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0" r:id="rId1"/>
  </p:sldMasterIdLst>
  <p:notesMasterIdLst>
    <p:notesMasterId r:id="rId127"/>
  </p:notesMasterIdLst>
  <p:handoutMasterIdLst>
    <p:handoutMasterId r:id="rId128"/>
  </p:handoutMasterIdLst>
  <p:sldIdLst>
    <p:sldId id="257" r:id="rId2"/>
    <p:sldId id="271" r:id="rId3"/>
    <p:sldId id="258" r:id="rId4"/>
    <p:sldId id="272" r:id="rId5"/>
    <p:sldId id="259" r:id="rId6"/>
    <p:sldId id="756" r:id="rId7"/>
    <p:sldId id="261" r:id="rId8"/>
    <p:sldId id="262" r:id="rId9"/>
    <p:sldId id="281" r:id="rId10"/>
    <p:sldId id="269" r:id="rId11"/>
    <p:sldId id="283" r:id="rId12"/>
    <p:sldId id="747" r:id="rId13"/>
    <p:sldId id="748" r:id="rId14"/>
    <p:sldId id="284" r:id="rId15"/>
    <p:sldId id="750" r:id="rId16"/>
    <p:sldId id="751" r:id="rId17"/>
    <p:sldId id="292" r:id="rId18"/>
    <p:sldId id="295" r:id="rId19"/>
    <p:sldId id="294" r:id="rId20"/>
    <p:sldId id="293" r:id="rId21"/>
    <p:sldId id="296" r:id="rId22"/>
    <p:sldId id="358" r:id="rId23"/>
    <p:sldId id="357" r:id="rId24"/>
    <p:sldId id="308" r:id="rId25"/>
    <p:sldId id="439" r:id="rId26"/>
    <p:sldId id="412" r:id="rId27"/>
    <p:sldId id="749" r:id="rId28"/>
    <p:sldId id="310" r:id="rId29"/>
    <p:sldId id="674" r:id="rId30"/>
    <p:sldId id="667" r:id="rId31"/>
    <p:sldId id="302" r:id="rId32"/>
    <p:sldId id="300" r:id="rId33"/>
    <p:sldId id="299" r:id="rId34"/>
    <p:sldId id="379" r:id="rId35"/>
    <p:sldId id="378" r:id="rId36"/>
    <p:sldId id="381" r:id="rId37"/>
    <p:sldId id="443" r:id="rId38"/>
    <p:sldId id="752" r:id="rId39"/>
    <p:sldId id="317" r:id="rId40"/>
    <p:sldId id="316" r:id="rId41"/>
    <p:sldId id="313" r:id="rId42"/>
    <p:sldId id="758" r:id="rId43"/>
    <p:sldId id="314" r:id="rId44"/>
    <p:sldId id="720" r:id="rId45"/>
    <p:sldId id="721" r:id="rId46"/>
    <p:sldId id="722" r:id="rId47"/>
    <p:sldId id="414" r:id="rId48"/>
    <p:sldId id="759" r:id="rId49"/>
    <p:sldId id="453" r:id="rId50"/>
    <p:sldId id="454" r:id="rId51"/>
    <p:sldId id="455" r:id="rId52"/>
    <p:sldId id="754" r:id="rId53"/>
    <p:sldId id="755" r:id="rId54"/>
    <p:sldId id="426" r:id="rId55"/>
    <p:sldId id="427" r:id="rId56"/>
    <p:sldId id="428" r:id="rId57"/>
    <p:sldId id="309" r:id="rId58"/>
    <p:sldId id="319" r:id="rId59"/>
    <p:sldId id="452" r:id="rId60"/>
    <p:sldId id="364" r:id="rId61"/>
    <p:sldId id="757" r:id="rId62"/>
    <p:sldId id="318" r:id="rId63"/>
    <p:sldId id="437" r:id="rId64"/>
    <p:sldId id="429" r:id="rId65"/>
    <p:sldId id="761" r:id="rId66"/>
    <p:sldId id="430" r:id="rId67"/>
    <p:sldId id="764" r:id="rId68"/>
    <p:sldId id="765" r:id="rId69"/>
    <p:sldId id="451" r:id="rId70"/>
    <p:sldId id="325" r:id="rId71"/>
    <p:sldId id="360" r:id="rId72"/>
    <p:sldId id="395" r:id="rId73"/>
    <p:sldId id="361" r:id="rId74"/>
    <p:sldId id="415" r:id="rId75"/>
    <p:sldId id="416" r:id="rId76"/>
    <p:sldId id="384" r:id="rId77"/>
    <p:sldId id="385" r:id="rId78"/>
    <p:sldId id="386" r:id="rId79"/>
    <p:sldId id="387" r:id="rId80"/>
    <p:sldId id="389" r:id="rId81"/>
    <p:sldId id="287" r:id="rId82"/>
    <p:sldId id="737" r:id="rId83"/>
    <p:sldId id="738" r:id="rId84"/>
    <p:sldId id="733" r:id="rId85"/>
    <p:sldId id="338" r:id="rId86"/>
    <p:sldId id="419" r:id="rId87"/>
    <p:sldId id="368" r:id="rId88"/>
    <p:sldId id="382" r:id="rId89"/>
    <p:sldId id="376" r:id="rId90"/>
    <p:sldId id="375" r:id="rId91"/>
    <p:sldId id="420" r:id="rId92"/>
    <p:sldId id="373" r:id="rId93"/>
    <p:sldId id="398" r:id="rId94"/>
    <p:sldId id="399" r:id="rId95"/>
    <p:sldId id="333" r:id="rId96"/>
    <p:sldId id="444" r:id="rId97"/>
    <p:sldId id="345" r:id="rId98"/>
    <p:sldId id="347" r:id="rId99"/>
    <p:sldId id="336" r:id="rId100"/>
    <p:sldId id="352" r:id="rId101"/>
    <p:sldId id="348" r:id="rId102"/>
    <p:sldId id="441" r:id="rId103"/>
    <p:sldId id="445" r:id="rId104"/>
    <p:sldId id="351" r:id="rId105"/>
    <p:sldId id="326" r:id="rId106"/>
    <p:sldId id="288" r:id="rId107"/>
    <p:sldId id="285" r:id="rId108"/>
    <p:sldId id="330" r:id="rId109"/>
    <p:sldId id="391" r:id="rId110"/>
    <p:sldId id="408" r:id="rId111"/>
    <p:sldId id="411" r:id="rId112"/>
    <p:sldId id="407" r:id="rId113"/>
    <p:sldId id="422" r:id="rId114"/>
    <p:sldId id="423" r:id="rId115"/>
    <p:sldId id="424" r:id="rId116"/>
    <p:sldId id="425" r:id="rId117"/>
    <p:sldId id="409" r:id="rId118"/>
    <p:sldId id="410" r:id="rId119"/>
    <p:sldId id="366" r:id="rId120"/>
    <p:sldId id="369" r:id="rId121"/>
    <p:sldId id="367" r:id="rId122"/>
    <p:sldId id="289" r:id="rId123"/>
    <p:sldId id="446" r:id="rId124"/>
    <p:sldId id="723" r:id="rId125"/>
    <p:sldId id="447" r:id="rId126"/>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 Berenguer" initials="LB" lastIdx="1" clrIdx="0">
    <p:extLst>
      <p:ext uri="{19B8F6BF-5375-455C-9EA6-DF929625EA0E}">
        <p15:presenceInfo xmlns:p15="http://schemas.microsoft.com/office/powerpoint/2012/main" userId="bedcf0dc70ba8f4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Style foncé 1 - Accentuation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09" autoAdjust="0"/>
    <p:restoredTop sz="87077" autoAdjust="0"/>
  </p:normalViewPr>
  <p:slideViewPr>
    <p:cSldViewPr snapToGrid="0">
      <p:cViewPr varScale="1">
        <p:scale>
          <a:sx n="100" d="100"/>
          <a:sy n="100" d="100"/>
        </p:scale>
        <p:origin x="78" y="540"/>
      </p:cViewPr>
      <p:guideLst>
        <p:guide orient="horz" pos="2160"/>
        <p:guide pos="3840"/>
        <p:guide pos="7296"/>
        <p:guide orient="horz" pos="4128"/>
      </p:guideLst>
    </p:cSldViewPr>
  </p:slideViewPr>
  <p:notesTextViewPr>
    <p:cViewPr>
      <p:scale>
        <a:sx n="3" d="2"/>
        <a:sy n="3" d="2"/>
      </p:scale>
      <p:origin x="0" y="0"/>
    </p:cViewPr>
  </p:notesTextViewPr>
  <p:sorterViewPr>
    <p:cViewPr>
      <p:scale>
        <a:sx n="120" d="100"/>
        <a:sy n="120" d="100"/>
      </p:scale>
      <p:origin x="0" y="0"/>
    </p:cViewPr>
  </p:sorterViewPr>
  <p:notesViewPr>
    <p:cSldViewPr snapToGrid="0" showGuides="1">
      <p:cViewPr varScale="1">
        <p:scale>
          <a:sx n="70" d="100"/>
          <a:sy n="70" d="100"/>
        </p:scale>
        <p:origin x="1685" y="72"/>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commentAuthors" Target="commentAuthor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427" cy="513508"/>
          </a:xfrm>
          <a:prstGeom prst="rect">
            <a:avLst/>
          </a:prstGeom>
        </p:spPr>
        <p:txBody>
          <a:bodyPr vert="horz" lIns="99048" tIns="49524" rIns="99048" bIns="49524" rtlCol="0"/>
          <a:lstStyle>
            <a:lvl1pPr algn="l">
              <a:defRPr sz="1300"/>
            </a:lvl1pPr>
          </a:lstStyle>
          <a:p>
            <a:pPr rtl="0"/>
            <a:endParaRPr lang="fr-FR"/>
          </a:p>
        </p:txBody>
      </p:sp>
      <p:sp>
        <p:nvSpPr>
          <p:cNvPr id="3" name="Espace réservé de la date 2"/>
          <p:cNvSpPr>
            <a:spLocks noGrp="1"/>
          </p:cNvSpPr>
          <p:nvPr>
            <p:ph type="dt" sz="quarter" idx="1"/>
          </p:nvPr>
        </p:nvSpPr>
        <p:spPr>
          <a:xfrm>
            <a:off x="4023992" y="0"/>
            <a:ext cx="3078427" cy="513508"/>
          </a:xfrm>
          <a:prstGeom prst="rect">
            <a:avLst/>
          </a:prstGeom>
        </p:spPr>
        <p:txBody>
          <a:bodyPr vert="horz" lIns="99048" tIns="49524" rIns="99048" bIns="49524" rtlCol="0"/>
          <a:lstStyle>
            <a:lvl1pPr algn="r">
              <a:defRPr sz="1300"/>
            </a:lvl1pPr>
          </a:lstStyle>
          <a:p>
            <a:pPr rtl="0"/>
            <a:fld id="{A9FDCB53-72AA-43CD-9FCE-A0499508149C}" type="datetime1">
              <a:rPr lang="fr-FR" smtClean="0"/>
              <a:t>24/07/2023</a:t>
            </a:fld>
            <a:endParaRPr lang="fr-FR"/>
          </a:p>
        </p:txBody>
      </p:sp>
      <p:sp>
        <p:nvSpPr>
          <p:cNvPr id="4" name="Espace réservé du pied de page 3"/>
          <p:cNvSpPr>
            <a:spLocks noGrp="1"/>
          </p:cNvSpPr>
          <p:nvPr>
            <p:ph type="ftr" sz="quarter" idx="2"/>
          </p:nvPr>
        </p:nvSpPr>
        <p:spPr>
          <a:xfrm>
            <a:off x="0" y="9721108"/>
            <a:ext cx="3078427" cy="513507"/>
          </a:xfrm>
          <a:prstGeom prst="rect">
            <a:avLst/>
          </a:prstGeom>
        </p:spPr>
        <p:txBody>
          <a:bodyPr vert="horz" lIns="99048" tIns="49524" rIns="99048" bIns="49524" rtlCol="0" anchor="b"/>
          <a:lstStyle>
            <a:lvl1pPr algn="l">
              <a:defRPr sz="1300"/>
            </a:lvl1pPr>
          </a:lstStyle>
          <a:p>
            <a:pPr rtl="0"/>
            <a:r>
              <a:rPr lang="fr-FR"/>
              <a:t>BERENGUER LAURE - POWER BI - V11</a:t>
            </a:r>
          </a:p>
        </p:txBody>
      </p:sp>
      <p:sp>
        <p:nvSpPr>
          <p:cNvPr id="5" name="Espace réservé du numéro de diapositive 4"/>
          <p:cNvSpPr>
            <a:spLocks noGrp="1"/>
          </p:cNvSpPr>
          <p:nvPr>
            <p:ph type="sldNum" sz="quarter" idx="3"/>
          </p:nvPr>
        </p:nvSpPr>
        <p:spPr>
          <a:xfrm>
            <a:off x="4023992" y="9721108"/>
            <a:ext cx="3078427" cy="513507"/>
          </a:xfrm>
          <a:prstGeom prst="rect">
            <a:avLst/>
          </a:prstGeom>
        </p:spPr>
        <p:txBody>
          <a:bodyPr vert="horz" lIns="99048" tIns="49524" rIns="99048" bIns="49524" rtlCol="0" anchor="b"/>
          <a:lstStyle>
            <a:lvl1pPr algn="r">
              <a:defRPr sz="1300"/>
            </a:lvl1pPr>
          </a:lstStyle>
          <a:p>
            <a:pPr rtl="0"/>
            <a:fld id="{C64E50CC-F33A-4EF4-9F12-93EC4A21A0CF}" type="slidenum">
              <a:rPr lang="fr-FR" smtClean="0"/>
              <a:t>‹N°›</a:t>
            </a:fld>
            <a:endParaRPr lang="fr-FR"/>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427" cy="513508"/>
          </a:xfrm>
          <a:prstGeom prst="rect">
            <a:avLst/>
          </a:prstGeom>
        </p:spPr>
        <p:txBody>
          <a:bodyPr vert="horz" lIns="99048" tIns="49524" rIns="99048" bIns="49524" rtlCol="0"/>
          <a:lstStyle>
            <a:lvl1pPr algn="l">
              <a:defRPr sz="1300"/>
            </a:lvl1pPr>
          </a:lstStyle>
          <a:p>
            <a:pPr rtl="0"/>
            <a:endParaRPr lang="fr-FR" noProof="0"/>
          </a:p>
        </p:txBody>
      </p:sp>
      <p:sp>
        <p:nvSpPr>
          <p:cNvPr id="3" name="Espace réservé de la date 2"/>
          <p:cNvSpPr>
            <a:spLocks noGrp="1"/>
          </p:cNvSpPr>
          <p:nvPr>
            <p:ph type="dt" idx="1"/>
          </p:nvPr>
        </p:nvSpPr>
        <p:spPr>
          <a:xfrm>
            <a:off x="4023992" y="0"/>
            <a:ext cx="3078427" cy="513508"/>
          </a:xfrm>
          <a:prstGeom prst="rect">
            <a:avLst/>
          </a:prstGeom>
        </p:spPr>
        <p:txBody>
          <a:bodyPr vert="horz" lIns="99048" tIns="49524" rIns="99048" bIns="49524" rtlCol="0"/>
          <a:lstStyle>
            <a:lvl1pPr algn="r">
              <a:defRPr sz="1300"/>
            </a:lvl1pPr>
          </a:lstStyle>
          <a:p>
            <a:pPr rtl="0"/>
            <a:fld id="{A4CD182F-7DDD-4384-AA69-7AB64275A48B}" type="datetime1">
              <a:rPr lang="fr-FR" noProof="0" smtClean="0"/>
              <a:t>24/07/2023</a:t>
            </a:fld>
            <a:endParaRPr lang="fr-FR" noProof="0"/>
          </a:p>
        </p:txBody>
      </p:sp>
      <p:sp>
        <p:nvSpPr>
          <p:cNvPr id="4" name="Espace réservé de l’image des diapositives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9048" tIns="49524" rIns="99048" bIns="49524" rtlCol="0" anchor="ctr"/>
          <a:lstStyle/>
          <a:p>
            <a:pPr rtl="0"/>
            <a:endParaRPr lang="fr-FR" noProof="0"/>
          </a:p>
        </p:txBody>
      </p:sp>
      <p:sp>
        <p:nvSpPr>
          <p:cNvPr id="5" name="Espace réservé des commentaires 4"/>
          <p:cNvSpPr>
            <a:spLocks noGrp="1"/>
          </p:cNvSpPr>
          <p:nvPr>
            <p:ph type="body" sz="quarter" idx="3"/>
          </p:nvPr>
        </p:nvSpPr>
        <p:spPr>
          <a:xfrm>
            <a:off x="710407" y="4925408"/>
            <a:ext cx="5683250" cy="4029879"/>
          </a:xfrm>
          <a:prstGeom prst="rect">
            <a:avLst/>
          </a:prstGeom>
        </p:spPr>
        <p:txBody>
          <a:bodyPr vert="horz" lIns="99048" tIns="49524" rIns="99048" bIns="49524" rtlCol="0"/>
          <a:lstStyle/>
          <a:p>
            <a:pPr lvl="0" rtl="0" eaLnBrk="1" latinLnBrk="0" hangingPunct="1"/>
            <a:r>
              <a:rPr lang="fr-FR"/>
              <a:t>Modifiez les styles du texte</a:t>
            </a:r>
          </a:p>
          <a:p>
            <a:pPr lvl="1" rtl="0"/>
            <a:r>
              <a:rPr lang="fr-FR" noProof="0"/>
              <a:t>Deuxième </a:t>
            </a:r>
            <a:r>
              <a:rPr lang="fr-FR" noProof="0" dirty="0"/>
              <a:t>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0" y="9721108"/>
            <a:ext cx="3078427" cy="513507"/>
          </a:xfrm>
          <a:prstGeom prst="rect">
            <a:avLst/>
          </a:prstGeom>
        </p:spPr>
        <p:txBody>
          <a:bodyPr vert="horz" lIns="99048" tIns="49524" rIns="99048" bIns="49524" rtlCol="0" anchor="b"/>
          <a:lstStyle>
            <a:lvl1pPr algn="l">
              <a:defRPr sz="1300"/>
            </a:lvl1pPr>
          </a:lstStyle>
          <a:p>
            <a:pPr rtl="0"/>
            <a:r>
              <a:rPr lang="fr-FR" noProof="0"/>
              <a:t>BERENGUER LAURE - POWER BI - V11</a:t>
            </a:r>
          </a:p>
        </p:txBody>
      </p:sp>
      <p:sp>
        <p:nvSpPr>
          <p:cNvPr id="7" name="Espace réservé du numéro de diapositive 6"/>
          <p:cNvSpPr>
            <a:spLocks noGrp="1"/>
          </p:cNvSpPr>
          <p:nvPr>
            <p:ph type="sldNum" sz="quarter" idx="5"/>
          </p:nvPr>
        </p:nvSpPr>
        <p:spPr>
          <a:xfrm>
            <a:off x="4023992" y="9721108"/>
            <a:ext cx="3078427" cy="513507"/>
          </a:xfrm>
          <a:prstGeom prst="rect">
            <a:avLst/>
          </a:prstGeom>
        </p:spPr>
        <p:txBody>
          <a:bodyPr vert="horz" lIns="99048" tIns="49524" rIns="99048" bIns="49524" rtlCol="0" anchor="b"/>
          <a:lstStyle>
            <a:lvl1pPr algn="r">
              <a:defRPr sz="1300"/>
            </a:lvl1pPr>
          </a:lstStyle>
          <a:p>
            <a:pPr rtl="0"/>
            <a:fld id="{32674CE4-FBD8-4481-AEFB-CA53E599A745}" type="slidenum">
              <a:rPr lang="fr-FR" noProof="0" smtClean="0"/>
              <a:t>‹N°›</a:t>
            </a:fld>
            <a:endParaRPr lang="fr-FR" noProof="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3" Type="http://schemas.openxmlformats.org/officeDocument/2006/relationships/hyperlink" Target="https://docs.microsoft.com/fr-fr/power-bi/service-publish-to-web" TargetMode="External"/><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3" Type="http://schemas.openxmlformats.org/officeDocument/2006/relationships/hyperlink" Target="https://docs.microsoft.com/fr-fr/power-bi/service-publish-to-web" TargetMode="External"/><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3" Type="http://schemas.openxmlformats.org/officeDocument/2006/relationships/hyperlink" Target="https://docs.microsoft.com/fr-fr/power-bi/service-publish-to-web" TargetMode="External"/><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3" Type="http://schemas.openxmlformats.org/officeDocument/2006/relationships/hyperlink" Target="https://docs.microsoft.com/fr-fr/power-bi/service-tips-and-tricks-for-color-formatting" TargetMode="External"/><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rtl="0"/>
            <a:fld id="{32674CE4-FBD8-4481-AEFB-CA53E599A745}" type="slidenum">
              <a:rPr lang="fr-FR" smtClean="0"/>
              <a:t>1</a:t>
            </a:fld>
            <a:endParaRPr lang="fr-FR"/>
          </a:p>
        </p:txBody>
      </p:sp>
      <p:sp>
        <p:nvSpPr>
          <p:cNvPr id="5" name="Espace réservé du pied de page 4">
            <a:extLst>
              <a:ext uri="{FF2B5EF4-FFF2-40B4-BE49-F238E27FC236}">
                <a16:creationId xmlns:a16="http://schemas.microsoft.com/office/drawing/2014/main" id="{CB2DB968-0EF8-4F39-B3E6-DA449A00614D}"/>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14797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10</a:t>
            </a:fld>
            <a:endParaRPr lang="fr-FR"/>
          </a:p>
        </p:txBody>
      </p:sp>
      <p:sp>
        <p:nvSpPr>
          <p:cNvPr id="5" name="Espace réservé du pied de page 4">
            <a:extLst>
              <a:ext uri="{FF2B5EF4-FFF2-40B4-BE49-F238E27FC236}">
                <a16:creationId xmlns:a16="http://schemas.microsoft.com/office/drawing/2014/main" id="{C69D86CA-D29C-4082-92A7-A00DC4B0AFB2}"/>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46691165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104</a:t>
            </a:fld>
            <a:endParaRPr lang="fr-FR"/>
          </a:p>
        </p:txBody>
      </p:sp>
      <p:sp>
        <p:nvSpPr>
          <p:cNvPr id="5" name="Espace réservé du pied de page 4">
            <a:extLst>
              <a:ext uri="{FF2B5EF4-FFF2-40B4-BE49-F238E27FC236}">
                <a16:creationId xmlns:a16="http://schemas.microsoft.com/office/drawing/2014/main" id="{825078B6-533A-41B1-BF0B-9825C5D1D27E}"/>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51820663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105</a:t>
            </a:fld>
            <a:endParaRPr lang="fr-FR"/>
          </a:p>
        </p:txBody>
      </p:sp>
      <p:sp>
        <p:nvSpPr>
          <p:cNvPr id="5" name="Espace réservé du pied de page 4">
            <a:extLst>
              <a:ext uri="{FF2B5EF4-FFF2-40B4-BE49-F238E27FC236}">
                <a16:creationId xmlns:a16="http://schemas.microsoft.com/office/drawing/2014/main" id="{AD29FFED-CA15-4362-B978-2AD272F41CA4}"/>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08096882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106</a:t>
            </a:fld>
            <a:endParaRPr lang="fr-FR"/>
          </a:p>
        </p:txBody>
      </p:sp>
      <p:sp>
        <p:nvSpPr>
          <p:cNvPr id="5" name="Espace réservé du pied de page 4">
            <a:extLst>
              <a:ext uri="{FF2B5EF4-FFF2-40B4-BE49-F238E27FC236}">
                <a16:creationId xmlns:a16="http://schemas.microsoft.com/office/drawing/2014/main" id="{2B7F41D3-B779-4697-AD5A-58D0E474D87D}"/>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1742653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https://powerbi.microsoft.com/fr-fr/pricing/</a:t>
            </a: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noProof="0" smtClean="0"/>
              <a:t>107</a:t>
            </a:fld>
            <a:endParaRPr lang="fr-FR" noProof="0"/>
          </a:p>
        </p:txBody>
      </p:sp>
      <p:sp>
        <p:nvSpPr>
          <p:cNvPr id="5" name="Espace réservé du pied de page 4">
            <a:extLst>
              <a:ext uri="{FF2B5EF4-FFF2-40B4-BE49-F238E27FC236}">
                <a16:creationId xmlns:a16="http://schemas.microsoft.com/office/drawing/2014/main" id="{6AB00D98-0326-4A0A-B36C-8062AA217A33}"/>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16730897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https://docs.microsoft.com/fr-fr/power-bi/desktop-getting-started</a:t>
            </a: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108</a:t>
            </a:fld>
            <a:endParaRPr lang="fr-FR"/>
          </a:p>
        </p:txBody>
      </p:sp>
      <p:sp>
        <p:nvSpPr>
          <p:cNvPr id="5" name="Espace réservé du pied de page 4">
            <a:extLst>
              <a:ext uri="{FF2B5EF4-FFF2-40B4-BE49-F238E27FC236}">
                <a16:creationId xmlns:a16="http://schemas.microsoft.com/office/drawing/2014/main" id="{077EC7EA-9EBF-4AE2-8F6B-37D7EF9A4AD3}"/>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47982354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https://docs.microsoft.com/fr-fr/power-bi/desktop-getting-started</a:t>
            </a: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109</a:t>
            </a:fld>
            <a:endParaRPr lang="fr-FR"/>
          </a:p>
        </p:txBody>
      </p:sp>
      <p:sp>
        <p:nvSpPr>
          <p:cNvPr id="5" name="Espace réservé du pied de page 4">
            <a:extLst>
              <a:ext uri="{FF2B5EF4-FFF2-40B4-BE49-F238E27FC236}">
                <a16:creationId xmlns:a16="http://schemas.microsoft.com/office/drawing/2014/main" id="{F68E4996-5AD0-45AC-811F-0EAC05535A34}"/>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50282226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https://docs.microsoft.com/fr-fr/power-bi/desktop-getting-started</a:t>
            </a: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110</a:t>
            </a:fld>
            <a:endParaRPr lang="fr-FR"/>
          </a:p>
        </p:txBody>
      </p:sp>
      <p:sp>
        <p:nvSpPr>
          <p:cNvPr id="5" name="Espace réservé du pied de page 4">
            <a:extLst>
              <a:ext uri="{FF2B5EF4-FFF2-40B4-BE49-F238E27FC236}">
                <a16:creationId xmlns:a16="http://schemas.microsoft.com/office/drawing/2014/main" id="{DE675409-2A3C-4509-B582-BADB7FED7A03}"/>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3231843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https://docs.microsoft.com/fr-fr/power-bi/service-admin-manage-your-data-storage-in-power-bi</a:t>
            </a: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111</a:t>
            </a:fld>
            <a:endParaRPr lang="fr-FR"/>
          </a:p>
        </p:txBody>
      </p:sp>
      <p:sp>
        <p:nvSpPr>
          <p:cNvPr id="5" name="Espace réservé du pied de page 4">
            <a:extLst>
              <a:ext uri="{FF2B5EF4-FFF2-40B4-BE49-F238E27FC236}">
                <a16:creationId xmlns:a16="http://schemas.microsoft.com/office/drawing/2014/main" id="{5544C41E-B9A6-4E84-9262-00B0F374268E}"/>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51226925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https://docs.microsoft.com/fr-fr/power-bi/service-admin-manage-your-data-storage-in-power-bi</a:t>
            </a: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112</a:t>
            </a:fld>
            <a:endParaRPr lang="fr-FR"/>
          </a:p>
        </p:txBody>
      </p:sp>
      <p:sp>
        <p:nvSpPr>
          <p:cNvPr id="5" name="Espace réservé du pied de page 4">
            <a:extLst>
              <a:ext uri="{FF2B5EF4-FFF2-40B4-BE49-F238E27FC236}">
                <a16:creationId xmlns:a16="http://schemas.microsoft.com/office/drawing/2014/main" id="{EBFED571-2C07-4FC7-A871-8528930DC401}"/>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55543411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https://docs.microsoft.com/fr-fr/power-bi/desktop-getting-started</a:t>
            </a: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113</a:t>
            </a:fld>
            <a:endParaRPr lang="fr-FR"/>
          </a:p>
        </p:txBody>
      </p:sp>
      <p:sp>
        <p:nvSpPr>
          <p:cNvPr id="5" name="Espace réservé du pied de page 4">
            <a:extLst>
              <a:ext uri="{FF2B5EF4-FFF2-40B4-BE49-F238E27FC236}">
                <a16:creationId xmlns:a16="http://schemas.microsoft.com/office/drawing/2014/main" id="{DE6219B4-8987-4543-8329-1088B8FBB968}"/>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430621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11</a:t>
            </a:fld>
            <a:endParaRPr lang="fr-FR"/>
          </a:p>
        </p:txBody>
      </p:sp>
      <p:sp>
        <p:nvSpPr>
          <p:cNvPr id="5" name="Espace réservé du pied de page 4">
            <a:extLst>
              <a:ext uri="{FF2B5EF4-FFF2-40B4-BE49-F238E27FC236}">
                <a16:creationId xmlns:a16="http://schemas.microsoft.com/office/drawing/2014/main" id="{EB2B139A-8630-4A0C-90BA-3E8109BFB145}"/>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01872950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https://docs.microsoft.com/fr-fr/power-bi/desktop-getting-started</a:t>
            </a: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114</a:t>
            </a:fld>
            <a:endParaRPr lang="fr-FR"/>
          </a:p>
        </p:txBody>
      </p:sp>
      <p:sp>
        <p:nvSpPr>
          <p:cNvPr id="5" name="Espace réservé du pied de page 4">
            <a:extLst>
              <a:ext uri="{FF2B5EF4-FFF2-40B4-BE49-F238E27FC236}">
                <a16:creationId xmlns:a16="http://schemas.microsoft.com/office/drawing/2014/main" id="{AEBF4463-35D7-400B-9B43-E76257DE94E2}"/>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72928189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https://docs.microsoft.com/fr-fr/power-bi/desktop-getting-started</a:t>
            </a: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115</a:t>
            </a:fld>
            <a:endParaRPr lang="fr-FR"/>
          </a:p>
        </p:txBody>
      </p:sp>
      <p:sp>
        <p:nvSpPr>
          <p:cNvPr id="5" name="Espace réservé du pied de page 4">
            <a:extLst>
              <a:ext uri="{FF2B5EF4-FFF2-40B4-BE49-F238E27FC236}">
                <a16:creationId xmlns:a16="http://schemas.microsoft.com/office/drawing/2014/main" id="{4D3C8892-3464-4846-B456-A9A73AE081B4}"/>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43613075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https://docs.microsoft.com/fr-fr/power-bi/desktop-getting-started</a:t>
            </a: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116</a:t>
            </a:fld>
            <a:endParaRPr lang="fr-FR"/>
          </a:p>
        </p:txBody>
      </p:sp>
      <p:sp>
        <p:nvSpPr>
          <p:cNvPr id="5" name="Espace réservé du pied de page 4">
            <a:extLst>
              <a:ext uri="{FF2B5EF4-FFF2-40B4-BE49-F238E27FC236}">
                <a16:creationId xmlns:a16="http://schemas.microsoft.com/office/drawing/2014/main" id="{2C770DDA-62F6-4017-A58E-FFECA4C0E68A}"/>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65054417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REMARQUE</a:t>
            </a:r>
            <a:r>
              <a:rPr lang="fr-FR" dirty="0"/>
              <a:t> : Les métriques d’utilisation suivent l’utilisation des rapports incorporés dans SharePoint </a:t>
            </a:r>
            <a:r>
              <a:rPr lang="fr-FR" dirty="0" err="1"/>
              <a:t>Online.</a:t>
            </a:r>
            <a:r>
              <a:rPr lang="fr-FR" b="1" dirty="0" err="1"/>
              <a:t>NOTE</a:t>
            </a:r>
            <a:r>
              <a:rPr lang="fr-FR" dirty="0"/>
              <a:t>: Usage </a:t>
            </a:r>
            <a:r>
              <a:rPr lang="fr-FR" dirty="0" err="1"/>
              <a:t>metrics</a:t>
            </a:r>
            <a:r>
              <a:rPr lang="fr-FR" dirty="0"/>
              <a:t> </a:t>
            </a:r>
            <a:r>
              <a:rPr lang="fr-FR" dirty="0" err="1"/>
              <a:t>will</a:t>
            </a:r>
            <a:r>
              <a:rPr lang="fr-FR" dirty="0"/>
              <a:t> </a:t>
            </a:r>
            <a:r>
              <a:rPr lang="fr-FR" dirty="0" err="1"/>
              <a:t>track</a:t>
            </a:r>
            <a:r>
              <a:rPr lang="fr-FR" dirty="0"/>
              <a:t> usage of reports </a:t>
            </a:r>
            <a:r>
              <a:rPr lang="fr-FR" dirty="0" err="1"/>
              <a:t>that</a:t>
            </a:r>
            <a:r>
              <a:rPr lang="fr-FR" dirty="0"/>
              <a:t> are </a:t>
            </a:r>
            <a:r>
              <a:rPr lang="fr-FR" dirty="0" err="1"/>
              <a:t>embedded</a:t>
            </a:r>
            <a:r>
              <a:rPr lang="fr-FR" dirty="0"/>
              <a:t> in SharePoint Online. Toutefois, elles ne suivent pas l’incorporation de tableaux de bord et rapports via les flux « l’utilisateur a des informations d’identification » et « l’application a des informations d’identification ».</a:t>
            </a:r>
            <a:r>
              <a:rPr lang="fr-FR" dirty="0" err="1"/>
              <a:t>However</a:t>
            </a:r>
            <a:r>
              <a:rPr lang="fr-FR" dirty="0"/>
              <a:t>, usage </a:t>
            </a:r>
            <a:r>
              <a:rPr lang="fr-FR" dirty="0" err="1"/>
              <a:t>metrics</a:t>
            </a:r>
            <a:r>
              <a:rPr lang="fr-FR" dirty="0"/>
              <a:t> </a:t>
            </a:r>
            <a:r>
              <a:rPr lang="fr-FR" dirty="0" err="1"/>
              <a:t>will</a:t>
            </a:r>
            <a:r>
              <a:rPr lang="fr-FR" dirty="0"/>
              <a:t> not </a:t>
            </a:r>
            <a:r>
              <a:rPr lang="fr-FR" dirty="0" err="1"/>
              <a:t>track</a:t>
            </a:r>
            <a:r>
              <a:rPr lang="fr-FR" dirty="0"/>
              <a:t> </a:t>
            </a:r>
            <a:r>
              <a:rPr lang="fr-FR" dirty="0" err="1"/>
              <a:t>embedding</a:t>
            </a:r>
            <a:r>
              <a:rPr lang="fr-FR" dirty="0"/>
              <a:t> of </a:t>
            </a:r>
            <a:r>
              <a:rPr lang="fr-FR" dirty="0" err="1"/>
              <a:t>dashboards</a:t>
            </a:r>
            <a:r>
              <a:rPr lang="fr-FR" dirty="0"/>
              <a:t> and reports via the “user </a:t>
            </a:r>
            <a:r>
              <a:rPr lang="fr-FR" dirty="0" err="1"/>
              <a:t>owns</a:t>
            </a:r>
            <a:r>
              <a:rPr lang="fr-FR" dirty="0"/>
              <a:t> </a:t>
            </a:r>
            <a:r>
              <a:rPr lang="fr-FR" dirty="0" err="1"/>
              <a:t>credentials</a:t>
            </a:r>
            <a:r>
              <a:rPr lang="fr-FR" dirty="0"/>
              <a:t>” or “</a:t>
            </a:r>
            <a:r>
              <a:rPr lang="fr-FR" dirty="0" err="1"/>
              <a:t>app</a:t>
            </a:r>
            <a:r>
              <a:rPr lang="fr-FR" dirty="0"/>
              <a:t> </a:t>
            </a:r>
            <a:r>
              <a:rPr lang="fr-FR" dirty="0" err="1"/>
              <a:t>owns</a:t>
            </a:r>
            <a:r>
              <a:rPr lang="fr-FR" dirty="0"/>
              <a:t> </a:t>
            </a:r>
            <a:r>
              <a:rPr lang="fr-FR" dirty="0" err="1"/>
              <a:t>credentials</a:t>
            </a:r>
            <a:r>
              <a:rPr lang="fr-FR" dirty="0"/>
              <a:t>” flow. Les métriques d’utilisation ne suivent pas non plus l’utilisation des rapports incorporés via </a:t>
            </a:r>
            <a:r>
              <a:rPr lang="fr-FR" dirty="0">
                <a:hlinkClick r:id="rId3"/>
              </a:rPr>
              <a:t>publier sur le web</a:t>
            </a:r>
            <a:r>
              <a:rPr lang="fr-FR" dirty="0"/>
              <a:t>.</a:t>
            </a:r>
          </a:p>
          <a:p>
            <a:endParaRPr lang="fr-FR" dirty="0"/>
          </a:p>
          <a:p>
            <a:r>
              <a:rPr lang="fr-FR" dirty="0"/>
              <a:t>https://docs.microsoft.com/fr-fr/power-bi/service-usage-metrics </a:t>
            </a: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117</a:t>
            </a:fld>
            <a:endParaRPr lang="fr-FR"/>
          </a:p>
        </p:txBody>
      </p:sp>
      <p:sp>
        <p:nvSpPr>
          <p:cNvPr id="5" name="Espace réservé du pied de page 4">
            <a:extLst>
              <a:ext uri="{FF2B5EF4-FFF2-40B4-BE49-F238E27FC236}">
                <a16:creationId xmlns:a16="http://schemas.microsoft.com/office/drawing/2014/main" id="{D86CB8B3-933C-40AD-BFE3-A20766D90C2B}"/>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6124855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REMARQUE</a:t>
            </a:r>
            <a:r>
              <a:rPr lang="fr-FR" dirty="0"/>
              <a:t> : Les métriques d’utilisation suivent l’utilisation des rapports incorporés dans SharePoint </a:t>
            </a:r>
            <a:r>
              <a:rPr lang="fr-FR" dirty="0" err="1"/>
              <a:t>Online.</a:t>
            </a:r>
            <a:r>
              <a:rPr lang="fr-FR" b="1" dirty="0" err="1"/>
              <a:t>NOTE</a:t>
            </a:r>
            <a:r>
              <a:rPr lang="fr-FR" dirty="0"/>
              <a:t>: Usage </a:t>
            </a:r>
            <a:r>
              <a:rPr lang="fr-FR" dirty="0" err="1"/>
              <a:t>metrics</a:t>
            </a:r>
            <a:r>
              <a:rPr lang="fr-FR" dirty="0"/>
              <a:t> </a:t>
            </a:r>
            <a:r>
              <a:rPr lang="fr-FR" dirty="0" err="1"/>
              <a:t>will</a:t>
            </a:r>
            <a:r>
              <a:rPr lang="fr-FR" dirty="0"/>
              <a:t> </a:t>
            </a:r>
            <a:r>
              <a:rPr lang="fr-FR" dirty="0" err="1"/>
              <a:t>track</a:t>
            </a:r>
            <a:r>
              <a:rPr lang="fr-FR" dirty="0"/>
              <a:t> usage of reports </a:t>
            </a:r>
            <a:r>
              <a:rPr lang="fr-FR" dirty="0" err="1"/>
              <a:t>that</a:t>
            </a:r>
            <a:r>
              <a:rPr lang="fr-FR" dirty="0"/>
              <a:t> are </a:t>
            </a:r>
            <a:r>
              <a:rPr lang="fr-FR" dirty="0" err="1"/>
              <a:t>embedded</a:t>
            </a:r>
            <a:r>
              <a:rPr lang="fr-FR" dirty="0"/>
              <a:t> in SharePoint Online. Toutefois, elles ne suivent pas l’incorporation de tableaux de bord et rapports via les flux « l’utilisateur a des informations d’identification » et « l’application a des informations d’identification ».</a:t>
            </a:r>
            <a:r>
              <a:rPr lang="fr-FR" dirty="0" err="1"/>
              <a:t>However</a:t>
            </a:r>
            <a:r>
              <a:rPr lang="fr-FR" dirty="0"/>
              <a:t>, usage </a:t>
            </a:r>
            <a:r>
              <a:rPr lang="fr-FR" dirty="0" err="1"/>
              <a:t>metrics</a:t>
            </a:r>
            <a:r>
              <a:rPr lang="fr-FR" dirty="0"/>
              <a:t> </a:t>
            </a:r>
            <a:r>
              <a:rPr lang="fr-FR" dirty="0" err="1"/>
              <a:t>will</a:t>
            </a:r>
            <a:r>
              <a:rPr lang="fr-FR" dirty="0"/>
              <a:t> not </a:t>
            </a:r>
            <a:r>
              <a:rPr lang="fr-FR" dirty="0" err="1"/>
              <a:t>track</a:t>
            </a:r>
            <a:r>
              <a:rPr lang="fr-FR" dirty="0"/>
              <a:t> </a:t>
            </a:r>
            <a:r>
              <a:rPr lang="fr-FR" dirty="0" err="1"/>
              <a:t>embedding</a:t>
            </a:r>
            <a:r>
              <a:rPr lang="fr-FR" dirty="0"/>
              <a:t> of </a:t>
            </a:r>
            <a:r>
              <a:rPr lang="fr-FR" dirty="0" err="1"/>
              <a:t>dashboards</a:t>
            </a:r>
            <a:r>
              <a:rPr lang="fr-FR" dirty="0"/>
              <a:t> and reports via the “user </a:t>
            </a:r>
            <a:r>
              <a:rPr lang="fr-FR" dirty="0" err="1"/>
              <a:t>owns</a:t>
            </a:r>
            <a:r>
              <a:rPr lang="fr-FR" dirty="0"/>
              <a:t> </a:t>
            </a:r>
            <a:r>
              <a:rPr lang="fr-FR" dirty="0" err="1"/>
              <a:t>credentials</a:t>
            </a:r>
            <a:r>
              <a:rPr lang="fr-FR" dirty="0"/>
              <a:t>” or “</a:t>
            </a:r>
            <a:r>
              <a:rPr lang="fr-FR" dirty="0" err="1"/>
              <a:t>app</a:t>
            </a:r>
            <a:r>
              <a:rPr lang="fr-FR" dirty="0"/>
              <a:t> </a:t>
            </a:r>
            <a:r>
              <a:rPr lang="fr-FR" dirty="0" err="1"/>
              <a:t>owns</a:t>
            </a:r>
            <a:r>
              <a:rPr lang="fr-FR" dirty="0"/>
              <a:t> </a:t>
            </a:r>
            <a:r>
              <a:rPr lang="fr-FR" dirty="0" err="1"/>
              <a:t>credentials</a:t>
            </a:r>
            <a:r>
              <a:rPr lang="fr-FR" dirty="0"/>
              <a:t>” flow. Les métriques d’utilisation ne suivent pas non plus l’utilisation des rapports incorporés via </a:t>
            </a:r>
            <a:r>
              <a:rPr lang="fr-FR" dirty="0">
                <a:hlinkClick r:id="rId3"/>
              </a:rPr>
              <a:t>publier sur le web</a:t>
            </a:r>
            <a:r>
              <a:rPr lang="fr-FR" dirty="0"/>
              <a:t>.</a:t>
            </a:r>
          </a:p>
          <a:p>
            <a:endParaRPr lang="fr-FR" dirty="0"/>
          </a:p>
          <a:p>
            <a:r>
              <a:rPr lang="fr-FR" dirty="0"/>
              <a:t>https://docs.microsoft.com/fr-fr/power-bi/service-usage-metrics </a:t>
            </a: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118</a:t>
            </a:fld>
            <a:endParaRPr lang="fr-FR"/>
          </a:p>
        </p:txBody>
      </p:sp>
      <p:sp>
        <p:nvSpPr>
          <p:cNvPr id="5" name="Espace réservé du pied de page 4">
            <a:extLst>
              <a:ext uri="{FF2B5EF4-FFF2-40B4-BE49-F238E27FC236}">
                <a16:creationId xmlns:a16="http://schemas.microsoft.com/office/drawing/2014/main" id="{52A1C8B8-56E8-4961-B37A-860F3E7478C9}"/>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93185936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119</a:t>
            </a:fld>
            <a:endParaRPr lang="fr-FR"/>
          </a:p>
        </p:txBody>
      </p:sp>
      <p:sp>
        <p:nvSpPr>
          <p:cNvPr id="5" name="Espace réservé du pied de page 4">
            <a:extLst>
              <a:ext uri="{FF2B5EF4-FFF2-40B4-BE49-F238E27FC236}">
                <a16:creationId xmlns:a16="http://schemas.microsoft.com/office/drawing/2014/main" id="{0F547D28-A697-4B83-850D-E64F91D116D9}"/>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416534426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120</a:t>
            </a:fld>
            <a:endParaRPr lang="fr-FR"/>
          </a:p>
        </p:txBody>
      </p:sp>
      <p:sp>
        <p:nvSpPr>
          <p:cNvPr id="5" name="Espace réservé du pied de page 4">
            <a:extLst>
              <a:ext uri="{FF2B5EF4-FFF2-40B4-BE49-F238E27FC236}">
                <a16:creationId xmlns:a16="http://schemas.microsoft.com/office/drawing/2014/main" id="{A688D6AF-DC38-478E-93A3-AE13D5975AC9}"/>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65047363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REMARQUE</a:t>
            </a:r>
            <a:r>
              <a:rPr lang="fr-FR" dirty="0"/>
              <a:t> : Les métriques d’utilisation suivent l’utilisation des rapports incorporés dans SharePoint </a:t>
            </a:r>
            <a:r>
              <a:rPr lang="fr-FR" dirty="0" err="1"/>
              <a:t>Online.</a:t>
            </a:r>
            <a:r>
              <a:rPr lang="fr-FR" b="1" dirty="0" err="1"/>
              <a:t>NOTE</a:t>
            </a:r>
            <a:r>
              <a:rPr lang="fr-FR" dirty="0"/>
              <a:t>: Usage </a:t>
            </a:r>
            <a:r>
              <a:rPr lang="fr-FR" dirty="0" err="1"/>
              <a:t>metrics</a:t>
            </a:r>
            <a:r>
              <a:rPr lang="fr-FR" dirty="0"/>
              <a:t> </a:t>
            </a:r>
            <a:r>
              <a:rPr lang="fr-FR" dirty="0" err="1"/>
              <a:t>will</a:t>
            </a:r>
            <a:r>
              <a:rPr lang="fr-FR" dirty="0"/>
              <a:t> </a:t>
            </a:r>
            <a:r>
              <a:rPr lang="fr-FR" dirty="0" err="1"/>
              <a:t>track</a:t>
            </a:r>
            <a:r>
              <a:rPr lang="fr-FR" dirty="0"/>
              <a:t> usage of reports </a:t>
            </a:r>
            <a:r>
              <a:rPr lang="fr-FR" dirty="0" err="1"/>
              <a:t>that</a:t>
            </a:r>
            <a:r>
              <a:rPr lang="fr-FR" dirty="0"/>
              <a:t> are </a:t>
            </a:r>
            <a:r>
              <a:rPr lang="fr-FR" dirty="0" err="1"/>
              <a:t>embedded</a:t>
            </a:r>
            <a:r>
              <a:rPr lang="fr-FR" dirty="0"/>
              <a:t> in SharePoint Online. Toutefois, elles ne suivent pas l’incorporation de tableaux de bord et rapports via les flux « l’utilisateur a des informations d’identification » et « l’application a des informations d’identification ».</a:t>
            </a:r>
            <a:r>
              <a:rPr lang="fr-FR" dirty="0" err="1"/>
              <a:t>However</a:t>
            </a:r>
            <a:r>
              <a:rPr lang="fr-FR" dirty="0"/>
              <a:t>, usage </a:t>
            </a:r>
            <a:r>
              <a:rPr lang="fr-FR" dirty="0" err="1"/>
              <a:t>metrics</a:t>
            </a:r>
            <a:r>
              <a:rPr lang="fr-FR" dirty="0"/>
              <a:t> </a:t>
            </a:r>
            <a:r>
              <a:rPr lang="fr-FR" dirty="0" err="1"/>
              <a:t>will</a:t>
            </a:r>
            <a:r>
              <a:rPr lang="fr-FR" dirty="0"/>
              <a:t> not </a:t>
            </a:r>
            <a:r>
              <a:rPr lang="fr-FR" dirty="0" err="1"/>
              <a:t>track</a:t>
            </a:r>
            <a:r>
              <a:rPr lang="fr-FR" dirty="0"/>
              <a:t> </a:t>
            </a:r>
            <a:r>
              <a:rPr lang="fr-FR" dirty="0" err="1"/>
              <a:t>embedding</a:t>
            </a:r>
            <a:r>
              <a:rPr lang="fr-FR" dirty="0"/>
              <a:t> of </a:t>
            </a:r>
            <a:r>
              <a:rPr lang="fr-FR" dirty="0" err="1"/>
              <a:t>dashboards</a:t>
            </a:r>
            <a:r>
              <a:rPr lang="fr-FR" dirty="0"/>
              <a:t> and reports via the “user </a:t>
            </a:r>
            <a:r>
              <a:rPr lang="fr-FR" dirty="0" err="1"/>
              <a:t>owns</a:t>
            </a:r>
            <a:r>
              <a:rPr lang="fr-FR" dirty="0"/>
              <a:t> </a:t>
            </a:r>
            <a:r>
              <a:rPr lang="fr-FR" dirty="0" err="1"/>
              <a:t>credentials</a:t>
            </a:r>
            <a:r>
              <a:rPr lang="fr-FR" dirty="0"/>
              <a:t>” or “</a:t>
            </a:r>
            <a:r>
              <a:rPr lang="fr-FR" dirty="0" err="1"/>
              <a:t>app</a:t>
            </a:r>
            <a:r>
              <a:rPr lang="fr-FR" dirty="0"/>
              <a:t> </a:t>
            </a:r>
            <a:r>
              <a:rPr lang="fr-FR" dirty="0" err="1"/>
              <a:t>owns</a:t>
            </a:r>
            <a:r>
              <a:rPr lang="fr-FR" dirty="0"/>
              <a:t> </a:t>
            </a:r>
            <a:r>
              <a:rPr lang="fr-FR" dirty="0" err="1"/>
              <a:t>credentials</a:t>
            </a:r>
            <a:r>
              <a:rPr lang="fr-FR" dirty="0"/>
              <a:t>” flow. Les métriques d’utilisation ne suivent pas non plus l’utilisation des rapports incorporés via </a:t>
            </a:r>
            <a:r>
              <a:rPr lang="fr-FR" dirty="0">
                <a:hlinkClick r:id="rId3"/>
              </a:rPr>
              <a:t>publier sur le web</a:t>
            </a:r>
            <a:r>
              <a:rPr lang="fr-FR" dirty="0"/>
              <a:t>.</a:t>
            </a:r>
          </a:p>
          <a:p>
            <a:endParaRPr lang="fr-FR" dirty="0"/>
          </a:p>
          <a:p>
            <a:r>
              <a:rPr lang="fr-FR" dirty="0"/>
              <a:t>https://docs.microsoft.com/fr-fr/power-bi/service-usage-metrics </a:t>
            </a: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121</a:t>
            </a:fld>
            <a:endParaRPr lang="fr-FR"/>
          </a:p>
        </p:txBody>
      </p:sp>
      <p:sp>
        <p:nvSpPr>
          <p:cNvPr id="5" name="Espace réservé du pied de page 4">
            <a:extLst>
              <a:ext uri="{FF2B5EF4-FFF2-40B4-BE49-F238E27FC236}">
                <a16:creationId xmlns:a16="http://schemas.microsoft.com/office/drawing/2014/main" id="{3A48643E-9D0C-4444-82FC-E32817FD7581}"/>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35134746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122</a:t>
            </a:fld>
            <a:endParaRPr lang="fr-FR"/>
          </a:p>
        </p:txBody>
      </p:sp>
      <p:sp>
        <p:nvSpPr>
          <p:cNvPr id="5" name="Espace réservé du pied de page 4">
            <a:extLst>
              <a:ext uri="{FF2B5EF4-FFF2-40B4-BE49-F238E27FC236}">
                <a16:creationId xmlns:a16="http://schemas.microsoft.com/office/drawing/2014/main" id="{6CCC6D08-ED7B-44EA-B38F-8618D9B3493F}"/>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98897845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123</a:t>
            </a:fld>
            <a:endParaRPr lang="fr-FR"/>
          </a:p>
        </p:txBody>
      </p:sp>
      <p:sp>
        <p:nvSpPr>
          <p:cNvPr id="5" name="Espace réservé du pied de page 4">
            <a:extLst>
              <a:ext uri="{FF2B5EF4-FFF2-40B4-BE49-F238E27FC236}">
                <a16:creationId xmlns:a16="http://schemas.microsoft.com/office/drawing/2014/main" id="{AD29FFED-CA15-4362-B978-2AD272F41CA4}"/>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25750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12</a:t>
            </a:fld>
            <a:endParaRPr lang="fr-FR"/>
          </a:p>
        </p:txBody>
      </p:sp>
      <p:sp>
        <p:nvSpPr>
          <p:cNvPr id="5" name="Espace réservé du pied de page 4">
            <a:extLst>
              <a:ext uri="{FF2B5EF4-FFF2-40B4-BE49-F238E27FC236}">
                <a16:creationId xmlns:a16="http://schemas.microsoft.com/office/drawing/2014/main" id="{EB2B139A-8630-4A0C-90BA-3E8109BFB145}"/>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25537695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124</a:t>
            </a:fld>
            <a:endParaRPr lang="fr-FR"/>
          </a:p>
        </p:txBody>
      </p:sp>
      <p:sp>
        <p:nvSpPr>
          <p:cNvPr id="5" name="Espace réservé du pied de page 4">
            <a:extLst>
              <a:ext uri="{FF2B5EF4-FFF2-40B4-BE49-F238E27FC236}">
                <a16:creationId xmlns:a16="http://schemas.microsoft.com/office/drawing/2014/main" id="{B25EA4DA-3C53-4A58-A20D-0204856E55C4}"/>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34793366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125</a:t>
            </a:fld>
            <a:endParaRPr lang="fr-FR"/>
          </a:p>
        </p:txBody>
      </p:sp>
      <p:sp>
        <p:nvSpPr>
          <p:cNvPr id="5" name="Espace réservé du pied de page 4">
            <a:extLst>
              <a:ext uri="{FF2B5EF4-FFF2-40B4-BE49-F238E27FC236}">
                <a16:creationId xmlns:a16="http://schemas.microsoft.com/office/drawing/2014/main" id="{B25EA4DA-3C53-4A58-A20D-0204856E55C4}"/>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279982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13</a:t>
            </a:fld>
            <a:endParaRPr lang="fr-FR"/>
          </a:p>
        </p:txBody>
      </p:sp>
      <p:sp>
        <p:nvSpPr>
          <p:cNvPr id="5" name="Espace réservé du pied de page 4">
            <a:extLst>
              <a:ext uri="{FF2B5EF4-FFF2-40B4-BE49-F238E27FC236}">
                <a16:creationId xmlns:a16="http://schemas.microsoft.com/office/drawing/2014/main" id="{EB2B139A-8630-4A0C-90BA-3E8109BFB145}"/>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101139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14</a:t>
            </a:fld>
            <a:endParaRPr lang="fr-FR"/>
          </a:p>
        </p:txBody>
      </p:sp>
      <p:sp>
        <p:nvSpPr>
          <p:cNvPr id="5" name="Espace réservé du pied de page 4">
            <a:extLst>
              <a:ext uri="{FF2B5EF4-FFF2-40B4-BE49-F238E27FC236}">
                <a16:creationId xmlns:a16="http://schemas.microsoft.com/office/drawing/2014/main" id="{F2FE866F-8189-4D31-97C7-6B14305C5113}"/>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202212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15</a:t>
            </a:fld>
            <a:endParaRPr lang="fr-FR"/>
          </a:p>
        </p:txBody>
      </p:sp>
      <p:sp>
        <p:nvSpPr>
          <p:cNvPr id="5" name="Espace réservé du pied de page 4">
            <a:extLst>
              <a:ext uri="{FF2B5EF4-FFF2-40B4-BE49-F238E27FC236}">
                <a16:creationId xmlns:a16="http://schemas.microsoft.com/office/drawing/2014/main" id="{EB2B139A-8630-4A0C-90BA-3E8109BFB145}"/>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104824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16</a:t>
            </a:fld>
            <a:endParaRPr lang="fr-FR"/>
          </a:p>
        </p:txBody>
      </p:sp>
      <p:sp>
        <p:nvSpPr>
          <p:cNvPr id="5" name="Espace réservé du pied de page 4">
            <a:extLst>
              <a:ext uri="{FF2B5EF4-FFF2-40B4-BE49-F238E27FC236}">
                <a16:creationId xmlns:a16="http://schemas.microsoft.com/office/drawing/2014/main" id="{765E4617-4985-42C6-9DF2-A0E2AEFD6EBB}"/>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186226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17</a:t>
            </a:fld>
            <a:endParaRPr lang="fr-FR"/>
          </a:p>
        </p:txBody>
      </p:sp>
      <p:sp>
        <p:nvSpPr>
          <p:cNvPr id="5" name="Espace réservé du pied de page 4">
            <a:extLst>
              <a:ext uri="{FF2B5EF4-FFF2-40B4-BE49-F238E27FC236}">
                <a16:creationId xmlns:a16="http://schemas.microsoft.com/office/drawing/2014/main" id="{765E4617-4985-42C6-9DF2-A0E2AEFD6EBB}"/>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986050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18</a:t>
            </a:fld>
            <a:endParaRPr lang="fr-FR"/>
          </a:p>
        </p:txBody>
      </p:sp>
      <p:sp>
        <p:nvSpPr>
          <p:cNvPr id="5" name="Espace réservé du pied de page 4">
            <a:extLst>
              <a:ext uri="{FF2B5EF4-FFF2-40B4-BE49-F238E27FC236}">
                <a16:creationId xmlns:a16="http://schemas.microsoft.com/office/drawing/2014/main" id="{EF633A05-DAC0-4E42-839F-10BD86FC958F}"/>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504392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Certaines bases</a:t>
            </a:r>
            <a:r>
              <a:rPr lang="fr-FR" baseline="0" dirty="0"/>
              <a:t> de données sont incompatibles avec </a:t>
            </a:r>
            <a:r>
              <a:rPr lang="fr-FR" baseline="0" dirty="0" err="1"/>
              <a:t>DirectQuery</a:t>
            </a:r>
            <a:r>
              <a:rPr lang="fr-FR" baseline="0" dirty="0"/>
              <a:t>.</a:t>
            </a:r>
          </a:p>
          <a:p>
            <a:r>
              <a:rPr lang="fr-FR" baseline="0" dirty="0"/>
              <a:t>Voici la liste des bases compatibles : </a:t>
            </a:r>
            <a:endParaRPr lang="fr-FR" dirty="0"/>
          </a:p>
          <a:p>
            <a:r>
              <a:rPr lang="fr-FR" dirty="0"/>
              <a:t>https://docs.microsoft.com/fr-fr/power-bi/desktop-directquery-data-sources </a:t>
            </a:r>
          </a:p>
          <a:p>
            <a:endParaRPr lang="fr-FR" dirty="0"/>
          </a:p>
          <a:p>
            <a:r>
              <a:rPr lang="fr-FR" dirty="0"/>
              <a:t>Les différences entre la sélection des commandes </a:t>
            </a:r>
            <a:r>
              <a:rPr lang="fr-FR" b="1" dirty="0"/>
              <a:t>Importer</a:t>
            </a:r>
            <a:r>
              <a:rPr lang="fr-FR" dirty="0"/>
              <a:t> et </a:t>
            </a:r>
            <a:r>
              <a:rPr lang="fr-FR" b="1" dirty="0" err="1"/>
              <a:t>DirectQuery</a:t>
            </a:r>
            <a:r>
              <a:rPr lang="fr-FR" dirty="0"/>
              <a:t> sont les suivantes :</a:t>
            </a:r>
          </a:p>
          <a:p>
            <a:r>
              <a:rPr lang="fr-FR" b="1" dirty="0"/>
              <a:t>Importer</a:t>
            </a:r>
            <a:r>
              <a:rPr lang="fr-FR" dirty="0"/>
              <a:t> – Les tables et colonnes sélectionnées sont importées dans </a:t>
            </a:r>
            <a:r>
              <a:rPr lang="fr-FR" b="1" dirty="0"/>
              <a:t>Power BI Desktop</a:t>
            </a:r>
            <a:r>
              <a:rPr lang="fr-FR" dirty="0"/>
              <a:t>. Lorsque vous créez une visualisation ou interagissez avec elle, </a:t>
            </a:r>
            <a:r>
              <a:rPr lang="fr-FR" b="1" dirty="0"/>
              <a:t>Power BI Desktop</a:t>
            </a:r>
            <a:r>
              <a:rPr lang="fr-FR" dirty="0"/>
              <a:t> utilise les données importées. Vous devez actualiser les données, ce qui a pour effet de réimporter le jeu complet de données, pour voir les modifications apportées aux données sous-jacentes depuis l’importation initiale ou la dernière actualisation.</a:t>
            </a:r>
          </a:p>
          <a:p>
            <a:r>
              <a:rPr lang="fr-FR" b="1" dirty="0" err="1"/>
              <a:t>DirectQuery</a:t>
            </a:r>
            <a:r>
              <a:rPr lang="fr-FR" dirty="0"/>
              <a:t> – Aucune donnée n’est importée ou copiée dans </a:t>
            </a:r>
            <a:r>
              <a:rPr lang="fr-FR" b="1" dirty="0"/>
              <a:t>Power BI Desktop</a:t>
            </a:r>
            <a:r>
              <a:rPr lang="fr-FR" dirty="0"/>
              <a:t>. Pour des sources relationnelles, les tables et colonnes sélectionnées apparaissent dans la liste </a:t>
            </a:r>
            <a:r>
              <a:rPr lang="fr-FR" b="1" dirty="0"/>
              <a:t>Champs</a:t>
            </a:r>
            <a:r>
              <a:rPr lang="fr-FR" dirty="0"/>
              <a:t>. Pour des sources multidimensionnelles telles que SAP Business </a:t>
            </a:r>
            <a:r>
              <a:rPr lang="fr-FR" dirty="0" err="1"/>
              <a:t>Warehouse</a:t>
            </a:r>
            <a:r>
              <a:rPr lang="fr-FR" dirty="0"/>
              <a:t>, les dimensions et mesures du cube sélectionné s’affichent dans la liste </a:t>
            </a:r>
            <a:r>
              <a:rPr lang="fr-FR" b="1" dirty="0"/>
              <a:t>Champs</a:t>
            </a:r>
            <a:r>
              <a:rPr lang="fr-FR" dirty="0"/>
              <a:t>. Lorsque vous créez une visualisation ou interagissez avec elle, </a:t>
            </a:r>
            <a:r>
              <a:rPr lang="fr-FR" b="1" dirty="0"/>
              <a:t>Power BI Desktop</a:t>
            </a:r>
            <a:r>
              <a:rPr lang="fr-FR" dirty="0"/>
              <a:t> interroge la source de données sous-jacente, ce qui signifie que les données affichées sont toujours à jour.</a:t>
            </a:r>
          </a:p>
          <a:p>
            <a:r>
              <a:rPr lang="fr-FR" dirty="0"/>
              <a:t>De nombreuses transformations et modélisations des données sont disponibles lors de l’utilisation de </a:t>
            </a:r>
            <a:r>
              <a:rPr lang="fr-FR" b="1" dirty="0" err="1"/>
              <a:t>DirectQuery</a:t>
            </a:r>
            <a:r>
              <a:rPr lang="fr-FR" dirty="0"/>
              <a:t>, mais avec certaines limitations. Lorsque vous créez une visualisation ou interagissez avec elle, la source sous-jacente doit être interrogée, et le temps nécessaire pour actualiser la visualisation dépend des performances de la source de données sous-jacente. Si les données nécessaires au traitement de la demande ont récemment été demandées, Power BI Desktop utilise des données récentes pour réduire le temps d’affichage de la visualisation. La sélection de la commande </a:t>
            </a:r>
            <a:r>
              <a:rPr lang="fr-FR" b="1" dirty="0"/>
              <a:t>Actualiser</a:t>
            </a:r>
            <a:r>
              <a:rPr lang="fr-FR" dirty="0"/>
              <a:t> dans le ruban </a:t>
            </a:r>
            <a:r>
              <a:rPr lang="fr-FR" b="1" dirty="0"/>
              <a:t>Accueil</a:t>
            </a:r>
            <a:r>
              <a:rPr lang="fr-FR" dirty="0"/>
              <a:t> garantit que toutes les visualisations sont actualisées avec des données à jour.</a:t>
            </a: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19</a:t>
            </a:fld>
            <a:endParaRPr lang="fr-FR"/>
          </a:p>
        </p:txBody>
      </p:sp>
      <p:sp>
        <p:nvSpPr>
          <p:cNvPr id="5" name="Espace réservé du pied de page 4">
            <a:extLst>
              <a:ext uri="{FF2B5EF4-FFF2-40B4-BE49-F238E27FC236}">
                <a16:creationId xmlns:a16="http://schemas.microsoft.com/office/drawing/2014/main" id="{79FA381D-FA1A-45E7-843B-F17AE6C69EFE}"/>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057529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marL="185715" indent="-185715">
              <a:buFont typeface="Arial" panose="020B0604020202020204" pitchFamily="34" charset="0"/>
              <a:buChar char="•"/>
            </a:pPr>
            <a:endParaRPr lang="fr-FR" dirty="0"/>
          </a:p>
        </p:txBody>
      </p:sp>
      <p:sp>
        <p:nvSpPr>
          <p:cNvPr id="4" name="Espace réservé du numéro de diapositive 3"/>
          <p:cNvSpPr>
            <a:spLocks noGrp="1"/>
          </p:cNvSpPr>
          <p:nvPr>
            <p:ph type="sldNum" sz="quarter" idx="10"/>
          </p:nvPr>
        </p:nvSpPr>
        <p:spPr/>
        <p:txBody>
          <a:bodyPr rtlCol="0"/>
          <a:lstStyle/>
          <a:p>
            <a:pPr rtl="0"/>
            <a:fld id="{CF2FD335-6D8E-486A-8F5F-DFC7325903FF}" type="slidenum">
              <a:rPr lang="fr-FR" smtClean="0"/>
              <a:t>2</a:t>
            </a:fld>
            <a:endParaRPr lang="fr-FR"/>
          </a:p>
        </p:txBody>
      </p:sp>
      <p:sp>
        <p:nvSpPr>
          <p:cNvPr id="5" name="Espace réservé du pied de page 4">
            <a:extLst>
              <a:ext uri="{FF2B5EF4-FFF2-40B4-BE49-F238E27FC236}">
                <a16:creationId xmlns:a16="http://schemas.microsoft.com/office/drawing/2014/main" id="{A75A3894-CDAC-49CD-8D1E-4069F694222E}"/>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631171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20</a:t>
            </a:fld>
            <a:endParaRPr lang="fr-FR"/>
          </a:p>
        </p:txBody>
      </p:sp>
      <p:sp>
        <p:nvSpPr>
          <p:cNvPr id="5" name="Espace réservé du pied de page 4">
            <a:extLst>
              <a:ext uri="{FF2B5EF4-FFF2-40B4-BE49-F238E27FC236}">
                <a16:creationId xmlns:a16="http://schemas.microsoft.com/office/drawing/2014/main" id="{27F52677-AA1A-4A04-A811-F7CDD9F044FC}"/>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802066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http://www.bankrate.com/finance/retirement/best-places-retire-how-state-ranks.aspx</a:t>
            </a: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21</a:t>
            </a:fld>
            <a:endParaRPr lang="fr-FR"/>
          </a:p>
        </p:txBody>
      </p:sp>
      <p:sp>
        <p:nvSpPr>
          <p:cNvPr id="5" name="Espace réservé du pied de page 4">
            <a:extLst>
              <a:ext uri="{FF2B5EF4-FFF2-40B4-BE49-F238E27FC236}">
                <a16:creationId xmlns:a16="http://schemas.microsoft.com/office/drawing/2014/main" id="{547784A9-78D3-4C37-A2EB-6A3BD84E9D6C}"/>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30653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22</a:t>
            </a:fld>
            <a:endParaRPr lang="fr-FR"/>
          </a:p>
        </p:txBody>
      </p:sp>
      <p:sp>
        <p:nvSpPr>
          <p:cNvPr id="5" name="Espace réservé du pied de page 4">
            <a:extLst>
              <a:ext uri="{FF2B5EF4-FFF2-40B4-BE49-F238E27FC236}">
                <a16:creationId xmlns:a16="http://schemas.microsoft.com/office/drawing/2014/main" id="{0C3ED1CB-66EE-4EB4-B62D-5E566EA8F970}"/>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682559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Certaines bases</a:t>
            </a:r>
            <a:r>
              <a:rPr lang="fr-FR" baseline="0" dirty="0"/>
              <a:t> de données sont incompatibles avec </a:t>
            </a:r>
            <a:r>
              <a:rPr lang="fr-FR" baseline="0" dirty="0" err="1"/>
              <a:t>DirectQuery</a:t>
            </a:r>
            <a:r>
              <a:rPr lang="fr-FR" baseline="0" dirty="0"/>
              <a:t>.</a:t>
            </a:r>
          </a:p>
          <a:p>
            <a:r>
              <a:rPr lang="fr-FR" baseline="0" dirty="0"/>
              <a:t>Voici la liste des bases compatibles : </a:t>
            </a:r>
            <a:endParaRPr lang="fr-FR" dirty="0"/>
          </a:p>
          <a:p>
            <a:r>
              <a:rPr lang="fr-FR" dirty="0"/>
              <a:t>https://docs.microsoft.com/fr-fr/power-bi/desktop-directquery-data-sources </a:t>
            </a:r>
          </a:p>
          <a:p>
            <a:endParaRPr lang="fr-FR" dirty="0"/>
          </a:p>
          <a:p>
            <a:r>
              <a:rPr lang="fr-FR" dirty="0"/>
              <a:t>Les différences entre la sélection des commandes </a:t>
            </a:r>
            <a:r>
              <a:rPr lang="fr-FR" b="1" dirty="0"/>
              <a:t>Importer</a:t>
            </a:r>
            <a:r>
              <a:rPr lang="fr-FR" dirty="0"/>
              <a:t> et </a:t>
            </a:r>
            <a:r>
              <a:rPr lang="fr-FR" b="1" dirty="0" err="1"/>
              <a:t>DirectQuery</a:t>
            </a:r>
            <a:r>
              <a:rPr lang="fr-FR" dirty="0"/>
              <a:t> sont les suivantes :</a:t>
            </a:r>
          </a:p>
          <a:p>
            <a:r>
              <a:rPr lang="fr-FR" b="1" dirty="0"/>
              <a:t>Importer</a:t>
            </a:r>
            <a:r>
              <a:rPr lang="fr-FR" dirty="0"/>
              <a:t> – Les tables et colonnes sélectionnées sont importées dans </a:t>
            </a:r>
            <a:r>
              <a:rPr lang="fr-FR" b="1" dirty="0"/>
              <a:t>Power BI Desktop</a:t>
            </a:r>
            <a:r>
              <a:rPr lang="fr-FR" dirty="0"/>
              <a:t>. Lorsque vous créez une visualisation ou interagissez avec elle, </a:t>
            </a:r>
            <a:r>
              <a:rPr lang="fr-FR" b="1" dirty="0"/>
              <a:t>Power BI Desktop</a:t>
            </a:r>
            <a:r>
              <a:rPr lang="fr-FR" dirty="0"/>
              <a:t> utilise les données importées. Vous devez actualiser les données, ce qui a pour effet de réimporter le jeu complet de données, pour voir les modifications apportées aux données sous-jacentes depuis l’importation initiale ou la dernière actualisation.</a:t>
            </a:r>
          </a:p>
          <a:p>
            <a:r>
              <a:rPr lang="fr-FR" b="1" dirty="0" err="1"/>
              <a:t>DirectQuery</a:t>
            </a:r>
            <a:r>
              <a:rPr lang="fr-FR" dirty="0"/>
              <a:t> – Aucune donnée n’est importée ou copiée dans </a:t>
            </a:r>
            <a:r>
              <a:rPr lang="fr-FR" b="1" dirty="0"/>
              <a:t>Power BI Desktop</a:t>
            </a:r>
            <a:r>
              <a:rPr lang="fr-FR" dirty="0"/>
              <a:t>. Pour des sources relationnelles, les tables et colonnes sélectionnées apparaissent dans la liste </a:t>
            </a:r>
            <a:r>
              <a:rPr lang="fr-FR" b="1" dirty="0"/>
              <a:t>Champs</a:t>
            </a:r>
            <a:r>
              <a:rPr lang="fr-FR" dirty="0"/>
              <a:t>. Pour des sources multidimensionnelles telles que SAP Business </a:t>
            </a:r>
            <a:r>
              <a:rPr lang="fr-FR" dirty="0" err="1"/>
              <a:t>Warehouse</a:t>
            </a:r>
            <a:r>
              <a:rPr lang="fr-FR" dirty="0"/>
              <a:t>, les dimensions et mesures du cube sélectionné s’affichent dans la liste </a:t>
            </a:r>
            <a:r>
              <a:rPr lang="fr-FR" b="1" dirty="0"/>
              <a:t>Champs</a:t>
            </a:r>
            <a:r>
              <a:rPr lang="fr-FR" dirty="0"/>
              <a:t>. Lorsque vous créez une visualisation ou interagissez avec elle, </a:t>
            </a:r>
            <a:r>
              <a:rPr lang="fr-FR" b="1" dirty="0"/>
              <a:t>Power BI Desktop</a:t>
            </a:r>
            <a:r>
              <a:rPr lang="fr-FR" dirty="0"/>
              <a:t> interroge la source de données sous-jacente, ce qui signifie que les données affichées sont toujours à jour.</a:t>
            </a:r>
          </a:p>
          <a:p>
            <a:r>
              <a:rPr lang="fr-FR" dirty="0"/>
              <a:t>De nombreuses transformations et modélisations des données sont disponibles lors de l’utilisation de </a:t>
            </a:r>
            <a:r>
              <a:rPr lang="fr-FR" b="1" dirty="0" err="1"/>
              <a:t>DirectQuery</a:t>
            </a:r>
            <a:r>
              <a:rPr lang="fr-FR" dirty="0"/>
              <a:t>, mais avec certaines limitations. Lorsque vous créez une visualisation ou interagissez avec elle, la source sous-jacente doit être interrogée, et le temps nécessaire pour actualiser la visualisation dépend des performances de la source de données sous-jacente. Si les données nécessaires au traitement de la demande ont récemment été demandées, Power BI Desktop utilise des données récentes pour réduire le temps d’affichage de la visualisation. La sélection de la commande </a:t>
            </a:r>
            <a:r>
              <a:rPr lang="fr-FR" b="1" dirty="0"/>
              <a:t>Actualiser</a:t>
            </a:r>
            <a:r>
              <a:rPr lang="fr-FR" dirty="0"/>
              <a:t> dans le ruban </a:t>
            </a:r>
            <a:r>
              <a:rPr lang="fr-FR" b="1" dirty="0"/>
              <a:t>Accueil</a:t>
            </a:r>
            <a:r>
              <a:rPr lang="fr-FR" dirty="0"/>
              <a:t> garantit que toutes les visualisations sont actualisées avec des données à jour.</a:t>
            </a: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23</a:t>
            </a:fld>
            <a:endParaRPr lang="fr-FR"/>
          </a:p>
        </p:txBody>
      </p:sp>
      <p:sp>
        <p:nvSpPr>
          <p:cNvPr id="5" name="Espace réservé du pied de page 4">
            <a:extLst>
              <a:ext uri="{FF2B5EF4-FFF2-40B4-BE49-F238E27FC236}">
                <a16:creationId xmlns:a16="http://schemas.microsoft.com/office/drawing/2014/main" id="{D0BBE4BE-87C8-4CFB-AF44-118631120C52}"/>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932735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24</a:t>
            </a:fld>
            <a:endParaRPr lang="fr-FR"/>
          </a:p>
        </p:txBody>
      </p:sp>
      <p:sp>
        <p:nvSpPr>
          <p:cNvPr id="5" name="Espace réservé du pied de page 4">
            <a:extLst>
              <a:ext uri="{FF2B5EF4-FFF2-40B4-BE49-F238E27FC236}">
                <a16:creationId xmlns:a16="http://schemas.microsoft.com/office/drawing/2014/main" id="{290284D3-18DA-4A4D-BA0E-1DFEC5BF2663}"/>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4183592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25</a:t>
            </a:fld>
            <a:endParaRPr lang="fr-FR"/>
          </a:p>
        </p:txBody>
      </p:sp>
      <p:sp>
        <p:nvSpPr>
          <p:cNvPr id="5" name="Espace réservé du pied de page 4">
            <a:extLst>
              <a:ext uri="{FF2B5EF4-FFF2-40B4-BE49-F238E27FC236}">
                <a16:creationId xmlns:a16="http://schemas.microsoft.com/office/drawing/2014/main" id="{BBF37D10-7B6E-4344-BF06-EA3A3E91D91A}"/>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8091767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26</a:t>
            </a:fld>
            <a:endParaRPr lang="fr-FR"/>
          </a:p>
        </p:txBody>
      </p:sp>
      <p:sp>
        <p:nvSpPr>
          <p:cNvPr id="5" name="Espace réservé du pied de page 4">
            <a:extLst>
              <a:ext uri="{FF2B5EF4-FFF2-40B4-BE49-F238E27FC236}">
                <a16:creationId xmlns:a16="http://schemas.microsoft.com/office/drawing/2014/main" id="{77E8C8DE-7871-4093-A7ED-A3777202A813}"/>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8454691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27</a:t>
            </a:fld>
            <a:endParaRPr lang="fr-FR"/>
          </a:p>
        </p:txBody>
      </p:sp>
      <p:sp>
        <p:nvSpPr>
          <p:cNvPr id="5" name="Espace réservé du pied de page 4">
            <a:extLst>
              <a:ext uri="{FF2B5EF4-FFF2-40B4-BE49-F238E27FC236}">
                <a16:creationId xmlns:a16="http://schemas.microsoft.com/office/drawing/2014/main" id="{EF300185-EF44-4662-85E8-37880EB71F12}"/>
              </a:ext>
            </a:extLst>
          </p:cNvPr>
          <p:cNvSpPr>
            <a:spLocks noGrp="1"/>
          </p:cNvSpPr>
          <p:nvPr>
            <p:ph type="ftr" sz="quarter" idx="4"/>
          </p:nvPr>
        </p:nvSpPr>
        <p:spPr/>
        <p:txBody>
          <a:bodyPr/>
          <a:lstStyle/>
          <a:p>
            <a:pPr rtl="0"/>
            <a:r>
              <a:rPr lang="fr-FR" noProof="0"/>
              <a:t>BERENGUER LAURE - POWER BI - V7</a:t>
            </a:r>
          </a:p>
        </p:txBody>
      </p:sp>
    </p:spTree>
    <p:extLst>
      <p:ext uri="{BB962C8B-B14F-4D97-AF65-F5344CB8AC3E}">
        <p14:creationId xmlns:p14="http://schemas.microsoft.com/office/powerpoint/2010/main" val="2001479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28</a:t>
            </a:fld>
            <a:endParaRPr lang="fr-FR"/>
          </a:p>
        </p:txBody>
      </p:sp>
      <p:sp>
        <p:nvSpPr>
          <p:cNvPr id="5" name="Espace réservé du pied de page 4">
            <a:extLst>
              <a:ext uri="{FF2B5EF4-FFF2-40B4-BE49-F238E27FC236}">
                <a16:creationId xmlns:a16="http://schemas.microsoft.com/office/drawing/2014/main" id="{0ECA1581-7C9F-495E-8606-40997FD25AB7}"/>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2769545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31</a:t>
            </a:fld>
            <a:endParaRPr lang="fr-FR"/>
          </a:p>
        </p:txBody>
      </p:sp>
      <p:sp>
        <p:nvSpPr>
          <p:cNvPr id="5" name="Espace réservé du pied de page 4">
            <a:extLst>
              <a:ext uri="{FF2B5EF4-FFF2-40B4-BE49-F238E27FC236}">
                <a16:creationId xmlns:a16="http://schemas.microsoft.com/office/drawing/2014/main" id="{81F5C439-89FD-427F-B4D8-D0ADC4EE43C5}"/>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273250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marL="185715" indent="-185715">
              <a:buFont typeface="Arial" panose="020B0604020202020204" pitchFamily="34" charset="0"/>
              <a:buChar char="•"/>
            </a:pPr>
            <a:endParaRPr lang="fr-FR" dirty="0"/>
          </a:p>
        </p:txBody>
      </p:sp>
      <p:sp>
        <p:nvSpPr>
          <p:cNvPr id="4" name="Espace réservé du numéro de diapositive 3"/>
          <p:cNvSpPr>
            <a:spLocks noGrp="1"/>
          </p:cNvSpPr>
          <p:nvPr>
            <p:ph type="sldNum" sz="quarter" idx="10"/>
          </p:nvPr>
        </p:nvSpPr>
        <p:spPr/>
        <p:txBody>
          <a:bodyPr rtlCol="0"/>
          <a:lstStyle/>
          <a:p>
            <a:pPr rtl="0"/>
            <a:fld id="{CF2FD335-6D8E-486A-8F5F-DFC7325903FF}" type="slidenum">
              <a:rPr lang="fr-FR" smtClean="0"/>
              <a:t>3</a:t>
            </a:fld>
            <a:endParaRPr lang="fr-FR"/>
          </a:p>
        </p:txBody>
      </p:sp>
      <p:sp>
        <p:nvSpPr>
          <p:cNvPr id="5" name="Espace réservé du pied de page 4">
            <a:extLst>
              <a:ext uri="{FF2B5EF4-FFF2-40B4-BE49-F238E27FC236}">
                <a16:creationId xmlns:a16="http://schemas.microsoft.com/office/drawing/2014/main" id="{A9386EA4-2AAE-4994-A221-CDAB24867DEC}"/>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188670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32</a:t>
            </a:fld>
            <a:endParaRPr lang="fr-FR"/>
          </a:p>
        </p:txBody>
      </p:sp>
      <p:sp>
        <p:nvSpPr>
          <p:cNvPr id="5" name="Espace réservé du pied de page 4">
            <a:extLst>
              <a:ext uri="{FF2B5EF4-FFF2-40B4-BE49-F238E27FC236}">
                <a16:creationId xmlns:a16="http://schemas.microsoft.com/office/drawing/2014/main" id="{128C4814-67B5-4BE8-A460-AF56B32D12A1}"/>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5295884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33</a:t>
            </a:fld>
            <a:endParaRPr lang="fr-FR"/>
          </a:p>
        </p:txBody>
      </p:sp>
      <p:sp>
        <p:nvSpPr>
          <p:cNvPr id="5" name="Espace réservé du pied de page 4">
            <a:extLst>
              <a:ext uri="{FF2B5EF4-FFF2-40B4-BE49-F238E27FC236}">
                <a16:creationId xmlns:a16="http://schemas.microsoft.com/office/drawing/2014/main" id="{60DE6C3A-7445-4013-AE32-A584D6BD273F}"/>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7414902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34</a:t>
            </a:fld>
            <a:endParaRPr lang="fr-FR"/>
          </a:p>
        </p:txBody>
      </p:sp>
      <p:sp>
        <p:nvSpPr>
          <p:cNvPr id="5" name="Espace réservé du pied de page 4">
            <a:extLst>
              <a:ext uri="{FF2B5EF4-FFF2-40B4-BE49-F238E27FC236}">
                <a16:creationId xmlns:a16="http://schemas.microsoft.com/office/drawing/2014/main" id="{A0253749-D953-40E7-9252-ECC387F0DF71}"/>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5361130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35</a:t>
            </a:fld>
            <a:endParaRPr lang="fr-FR"/>
          </a:p>
        </p:txBody>
      </p:sp>
      <p:sp>
        <p:nvSpPr>
          <p:cNvPr id="5" name="Espace réservé du pied de page 4">
            <a:extLst>
              <a:ext uri="{FF2B5EF4-FFF2-40B4-BE49-F238E27FC236}">
                <a16:creationId xmlns:a16="http://schemas.microsoft.com/office/drawing/2014/main" id="{69E88E23-BFB3-4C5B-86B2-B76DF7E00274}"/>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620620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36</a:t>
            </a:fld>
            <a:endParaRPr lang="fr-FR"/>
          </a:p>
        </p:txBody>
      </p:sp>
      <p:sp>
        <p:nvSpPr>
          <p:cNvPr id="5" name="Espace réservé du pied de page 4">
            <a:extLst>
              <a:ext uri="{FF2B5EF4-FFF2-40B4-BE49-F238E27FC236}">
                <a16:creationId xmlns:a16="http://schemas.microsoft.com/office/drawing/2014/main" id="{7CDDE94C-44FB-455C-A80E-9B2AD944446E}"/>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7353020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37</a:t>
            </a:fld>
            <a:endParaRPr lang="fr-FR"/>
          </a:p>
        </p:txBody>
      </p:sp>
      <p:sp>
        <p:nvSpPr>
          <p:cNvPr id="5" name="Espace réservé du pied de page 4">
            <a:extLst>
              <a:ext uri="{FF2B5EF4-FFF2-40B4-BE49-F238E27FC236}">
                <a16:creationId xmlns:a16="http://schemas.microsoft.com/office/drawing/2014/main" id="{7CDDE94C-44FB-455C-A80E-9B2AD944446E}"/>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1327948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38</a:t>
            </a:fld>
            <a:endParaRPr lang="fr-FR"/>
          </a:p>
        </p:txBody>
      </p:sp>
      <p:sp>
        <p:nvSpPr>
          <p:cNvPr id="5" name="Espace réservé du pied de page 4">
            <a:extLst>
              <a:ext uri="{FF2B5EF4-FFF2-40B4-BE49-F238E27FC236}">
                <a16:creationId xmlns:a16="http://schemas.microsoft.com/office/drawing/2014/main" id="{7CDDE94C-44FB-455C-A80E-9B2AD944446E}"/>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7065508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39</a:t>
            </a:fld>
            <a:endParaRPr lang="fr-FR"/>
          </a:p>
        </p:txBody>
      </p:sp>
      <p:sp>
        <p:nvSpPr>
          <p:cNvPr id="5" name="Espace réservé du pied de page 4">
            <a:extLst>
              <a:ext uri="{FF2B5EF4-FFF2-40B4-BE49-F238E27FC236}">
                <a16:creationId xmlns:a16="http://schemas.microsoft.com/office/drawing/2014/main" id="{90D61FE2-53BA-4A47-9401-D3B98EC9F5DF}"/>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6288061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40</a:t>
            </a:fld>
            <a:endParaRPr lang="fr-FR"/>
          </a:p>
        </p:txBody>
      </p:sp>
      <p:sp>
        <p:nvSpPr>
          <p:cNvPr id="5" name="Espace réservé du pied de page 4">
            <a:extLst>
              <a:ext uri="{FF2B5EF4-FFF2-40B4-BE49-F238E27FC236}">
                <a16:creationId xmlns:a16="http://schemas.microsoft.com/office/drawing/2014/main" id="{1C8EE1EC-AEAB-45ED-AA8F-94C95ED0E45A}"/>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4489146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41</a:t>
            </a:fld>
            <a:endParaRPr lang="fr-FR"/>
          </a:p>
        </p:txBody>
      </p:sp>
      <p:sp>
        <p:nvSpPr>
          <p:cNvPr id="5" name="Espace réservé du pied de page 4">
            <a:extLst>
              <a:ext uri="{FF2B5EF4-FFF2-40B4-BE49-F238E27FC236}">
                <a16:creationId xmlns:a16="http://schemas.microsoft.com/office/drawing/2014/main" id="{B796F820-123F-4F7C-AAEE-477DEFBBF78D}"/>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166368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marL="185715" indent="-185715">
              <a:buFont typeface="Arial" panose="020B0604020202020204" pitchFamily="34" charset="0"/>
              <a:buChar char="•"/>
            </a:pPr>
            <a:endParaRPr lang="fr-FR" dirty="0"/>
          </a:p>
        </p:txBody>
      </p:sp>
      <p:sp>
        <p:nvSpPr>
          <p:cNvPr id="4" name="Espace réservé du numéro de diapositive 3"/>
          <p:cNvSpPr>
            <a:spLocks noGrp="1"/>
          </p:cNvSpPr>
          <p:nvPr>
            <p:ph type="sldNum" sz="quarter" idx="10"/>
          </p:nvPr>
        </p:nvSpPr>
        <p:spPr/>
        <p:txBody>
          <a:bodyPr rtlCol="0"/>
          <a:lstStyle/>
          <a:p>
            <a:pPr rtl="0"/>
            <a:fld id="{CF2FD335-6D8E-486A-8F5F-DFC7325903FF}" type="slidenum">
              <a:rPr lang="fr-FR" smtClean="0"/>
              <a:t>4</a:t>
            </a:fld>
            <a:endParaRPr lang="fr-FR"/>
          </a:p>
        </p:txBody>
      </p:sp>
      <p:sp>
        <p:nvSpPr>
          <p:cNvPr id="5" name="Espace réservé du pied de page 4">
            <a:extLst>
              <a:ext uri="{FF2B5EF4-FFF2-40B4-BE49-F238E27FC236}">
                <a16:creationId xmlns:a16="http://schemas.microsoft.com/office/drawing/2014/main" id="{18F69F36-042D-49E6-AE84-F88743FED355}"/>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0753701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a:p>
            <a:endParaRPr lang="fr-FR" dirty="0"/>
          </a:p>
        </p:txBody>
      </p:sp>
      <p:sp>
        <p:nvSpPr>
          <p:cNvPr id="4" name="Espace réservé du pied de page 3"/>
          <p:cNvSpPr>
            <a:spLocks noGrp="1"/>
          </p:cNvSpPr>
          <p:nvPr>
            <p:ph type="ftr" sz="quarter" idx="10"/>
          </p:nvPr>
        </p:nvSpPr>
        <p:spPr/>
        <p:txBody>
          <a:bodyPr/>
          <a:lstStyle/>
          <a:p>
            <a:r>
              <a:rPr lang="fr-FR"/>
              <a:t>BERENGUER LAURE - POWER BI - V11</a:t>
            </a:r>
          </a:p>
        </p:txBody>
      </p:sp>
    </p:spTree>
    <p:extLst>
      <p:ext uri="{BB962C8B-B14F-4D97-AF65-F5344CB8AC3E}">
        <p14:creationId xmlns:p14="http://schemas.microsoft.com/office/powerpoint/2010/main" val="19283121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43</a:t>
            </a:fld>
            <a:endParaRPr lang="fr-FR"/>
          </a:p>
        </p:txBody>
      </p:sp>
      <p:sp>
        <p:nvSpPr>
          <p:cNvPr id="5" name="Espace réservé du pied de page 4">
            <a:extLst>
              <a:ext uri="{FF2B5EF4-FFF2-40B4-BE49-F238E27FC236}">
                <a16:creationId xmlns:a16="http://schemas.microsoft.com/office/drawing/2014/main" id="{9B598698-C965-41EF-907C-63B6920DE88C}"/>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0157008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a:p>
            <a:endParaRPr lang="fr-FR" dirty="0"/>
          </a:p>
        </p:txBody>
      </p:sp>
      <p:sp>
        <p:nvSpPr>
          <p:cNvPr id="4" name="Espace réservé du pied de page 3"/>
          <p:cNvSpPr>
            <a:spLocks noGrp="1"/>
          </p:cNvSpPr>
          <p:nvPr>
            <p:ph type="ftr" sz="quarter" idx="10"/>
          </p:nvPr>
        </p:nvSpPr>
        <p:spPr/>
        <p:txBody>
          <a:bodyPr/>
          <a:lstStyle/>
          <a:p>
            <a:r>
              <a:rPr lang="fr-FR"/>
              <a:t>BERENGUER LAURE - POWER BI - V11</a:t>
            </a:r>
          </a:p>
        </p:txBody>
      </p:sp>
    </p:spTree>
    <p:extLst>
      <p:ext uri="{BB962C8B-B14F-4D97-AF65-F5344CB8AC3E}">
        <p14:creationId xmlns:p14="http://schemas.microsoft.com/office/powerpoint/2010/main" val="8312158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a:p>
            <a:endParaRPr lang="fr-FR" dirty="0"/>
          </a:p>
        </p:txBody>
      </p:sp>
      <p:sp>
        <p:nvSpPr>
          <p:cNvPr id="4" name="Espace réservé du pied de page 3"/>
          <p:cNvSpPr>
            <a:spLocks noGrp="1"/>
          </p:cNvSpPr>
          <p:nvPr>
            <p:ph type="ftr" sz="quarter" idx="10"/>
          </p:nvPr>
        </p:nvSpPr>
        <p:spPr/>
        <p:txBody>
          <a:bodyPr/>
          <a:lstStyle/>
          <a:p>
            <a:r>
              <a:rPr lang="fr-FR"/>
              <a:t>BERENGUER LAURE - POWER BI - V11</a:t>
            </a:r>
          </a:p>
        </p:txBody>
      </p:sp>
    </p:spTree>
    <p:extLst>
      <p:ext uri="{BB962C8B-B14F-4D97-AF65-F5344CB8AC3E}">
        <p14:creationId xmlns:p14="http://schemas.microsoft.com/office/powerpoint/2010/main" val="35517606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a:p>
            <a:endParaRPr lang="fr-FR" dirty="0"/>
          </a:p>
        </p:txBody>
      </p:sp>
      <p:sp>
        <p:nvSpPr>
          <p:cNvPr id="4" name="Espace réservé du pied de page 3"/>
          <p:cNvSpPr>
            <a:spLocks noGrp="1"/>
          </p:cNvSpPr>
          <p:nvPr>
            <p:ph type="ftr" sz="quarter" idx="10"/>
          </p:nvPr>
        </p:nvSpPr>
        <p:spPr/>
        <p:txBody>
          <a:bodyPr/>
          <a:lstStyle/>
          <a:p>
            <a:r>
              <a:rPr lang="fr-FR"/>
              <a:t>BERENGUER LAURE - POWER BI - V11</a:t>
            </a:r>
          </a:p>
        </p:txBody>
      </p:sp>
    </p:spTree>
    <p:extLst>
      <p:ext uri="{BB962C8B-B14F-4D97-AF65-F5344CB8AC3E}">
        <p14:creationId xmlns:p14="http://schemas.microsoft.com/office/powerpoint/2010/main" val="31961520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47</a:t>
            </a:fld>
            <a:endParaRPr lang="fr-FR"/>
          </a:p>
        </p:txBody>
      </p:sp>
      <p:sp>
        <p:nvSpPr>
          <p:cNvPr id="5" name="Espace réservé du pied de page 4">
            <a:extLst>
              <a:ext uri="{FF2B5EF4-FFF2-40B4-BE49-F238E27FC236}">
                <a16:creationId xmlns:a16="http://schemas.microsoft.com/office/drawing/2014/main" id="{AE2EA5AC-5415-4DF7-BB14-DFCA2E10719E}"/>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7006097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48</a:t>
            </a:fld>
            <a:endParaRPr lang="fr-FR"/>
          </a:p>
        </p:txBody>
      </p:sp>
      <p:sp>
        <p:nvSpPr>
          <p:cNvPr id="5" name="Espace réservé du pied de page 4">
            <a:extLst>
              <a:ext uri="{FF2B5EF4-FFF2-40B4-BE49-F238E27FC236}">
                <a16:creationId xmlns:a16="http://schemas.microsoft.com/office/drawing/2014/main" id="{AE2EA5AC-5415-4DF7-BB14-DFCA2E10719E}"/>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1760407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49</a:t>
            </a:fld>
            <a:endParaRPr lang="fr-FR"/>
          </a:p>
        </p:txBody>
      </p:sp>
      <p:sp>
        <p:nvSpPr>
          <p:cNvPr id="5" name="Espace réservé du pied de page 4">
            <a:extLst>
              <a:ext uri="{FF2B5EF4-FFF2-40B4-BE49-F238E27FC236}">
                <a16:creationId xmlns:a16="http://schemas.microsoft.com/office/drawing/2014/main" id="{DC3F9048-3DCD-496C-B970-1A46D476A3A2}"/>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7973820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50</a:t>
            </a:fld>
            <a:endParaRPr lang="fr-FR"/>
          </a:p>
        </p:txBody>
      </p:sp>
      <p:sp>
        <p:nvSpPr>
          <p:cNvPr id="5" name="Espace réservé du pied de page 4">
            <a:extLst>
              <a:ext uri="{FF2B5EF4-FFF2-40B4-BE49-F238E27FC236}">
                <a16:creationId xmlns:a16="http://schemas.microsoft.com/office/drawing/2014/main" id="{DC3F9048-3DCD-496C-B970-1A46D476A3A2}"/>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1731029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51</a:t>
            </a:fld>
            <a:endParaRPr lang="fr-FR"/>
          </a:p>
        </p:txBody>
      </p:sp>
      <p:sp>
        <p:nvSpPr>
          <p:cNvPr id="5" name="Espace réservé du pied de page 4">
            <a:extLst>
              <a:ext uri="{FF2B5EF4-FFF2-40B4-BE49-F238E27FC236}">
                <a16:creationId xmlns:a16="http://schemas.microsoft.com/office/drawing/2014/main" id="{DC3F9048-3DCD-496C-B970-1A46D476A3A2}"/>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211400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rtl="0"/>
            <a:fld id="{CF2FD335-6D8E-486A-8F5F-DFC7325903FF}" type="slidenum">
              <a:rPr lang="fr-FR" smtClean="0"/>
              <a:t>5</a:t>
            </a:fld>
            <a:endParaRPr lang="fr-FR"/>
          </a:p>
        </p:txBody>
      </p:sp>
      <p:sp>
        <p:nvSpPr>
          <p:cNvPr id="5" name="Espace réservé du pied de page 4">
            <a:extLst>
              <a:ext uri="{FF2B5EF4-FFF2-40B4-BE49-F238E27FC236}">
                <a16:creationId xmlns:a16="http://schemas.microsoft.com/office/drawing/2014/main" id="{0EE04B8E-3BC8-4D96-B6D4-ECC6D289123E}"/>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9558711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52</a:t>
            </a:fld>
            <a:endParaRPr lang="fr-FR"/>
          </a:p>
        </p:txBody>
      </p:sp>
      <p:sp>
        <p:nvSpPr>
          <p:cNvPr id="5" name="Espace réservé du pied de page 4">
            <a:extLst>
              <a:ext uri="{FF2B5EF4-FFF2-40B4-BE49-F238E27FC236}">
                <a16:creationId xmlns:a16="http://schemas.microsoft.com/office/drawing/2014/main" id="{7CDDE94C-44FB-455C-A80E-9B2AD944446E}"/>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41679515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53</a:t>
            </a:fld>
            <a:endParaRPr lang="fr-FR"/>
          </a:p>
        </p:txBody>
      </p:sp>
      <p:sp>
        <p:nvSpPr>
          <p:cNvPr id="5" name="Espace réservé du pied de page 4">
            <a:extLst>
              <a:ext uri="{FF2B5EF4-FFF2-40B4-BE49-F238E27FC236}">
                <a16:creationId xmlns:a16="http://schemas.microsoft.com/office/drawing/2014/main" id="{7CDDE94C-44FB-455C-A80E-9B2AD944446E}"/>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6970962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let</a:t>
            </a:r>
          </a:p>
          <a:p>
            <a:r>
              <a:rPr lang="en-US" dirty="0"/>
              <a:t>    Source = </a:t>
            </a:r>
            <a:r>
              <a:rPr lang="en-US" dirty="0" err="1"/>
              <a:t>Web.Page</a:t>
            </a:r>
            <a:r>
              <a:rPr lang="en-US" dirty="0"/>
              <a:t>(</a:t>
            </a:r>
            <a:r>
              <a:rPr lang="en-US" dirty="0" err="1"/>
              <a:t>Web.Contents</a:t>
            </a:r>
            <a:r>
              <a:rPr lang="en-US" dirty="0"/>
              <a:t>("http://www.bankrate.com/finance/retirement/best-places-retire-how-state-ranks.aspx")),</a:t>
            </a:r>
          </a:p>
          <a:p>
            <a:r>
              <a:rPr lang="en-US" dirty="0"/>
              <a:t>    Data0 = Source{0}[Data],</a:t>
            </a:r>
          </a:p>
          <a:p>
            <a:r>
              <a:rPr lang="en-US" dirty="0"/>
              <a:t>    #"Type </a:t>
            </a:r>
            <a:r>
              <a:rPr lang="en-US" dirty="0" err="1"/>
              <a:t>modifié</a:t>
            </a:r>
            <a:r>
              <a:rPr lang="en-US" dirty="0"/>
              <a:t>" = </a:t>
            </a:r>
            <a:r>
              <a:rPr lang="en-US" dirty="0" err="1"/>
              <a:t>Table.TransformColumnTypes</a:t>
            </a:r>
            <a:r>
              <a:rPr lang="en-US" dirty="0"/>
              <a:t>(Data0,{{"Rank", Int64.Type}, {"State", type text}, {"Cost of living", Int64.Type}, {"Weather", Int64.Type}, {"Health care quality", Int64.Type}, {"Crime", Int64.Type}, {"Tax", Int64.Type}, {"Culture", Int64.Type}, {"Senior", Int64.Type}, {"Well-being", Int64.Type}}),</a:t>
            </a:r>
          </a:p>
          <a:p>
            <a:r>
              <a:rPr lang="en-US" dirty="0"/>
              <a:t>    #"</a:t>
            </a:r>
            <a:r>
              <a:rPr lang="en-US" dirty="0" err="1"/>
              <a:t>Doublons</a:t>
            </a:r>
            <a:r>
              <a:rPr lang="en-US" dirty="0"/>
              <a:t> </a:t>
            </a:r>
            <a:r>
              <a:rPr lang="en-US" dirty="0" err="1"/>
              <a:t>supprimés</a:t>
            </a:r>
            <a:r>
              <a:rPr lang="en-US" dirty="0"/>
              <a:t>" = </a:t>
            </a:r>
            <a:r>
              <a:rPr lang="en-US" dirty="0" err="1"/>
              <a:t>Table.Distinct</a:t>
            </a:r>
            <a:r>
              <a:rPr lang="en-US" dirty="0"/>
              <a:t>(#"Type </a:t>
            </a:r>
            <a:r>
              <a:rPr lang="en-US" dirty="0" err="1"/>
              <a:t>modifié</a:t>
            </a:r>
            <a:r>
              <a:rPr lang="en-US" dirty="0"/>
              <a:t>", {"State"}),</a:t>
            </a:r>
          </a:p>
          <a:p>
            <a:r>
              <a:rPr lang="en-US" dirty="0"/>
              <a:t>    #"</a:t>
            </a:r>
            <a:r>
              <a:rPr lang="en-US" dirty="0" err="1"/>
              <a:t>Colonnes</a:t>
            </a:r>
            <a:r>
              <a:rPr lang="en-US" dirty="0"/>
              <a:t> </a:t>
            </a:r>
            <a:r>
              <a:rPr lang="en-US" dirty="0" err="1"/>
              <a:t>renommées</a:t>
            </a:r>
            <a:r>
              <a:rPr lang="en-US" dirty="0"/>
              <a:t>" = </a:t>
            </a:r>
            <a:r>
              <a:rPr lang="en-US" dirty="0" err="1"/>
              <a:t>Table.RenameColumns</a:t>
            </a:r>
            <a:r>
              <a:rPr lang="en-US" dirty="0"/>
              <a:t>(#"</a:t>
            </a:r>
            <a:r>
              <a:rPr lang="en-US" dirty="0" err="1"/>
              <a:t>Doublons</a:t>
            </a:r>
            <a:r>
              <a:rPr lang="en-US" dirty="0"/>
              <a:t> </a:t>
            </a:r>
            <a:r>
              <a:rPr lang="en-US" dirty="0" err="1"/>
              <a:t>supprimés</a:t>
            </a:r>
            <a:r>
              <a:rPr lang="en-US" dirty="0"/>
              <a:t>",{{"Cost of living", "</a:t>
            </a:r>
            <a:r>
              <a:rPr lang="en-US" dirty="0" err="1"/>
              <a:t>Coût</a:t>
            </a:r>
            <a:r>
              <a:rPr lang="en-US" dirty="0"/>
              <a:t> de vie"}}),</a:t>
            </a:r>
          </a:p>
          <a:p>
            <a:r>
              <a:rPr lang="en-US" dirty="0"/>
              <a:t>    #"</a:t>
            </a:r>
            <a:r>
              <a:rPr lang="en-US" dirty="0" err="1"/>
              <a:t>Personnalisée</a:t>
            </a:r>
            <a:r>
              <a:rPr lang="en-US" dirty="0"/>
              <a:t> </a:t>
            </a:r>
            <a:r>
              <a:rPr lang="en-US" dirty="0" err="1"/>
              <a:t>ajoutée</a:t>
            </a:r>
            <a:r>
              <a:rPr lang="en-US" dirty="0"/>
              <a:t>" = </a:t>
            </a:r>
            <a:r>
              <a:rPr lang="en-US" dirty="0" err="1"/>
              <a:t>Table.AddColumn</a:t>
            </a:r>
            <a:r>
              <a:rPr lang="en-US" dirty="0"/>
              <a:t>(#"</a:t>
            </a:r>
            <a:r>
              <a:rPr lang="en-US" dirty="0" err="1"/>
              <a:t>Colonnes</a:t>
            </a:r>
            <a:r>
              <a:rPr lang="en-US" dirty="0"/>
              <a:t> </a:t>
            </a:r>
            <a:r>
              <a:rPr lang="en-US" dirty="0" err="1"/>
              <a:t>renommées</a:t>
            </a:r>
            <a:r>
              <a:rPr lang="en-US" dirty="0"/>
              <a:t>", "Nouveau </a:t>
            </a:r>
            <a:r>
              <a:rPr lang="en-US" dirty="0" err="1"/>
              <a:t>Classement</a:t>
            </a:r>
            <a:r>
              <a:rPr lang="en-US" dirty="0"/>
              <a:t>", each ([</a:t>
            </a:r>
            <a:r>
              <a:rPr lang="en-US" dirty="0" err="1"/>
              <a:t>Coût</a:t>
            </a:r>
            <a:r>
              <a:rPr lang="en-US" dirty="0"/>
              <a:t> de vie]+[Weather]+[Health care quality]+[Crime]+[Tax]+[Culture]+[Senior]+[#"Well-being"])/8),</a:t>
            </a:r>
          </a:p>
          <a:p>
            <a:r>
              <a:rPr lang="en-US" dirty="0"/>
              <a:t>    #"Type modifié1" = </a:t>
            </a:r>
            <a:r>
              <a:rPr lang="en-US" dirty="0" err="1"/>
              <a:t>Table.TransformColumnTypes</a:t>
            </a:r>
            <a:r>
              <a:rPr lang="en-US" dirty="0"/>
              <a:t>(#"</a:t>
            </a:r>
            <a:r>
              <a:rPr lang="en-US" dirty="0" err="1"/>
              <a:t>Personnalisée</a:t>
            </a:r>
            <a:r>
              <a:rPr lang="en-US" dirty="0"/>
              <a:t> </a:t>
            </a:r>
            <a:r>
              <a:rPr lang="en-US" dirty="0" err="1"/>
              <a:t>ajoutée</a:t>
            </a:r>
            <a:r>
              <a:rPr lang="en-US" dirty="0"/>
              <a:t>",{{"Nouveau </a:t>
            </a:r>
            <a:r>
              <a:rPr lang="en-US" dirty="0" err="1"/>
              <a:t>Classement</a:t>
            </a:r>
            <a:r>
              <a:rPr lang="en-US" dirty="0"/>
              <a:t>", Int64.Type}, {"Well-being", Int64.Type}, {"Senior", Int64.Type}}),</a:t>
            </a:r>
          </a:p>
          <a:p>
            <a:r>
              <a:rPr lang="en-US" dirty="0"/>
              <a:t>    #"</a:t>
            </a:r>
            <a:r>
              <a:rPr lang="en-US" dirty="0" err="1"/>
              <a:t>Erreurs</a:t>
            </a:r>
            <a:r>
              <a:rPr lang="en-US" dirty="0"/>
              <a:t> </a:t>
            </a:r>
            <a:r>
              <a:rPr lang="en-US" dirty="0" err="1"/>
              <a:t>supprimées</a:t>
            </a:r>
            <a:r>
              <a:rPr lang="en-US" dirty="0"/>
              <a:t>" = </a:t>
            </a:r>
            <a:r>
              <a:rPr lang="en-US" dirty="0" err="1"/>
              <a:t>Table.RemoveRowsWithErrors</a:t>
            </a:r>
            <a:r>
              <a:rPr lang="en-US" dirty="0"/>
              <a:t>(#"Type modifié1", {"State"}),</a:t>
            </a:r>
          </a:p>
          <a:p>
            <a:r>
              <a:rPr lang="en-US" dirty="0"/>
              <a:t>    #"Duplication de la </a:t>
            </a:r>
            <a:r>
              <a:rPr lang="en-US" dirty="0" err="1"/>
              <a:t>colonne</a:t>
            </a:r>
            <a:r>
              <a:rPr lang="en-US" dirty="0"/>
              <a:t>" = </a:t>
            </a:r>
            <a:r>
              <a:rPr lang="en-US" dirty="0" err="1"/>
              <a:t>Table.DuplicateColumn</a:t>
            </a:r>
            <a:r>
              <a:rPr lang="en-US" dirty="0"/>
              <a:t>(#"</a:t>
            </a:r>
            <a:r>
              <a:rPr lang="en-US" dirty="0" err="1"/>
              <a:t>Erreurs</a:t>
            </a:r>
            <a:r>
              <a:rPr lang="en-US" dirty="0"/>
              <a:t> </a:t>
            </a:r>
            <a:r>
              <a:rPr lang="en-US" dirty="0" err="1"/>
              <a:t>supprimées</a:t>
            </a:r>
            <a:r>
              <a:rPr lang="en-US" dirty="0"/>
              <a:t>", "State", "State - Copier"),</a:t>
            </a:r>
          </a:p>
          <a:p>
            <a:r>
              <a:rPr lang="en-US" dirty="0"/>
              <a:t>    #"</a:t>
            </a:r>
            <a:r>
              <a:rPr lang="en-US" dirty="0" err="1"/>
              <a:t>Colonnes</a:t>
            </a:r>
            <a:r>
              <a:rPr lang="en-US" dirty="0"/>
              <a:t> renommées1" = </a:t>
            </a:r>
            <a:r>
              <a:rPr lang="en-US" dirty="0" err="1"/>
              <a:t>Table.RenameColumns</a:t>
            </a:r>
            <a:r>
              <a:rPr lang="en-US" dirty="0"/>
              <a:t>(#"Duplication de la </a:t>
            </a:r>
            <a:r>
              <a:rPr lang="en-US" dirty="0" err="1"/>
              <a:t>colonne</a:t>
            </a:r>
            <a:r>
              <a:rPr lang="en-US" dirty="0"/>
              <a:t>",{{"State - Copier", "</a:t>
            </a:r>
            <a:r>
              <a:rPr lang="en-US" dirty="0" err="1"/>
              <a:t>Dupliquée</a:t>
            </a:r>
            <a:r>
              <a:rPr lang="en-US" dirty="0"/>
              <a:t>"}}),</a:t>
            </a:r>
          </a:p>
          <a:p>
            <a:r>
              <a:rPr lang="en-US" dirty="0"/>
              <a:t>    #"</a:t>
            </a:r>
            <a:r>
              <a:rPr lang="en-US" dirty="0" err="1"/>
              <a:t>Colonnes</a:t>
            </a:r>
            <a:r>
              <a:rPr lang="en-US" dirty="0"/>
              <a:t> </a:t>
            </a:r>
            <a:r>
              <a:rPr lang="en-US" dirty="0" err="1"/>
              <a:t>permutées</a:t>
            </a:r>
            <a:r>
              <a:rPr lang="en-US" dirty="0"/>
              <a:t>" = </a:t>
            </a:r>
            <a:r>
              <a:rPr lang="en-US" dirty="0" err="1"/>
              <a:t>Table.ReorderColumns</a:t>
            </a:r>
            <a:r>
              <a:rPr lang="en-US" dirty="0"/>
              <a:t>(#"</a:t>
            </a:r>
            <a:r>
              <a:rPr lang="en-US" dirty="0" err="1"/>
              <a:t>Colonnes</a:t>
            </a:r>
            <a:r>
              <a:rPr lang="en-US" dirty="0"/>
              <a:t> renommées1",{"Rank", "State", "</a:t>
            </a:r>
            <a:r>
              <a:rPr lang="en-US" dirty="0" err="1"/>
              <a:t>Dupliquée</a:t>
            </a:r>
            <a:r>
              <a:rPr lang="en-US" dirty="0"/>
              <a:t>", "</a:t>
            </a:r>
            <a:r>
              <a:rPr lang="en-US" dirty="0" err="1"/>
              <a:t>Coût</a:t>
            </a:r>
            <a:r>
              <a:rPr lang="en-US" dirty="0"/>
              <a:t> de vie", "Weather", "Health care quality", "Crime", "Tax", "Culture", "Senior", "Well-being", "Nouveau </a:t>
            </a:r>
            <a:r>
              <a:rPr lang="en-US" dirty="0" err="1"/>
              <a:t>Classement</a:t>
            </a:r>
            <a:r>
              <a:rPr lang="en-US" dirty="0"/>
              <a:t>"}),</a:t>
            </a:r>
          </a:p>
          <a:p>
            <a:r>
              <a:rPr lang="en-US" dirty="0"/>
              <a:t>    #"</a:t>
            </a:r>
            <a:r>
              <a:rPr lang="en-US" dirty="0" err="1"/>
              <a:t>Fractionner</a:t>
            </a:r>
            <a:r>
              <a:rPr lang="en-US" dirty="0"/>
              <a:t> la </a:t>
            </a:r>
            <a:r>
              <a:rPr lang="en-US" dirty="0" err="1"/>
              <a:t>colonne</a:t>
            </a:r>
            <a:r>
              <a:rPr lang="en-US" dirty="0"/>
              <a:t> par position" = </a:t>
            </a:r>
            <a:r>
              <a:rPr lang="en-US" dirty="0" err="1"/>
              <a:t>Table.SplitColumn</a:t>
            </a:r>
            <a:r>
              <a:rPr lang="en-US" dirty="0"/>
              <a:t>(#"</a:t>
            </a:r>
            <a:r>
              <a:rPr lang="en-US" dirty="0" err="1"/>
              <a:t>Colonnes</a:t>
            </a:r>
            <a:r>
              <a:rPr lang="en-US" dirty="0"/>
              <a:t> </a:t>
            </a:r>
            <a:r>
              <a:rPr lang="en-US" dirty="0" err="1"/>
              <a:t>permutées</a:t>
            </a:r>
            <a:r>
              <a:rPr lang="en-US" dirty="0"/>
              <a:t>", "</a:t>
            </a:r>
            <a:r>
              <a:rPr lang="en-US" dirty="0" err="1"/>
              <a:t>Dupliquée</a:t>
            </a:r>
            <a:r>
              <a:rPr lang="en-US" dirty="0"/>
              <a:t>", </a:t>
            </a:r>
            <a:r>
              <a:rPr lang="en-US" dirty="0" err="1"/>
              <a:t>Splitter.SplitTextByPositions</a:t>
            </a:r>
            <a:r>
              <a:rPr lang="en-US" dirty="0"/>
              <a:t>({0, 3}, true), {"Dupliquée.1", "Dupliquée.2"}),</a:t>
            </a:r>
          </a:p>
          <a:p>
            <a:r>
              <a:rPr lang="en-US" dirty="0"/>
              <a:t>    #"Type modifié2" = </a:t>
            </a:r>
            <a:r>
              <a:rPr lang="en-US" dirty="0" err="1"/>
              <a:t>Table.TransformColumnTypes</a:t>
            </a:r>
            <a:r>
              <a:rPr lang="en-US" dirty="0"/>
              <a:t>(#"</a:t>
            </a:r>
            <a:r>
              <a:rPr lang="en-US" dirty="0" err="1"/>
              <a:t>Fractionner</a:t>
            </a:r>
            <a:r>
              <a:rPr lang="en-US" dirty="0"/>
              <a:t> la </a:t>
            </a:r>
            <a:r>
              <a:rPr lang="en-US" dirty="0" err="1"/>
              <a:t>colonne</a:t>
            </a:r>
            <a:r>
              <a:rPr lang="en-US" dirty="0"/>
              <a:t> par position",{{"Dupliquée.1", type text}, {"Dupliquée.2", type text}})</a:t>
            </a:r>
          </a:p>
          <a:p>
            <a:r>
              <a:rPr lang="en-US" dirty="0"/>
              <a:t>in</a:t>
            </a:r>
          </a:p>
          <a:p>
            <a:r>
              <a:rPr lang="en-US" dirty="0"/>
              <a:t>    #"Type modifié2"</a:t>
            </a:r>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54</a:t>
            </a:fld>
            <a:endParaRPr lang="fr-FR"/>
          </a:p>
        </p:txBody>
      </p:sp>
      <p:sp>
        <p:nvSpPr>
          <p:cNvPr id="5" name="Espace réservé du pied de page 4">
            <a:extLst>
              <a:ext uri="{FF2B5EF4-FFF2-40B4-BE49-F238E27FC236}">
                <a16:creationId xmlns:a16="http://schemas.microsoft.com/office/drawing/2014/main" id="{311FED0A-B505-4805-B27F-C81BA31FBAC8}"/>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1829161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let</a:t>
            </a:r>
          </a:p>
          <a:p>
            <a:r>
              <a:rPr lang="en-US" dirty="0"/>
              <a:t>    Source = </a:t>
            </a:r>
            <a:r>
              <a:rPr lang="en-US" dirty="0" err="1"/>
              <a:t>Web.Page</a:t>
            </a:r>
            <a:r>
              <a:rPr lang="en-US" dirty="0"/>
              <a:t>(</a:t>
            </a:r>
            <a:r>
              <a:rPr lang="en-US" dirty="0" err="1"/>
              <a:t>Web.Contents</a:t>
            </a:r>
            <a:r>
              <a:rPr lang="en-US" dirty="0"/>
              <a:t>("http://www.bankrate.com/finance/retirement/best-places-retire-how-state-ranks.aspx")),</a:t>
            </a:r>
          </a:p>
          <a:p>
            <a:r>
              <a:rPr lang="en-US" dirty="0"/>
              <a:t>    Data0 = Source{0}[Data],</a:t>
            </a:r>
          </a:p>
          <a:p>
            <a:r>
              <a:rPr lang="en-US" dirty="0"/>
              <a:t>    #"Type </a:t>
            </a:r>
            <a:r>
              <a:rPr lang="en-US" dirty="0" err="1"/>
              <a:t>modifié</a:t>
            </a:r>
            <a:r>
              <a:rPr lang="en-US" dirty="0"/>
              <a:t>" = </a:t>
            </a:r>
            <a:r>
              <a:rPr lang="en-US" dirty="0" err="1"/>
              <a:t>Table.TransformColumnTypes</a:t>
            </a:r>
            <a:r>
              <a:rPr lang="en-US" dirty="0"/>
              <a:t>(Data0,{{"Rank", Int64.Type}, {"State", type text}, {"Cost of living", Int64.Type}, {"Weather", Int64.Type}, {"Health care quality", Int64.Type}, {"Crime", Int64.Type}, {"Tax", Int64.Type}, {"Culture", Int64.Type}, {"Senior", Int64.Type}, {"Well-being", Int64.Type}}),</a:t>
            </a:r>
          </a:p>
          <a:p>
            <a:r>
              <a:rPr lang="en-US" dirty="0"/>
              <a:t>    #"</a:t>
            </a:r>
            <a:r>
              <a:rPr lang="en-US" dirty="0" err="1"/>
              <a:t>Doublons</a:t>
            </a:r>
            <a:r>
              <a:rPr lang="en-US" dirty="0"/>
              <a:t> </a:t>
            </a:r>
            <a:r>
              <a:rPr lang="en-US" dirty="0" err="1"/>
              <a:t>supprimés</a:t>
            </a:r>
            <a:r>
              <a:rPr lang="en-US" dirty="0"/>
              <a:t>" = </a:t>
            </a:r>
            <a:r>
              <a:rPr lang="en-US" dirty="0" err="1"/>
              <a:t>Table.Distinct</a:t>
            </a:r>
            <a:r>
              <a:rPr lang="en-US" dirty="0"/>
              <a:t>(#"Type </a:t>
            </a:r>
            <a:r>
              <a:rPr lang="en-US" dirty="0" err="1"/>
              <a:t>modifié</a:t>
            </a:r>
            <a:r>
              <a:rPr lang="en-US" dirty="0"/>
              <a:t>", {"State"}),</a:t>
            </a:r>
          </a:p>
          <a:p>
            <a:r>
              <a:rPr lang="en-US" dirty="0"/>
              <a:t>    #"</a:t>
            </a:r>
            <a:r>
              <a:rPr lang="en-US" dirty="0" err="1"/>
              <a:t>Colonnes</a:t>
            </a:r>
            <a:r>
              <a:rPr lang="en-US" dirty="0"/>
              <a:t> </a:t>
            </a:r>
            <a:r>
              <a:rPr lang="en-US" dirty="0" err="1"/>
              <a:t>renommées</a:t>
            </a:r>
            <a:r>
              <a:rPr lang="en-US" dirty="0"/>
              <a:t>" = </a:t>
            </a:r>
            <a:r>
              <a:rPr lang="en-US" dirty="0" err="1"/>
              <a:t>Table.RenameColumns</a:t>
            </a:r>
            <a:r>
              <a:rPr lang="en-US" dirty="0"/>
              <a:t>(#"</a:t>
            </a:r>
            <a:r>
              <a:rPr lang="en-US" dirty="0" err="1"/>
              <a:t>Doublons</a:t>
            </a:r>
            <a:r>
              <a:rPr lang="en-US" dirty="0"/>
              <a:t> </a:t>
            </a:r>
            <a:r>
              <a:rPr lang="en-US" dirty="0" err="1"/>
              <a:t>supprimés</a:t>
            </a:r>
            <a:r>
              <a:rPr lang="en-US" dirty="0"/>
              <a:t>",{{"Cost of living", "</a:t>
            </a:r>
            <a:r>
              <a:rPr lang="en-US" dirty="0" err="1"/>
              <a:t>Coût</a:t>
            </a:r>
            <a:r>
              <a:rPr lang="en-US" dirty="0"/>
              <a:t> de vie"}}),</a:t>
            </a:r>
          </a:p>
          <a:p>
            <a:r>
              <a:rPr lang="en-US" dirty="0"/>
              <a:t>    #"</a:t>
            </a:r>
            <a:r>
              <a:rPr lang="en-US" dirty="0" err="1"/>
              <a:t>Personnalisée</a:t>
            </a:r>
            <a:r>
              <a:rPr lang="en-US" dirty="0"/>
              <a:t> </a:t>
            </a:r>
            <a:r>
              <a:rPr lang="en-US" dirty="0" err="1"/>
              <a:t>ajoutée</a:t>
            </a:r>
            <a:r>
              <a:rPr lang="en-US" dirty="0"/>
              <a:t>" = </a:t>
            </a:r>
            <a:r>
              <a:rPr lang="en-US" dirty="0" err="1"/>
              <a:t>Table.AddColumn</a:t>
            </a:r>
            <a:r>
              <a:rPr lang="en-US" dirty="0"/>
              <a:t>(#"</a:t>
            </a:r>
            <a:r>
              <a:rPr lang="en-US" dirty="0" err="1"/>
              <a:t>Colonnes</a:t>
            </a:r>
            <a:r>
              <a:rPr lang="en-US" dirty="0"/>
              <a:t> </a:t>
            </a:r>
            <a:r>
              <a:rPr lang="en-US" dirty="0" err="1"/>
              <a:t>renommées</a:t>
            </a:r>
            <a:r>
              <a:rPr lang="en-US" dirty="0"/>
              <a:t>", "Nouveau </a:t>
            </a:r>
            <a:r>
              <a:rPr lang="en-US" dirty="0" err="1"/>
              <a:t>Classement</a:t>
            </a:r>
            <a:r>
              <a:rPr lang="en-US" dirty="0"/>
              <a:t>", each ([</a:t>
            </a:r>
            <a:r>
              <a:rPr lang="en-US" dirty="0" err="1"/>
              <a:t>Coût</a:t>
            </a:r>
            <a:r>
              <a:rPr lang="en-US" dirty="0"/>
              <a:t> de vie]+[Weather]+[Health care quality]+[Crime]+[Tax]+[Culture]+[Senior]+[#"Well-being"])/8),</a:t>
            </a:r>
          </a:p>
          <a:p>
            <a:r>
              <a:rPr lang="en-US" dirty="0"/>
              <a:t>    #"Type modifié1" = </a:t>
            </a:r>
            <a:r>
              <a:rPr lang="en-US" dirty="0" err="1"/>
              <a:t>Table.TransformColumnTypes</a:t>
            </a:r>
            <a:r>
              <a:rPr lang="en-US" dirty="0"/>
              <a:t>(#"</a:t>
            </a:r>
            <a:r>
              <a:rPr lang="en-US" dirty="0" err="1"/>
              <a:t>Personnalisée</a:t>
            </a:r>
            <a:r>
              <a:rPr lang="en-US" dirty="0"/>
              <a:t> </a:t>
            </a:r>
            <a:r>
              <a:rPr lang="en-US" dirty="0" err="1"/>
              <a:t>ajoutée</a:t>
            </a:r>
            <a:r>
              <a:rPr lang="en-US" dirty="0"/>
              <a:t>",{{"Nouveau </a:t>
            </a:r>
            <a:r>
              <a:rPr lang="en-US" dirty="0" err="1"/>
              <a:t>Classement</a:t>
            </a:r>
            <a:r>
              <a:rPr lang="en-US" dirty="0"/>
              <a:t>", Int64.Type}, {"Well-being", Int64.Type}, {"Senior", Int64.Type}}),</a:t>
            </a:r>
          </a:p>
          <a:p>
            <a:r>
              <a:rPr lang="en-US" dirty="0"/>
              <a:t>    #"</a:t>
            </a:r>
            <a:r>
              <a:rPr lang="en-US" dirty="0" err="1"/>
              <a:t>Erreurs</a:t>
            </a:r>
            <a:r>
              <a:rPr lang="en-US" dirty="0"/>
              <a:t> </a:t>
            </a:r>
            <a:r>
              <a:rPr lang="en-US" dirty="0" err="1"/>
              <a:t>supprimées</a:t>
            </a:r>
            <a:r>
              <a:rPr lang="en-US" dirty="0"/>
              <a:t>" = </a:t>
            </a:r>
            <a:r>
              <a:rPr lang="en-US" dirty="0" err="1"/>
              <a:t>Table.RemoveRowsWithErrors</a:t>
            </a:r>
            <a:r>
              <a:rPr lang="en-US" dirty="0"/>
              <a:t>(#"Type modifié1", {"State"}),</a:t>
            </a:r>
          </a:p>
          <a:p>
            <a:r>
              <a:rPr lang="en-US" dirty="0"/>
              <a:t>    #"Duplication de la </a:t>
            </a:r>
            <a:r>
              <a:rPr lang="en-US" dirty="0" err="1"/>
              <a:t>colonne</a:t>
            </a:r>
            <a:r>
              <a:rPr lang="en-US" dirty="0"/>
              <a:t>" = </a:t>
            </a:r>
            <a:r>
              <a:rPr lang="en-US" dirty="0" err="1"/>
              <a:t>Table.DuplicateColumn</a:t>
            </a:r>
            <a:r>
              <a:rPr lang="en-US" dirty="0"/>
              <a:t>(#"</a:t>
            </a:r>
            <a:r>
              <a:rPr lang="en-US" dirty="0" err="1"/>
              <a:t>Erreurs</a:t>
            </a:r>
            <a:r>
              <a:rPr lang="en-US" dirty="0"/>
              <a:t> </a:t>
            </a:r>
            <a:r>
              <a:rPr lang="en-US" dirty="0" err="1"/>
              <a:t>supprimées</a:t>
            </a:r>
            <a:r>
              <a:rPr lang="en-US" dirty="0"/>
              <a:t>", "State", "State - Copier"),</a:t>
            </a:r>
          </a:p>
          <a:p>
            <a:r>
              <a:rPr lang="en-US" dirty="0"/>
              <a:t>    #"</a:t>
            </a:r>
            <a:r>
              <a:rPr lang="en-US" dirty="0" err="1"/>
              <a:t>Colonnes</a:t>
            </a:r>
            <a:r>
              <a:rPr lang="en-US" dirty="0"/>
              <a:t> renommées1" = </a:t>
            </a:r>
            <a:r>
              <a:rPr lang="en-US" dirty="0" err="1"/>
              <a:t>Table.RenameColumns</a:t>
            </a:r>
            <a:r>
              <a:rPr lang="en-US" dirty="0"/>
              <a:t>(#"Duplication de la </a:t>
            </a:r>
            <a:r>
              <a:rPr lang="en-US" dirty="0" err="1"/>
              <a:t>colonne</a:t>
            </a:r>
            <a:r>
              <a:rPr lang="en-US" dirty="0"/>
              <a:t>",{{"State - Copier", "</a:t>
            </a:r>
            <a:r>
              <a:rPr lang="en-US" dirty="0" err="1"/>
              <a:t>Dupliquée</a:t>
            </a:r>
            <a:r>
              <a:rPr lang="en-US" dirty="0"/>
              <a:t>"}}),</a:t>
            </a:r>
          </a:p>
          <a:p>
            <a:r>
              <a:rPr lang="en-US" dirty="0"/>
              <a:t>    #"</a:t>
            </a:r>
            <a:r>
              <a:rPr lang="en-US" dirty="0" err="1"/>
              <a:t>Colonnes</a:t>
            </a:r>
            <a:r>
              <a:rPr lang="en-US" dirty="0"/>
              <a:t> </a:t>
            </a:r>
            <a:r>
              <a:rPr lang="en-US" dirty="0" err="1"/>
              <a:t>permutées</a:t>
            </a:r>
            <a:r>
              <a:rPr lang="en-US" dirty="0"/>
              <a:t>" = </a:t>
            </a:r>
            <a:r>
              <a:rPr lang="en-US" dirty="0" err="1"/>
              <a:t>Table.ReorderColumns</a:t>
            </a:r>
            <a:r>
              <a:rPr lang="en-US" dirty="0"/>
              <a:t>(#"</a:t>
            </a:r>
            <a:r>
              <a:rPr lang="en-US" dirty="0" err="1"/>
              <a:t>Colonnes</a:t>
            </a:r>
            <a:r>
              <a:rPr lang="en-US" dirty="0"/>
              <a:t> renommées1",{"Rank", "State", "</a:t>
            </a:r>
            <a:r>
              <a:rPr lang="en-US" dirty="0" err="1"/>
              <a:t>Dupliquée</a:t>
            </a:r>
            <a:r>
              <a:rPr lang="en-US" dirty="0"/>
              <a:t>", "</a:t>
            </a:r>
            <a:r>
              <a:rPr lang="en-US" dirty="0" err="1"/>
              <a:t>Coût</a:t>
            </a:r>
            <a:r>
              <a:rPr lang="en-US" dirty="0"/>
              <a:t> de vie", "Weather", "Health care quality", "Crime", "Tax", "Culture", "Senior", "Well-being", "Nouveau </a:t>
            </a:r>
            <a:r>
              <a:rPr lang="en-US" dirty="0" err="1"/>
              <a:t>Classement</a:t>
            </a:r>
            <a:r>
              <a:rPr lang="en-US" dirty="0"/>
              <a:t>"}),</a:t>
            </a:r>
          </a:p>
          <a:p>
            <a:r>
              <a:rPr lang="en-US" dirty="0"/>
              <a:t>    #"</a:t>
            </a:r>
            <a:r>
              <a:rPr lang="en-US" dirty="0" err="1"/>
              <a:t>Fractionner</a:t>
            </a:r>
            <a:r>
              <a:rPr lang="en-US" dirty="0"/>
              <a:t> la </a:t>
            </a:r>
            <a:r>
              <a:rPr lang="en-US" dirty="0" err="1"/>
              <a:t>colonne</a:t>
            </a:r>
            <a:r>
              <a:rPr lang="en-US" dirty="0"/>
              <a:t> par position" = </a:t>
            </a:r>
            <a:r>
              <a:rPr lang="en-US" dirty="0" err="1"/>
              <a:t>Table.SplitColumn</a:t>
            </a:r>
            <a:r>
              <a:rPr lang="en-US" dirty="0"/>
              <a:t>(#"</a:t>
            </a:r>
            <a:r>
              <a:rPr lang="en-US" dirty="0" err="1"/>
              <a:t>Colonnes</a:t>
            </a:r>
            <a:r>
              <a:rPr lang="en-US" dirty="0"/>
              <a:t> </a:t>
            </a:r>
            <a:r>
              <a:rPr lang="en-US" dirty="0" err="1"/>
              <a:t>permutées</a:t>
            </a:r>
            <a:r>
              <a:rPr lang="en-US" dirty="0"/>
              <a:t>", "</a:t>
            </a:r>
            <a:r>
              <a:rPr lang="en-US" dirty="0" err="1"/>
              <a:t>Dupliquée</a:t>
            </a:r>
            <a:r>
              <a:rPr lang="en-US" dirty="0"/>
              <a:t>", </a:t>
            </a:r>
            <a:r>
              <a:rPr lang="en-US" dirty="0" err="1"/>
              <a:t>Splitter.SplitTextByPositions</a:t>
            </a:r>
            <a:r>
              <a:rPr lang="en-US" dirty="0"/>
              <a:t>({0, 3}, true), {"Dupliquée.1", "Dupliquée.2"}),</a:t>
            </a:r>
          </a:p>
          <a:p>
            <a:r>
              <a:rPr lang="en-US" dirty="0"/>
              <a:t>    #"Type modifié2" = </a:t>
            </a:r>
            <a:r>
              <a:rPr lang="en-US" dirty="0" err="1"/>
              <a:t>Table.TransformColumnTypes</a:t>
            </a:r>
            <a:r>
              <a:rPr lang="en-US" dirty="0"/>
              <a:t>(#"</a:t>
            </a:r>
            <a:r>
              <a:rPr lang="en-US" dirty="0" err="1"/>
              <a:t>Fractionner</a:t>
            </a:r>
            <a:r>
              <a:rPr lang="en-US" dirty="0"/>
              <a:t> la </a:t>
            </a:r>
            <a:r>
              <a:rPr lang="en-US" dirty="0" err="1"/>
              <a:t>colonne</a:t>
            </a:r>
            <a:r>
              <a:rPr lang="en-US" dirty="0"/>
              <a:t> par position",{{"Dupliquée.1", type text}, {"Dupliquée.2", type text}})</a:t>
            </a:r>
          </a:p>
          <a:p>
            <a:r>
              <a:rPr lang="en-US" dirty="0"/>
              <a:t>in</a:t>
            </a:r>
          </a:p>
          <a:p>
            <a:r>
              <a:rPr lang="en-US" dirty="0"/>
              <a:t>    #"Type modifié2"</a:t>
            </a:r>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55</a:t>
            </a:fld>
            <a:endParaRPr lang="fr-FR"/>
          </a:p>
        </p:txBody>
      </p:sp>
      <p:sp>
        <p:nvSpPr>
          <p:cNvPr id="5" name="Espace réservé du pied de page 4">
            <a:extLst>
              <a:ext uri="{FF2B5EF4-FFF2-40B4-BE49-F238E27FC236}">
                <a16:creationId xmlns:a16="http://schemas.microsoft.com/office/drawing/2014/main" id="{311FED0A-B505-4805-B27F-C81BA31FBAC8}"/>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2865271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let</a:t>
            </a:r>
          </a:p>
          <a:p>
            <a:r>
              <a:rPr lang="en-US" dirty="0"/>
              <a:t>    Source = </a:t>
            </a:r>
            <a:r>
              <a:rPr lang="en-US" dirty="0" err="1"/>
              <a:t>Web.Page</a:t>
            </a:r>
            <a:r>
              <a:rPr lang="en-US" dirty="0"/>
              <a:t>(</a:t>
            </a:r>
            <a:r>
              <a:rPr lang="en-US" dirty="0" err="1"/>
              <a:t>Web.Contents</a:t>
            </a:r>
            <a:r>
              <a:rPr lang="en-US" dirty="0"/>
              <a:t>("http://www.bankrate.com/finance/retirement/best-places-retire-how-state-ranks.aspx")),</a:t>
            </a:r>
          </a:p>
          <a:p>
            <a:r>
              <a:rPr lang="en-US" dirty="0"/>
              <a:t>    Data0 = Source{0}[Data],</a:t>
            </a:r>
          </a:p>
          <a:p>
            <a:r>
              <a:rPr lang="en-US" dirty="0"/>
              <a:t>    #"Type </a:t>
            </a:r>
            <a:r>
              <a:rPr lang="en-US" dirty="0" err="1"/>
              <a:t>modifié</a:t>
            </a:r>
            <a:r>
              <a:rPr lang="en-US" dirty="0"/>
              <a:t>" = </a:t>
            </a:r>
            <a:r>
              <a:rPr lang="en-US" dirty="0" err="1"/>
              <a:t>Table.TransformColumnTypes</a:t>
            </a:r>
            <a:r>
              <a:rPr lang="en-US" dirty="0"/>
              <a:t>(Data0,{{"Rank", Int64.Type}, {"State", type text}, {"Cost of living", Int64.Type}, {"Weather", Int64.Type}, {"Health care quality", Int64.Type}, {"Crime", Int64.Type}, {"Tax", Int64.Type}, {"Culture", Int64.Type}, {"Senior", Int64.Type}, {"Well-being", Int64.Type}}),</a:t>
            </a:r>
          </a:p>
          <a:p>
            <a:r>
              <a:rPr lang="en-US" dirty="0"/>
              <a:t>    #"</a:t>
            </a:r>
            <a:r>
              <a:rPr lang="en-US" dirty="0" err="1"/>
              <a:t>Doublons</a:t>
            </a:r>
            <a:r>
              <a:rPr lang="en-US" dirty="0"/>
              <a:t> </a:t>
            </a:r>
            <a:r>
              <a:rPr lang="en-US" dirty="0" err="1"/>
              <a:t>supprimés</a:t>
            </a:r>
            <a:r>
              <a:rPr lang="en-US" dirty="0"/>
              <a:t>" = </a:t>
            </a:r>
            <a:r>
              <a:rPr lang="en-US" dirty="0" err="1"/>
              <a:t>Table.Distinct</a:t>
            </a:r>
            <a:r>
              <a:rPr lang="en-US" dirty="0"/>
              <a:t>(#"Type </a:t>
            </a:r>
            <a:r>
              <a:rPr lang="en-US" dirty="0" err="1"/>
              <a:t>modifié</a:t>
            </a:r>
            <a:r>
              <a:rPr lang="en-US" dirty="0"/>
              <a:t>", {"State"}),</a:t>
            </a:r>
          </a:p>
          <a:p>
            <a:r>
              <a:rPr lang="en-US" dirty="0"/>
              <a:t>    #"</a:t>
            </a:r>
            <a:r>
              <a:rPr lang="en-US" dirty="0" err="1"/>
              <a:t>Colonnes</a:t>
            </a:r>
            <a:r>
              <a:rPr lang="en-US" dirty="0"/>
              <a:t> </a:t>
            </a:r>
            <a:r>
              <a:rPr lang="en-US" dirty="0" err="1"/>
              <a:t>renommées</a:t>
            </a:r>
            <a:r>
              <a:rPr lang="en-US" dirty="0"/>
              <a:t>" = </a:t>
            </a:r>
            <a:r>
              <a:rPr lang="en-US" dirty="0" err="1"/>
              <a:t>Table.RenameColumns</a:t>
            </a:r>
            <a:r>
              <a:rPr lang="en-US" dirty="0"/>
              <a:t>(#"</a:t>
            </a:r>
            <a:r>
              <a:rPr lang="en-US" dirty="0" err="1"/>
              <a:t>Doublons</a:t>
            </a:r>
            <a:r>
              <a:rPr lang="en-US" dirty="0"/>
              <a:t> </a:t>
            </a:r>
            <a:r>
              <a:rPr lang="en-US" dirty="0" err="1"/>
              <a:t>supprimés</a:t>
            </a:r>
            <a:r>
              <a:rPr lang="en-US" dirty="0"/>
              <a:t>",{{"Cost of living", "</a:t>
            </a:r>
            <a:r>
              <a:rPr lang="en-US" dirty="0" err="1"/>
              <a:t>Coût</a:t>
            </a:r>
            <a:r>
              <a:rPr lang="en-US" dirty="0"/>
              <a:t> de vie"}}),</a:t>
            </a:r>
          </a:p>
          <a:p>
            <a:r>
              <a:rPr lang="en-US" dirty="0"/>
              <a:t>    #"</a:t>
            </a:r>
            <a:r>
              <a:rPr lang="en-US" dirty="0" err="1"/>
              <a:t>Personnalisée</a:t>
            </a:r>
            <a:r>
              <a:rPr lang="en-US" dirty="0"/>
              <a:t> </a:t>
            </a:r>
            <a:r>
              <a:rPr lang="en-US" dirty="0" err="1"/>
              <a:t>ajoutée</a:t>
            </a:r>
            <a:r>
              <a:rPr lang="en-US" dirty="0"/>
              <a:t>" = </a:t>
            </a:r>
            <a:r>
              <a:rPr lang="en-US" dirty="0" err="1"/>
              <a:t>Table.AddColumn</a:t>
            </a:r>
            <a:r>
              <a:rPr lang="en-US" dirty="0"/>
              <a:t>(#"</a:t>
            </a:r>
            <a:r>
              <a:rPr lang="en-US" dirty="0" err="1"/>
              <a:t>Colonnes</a:t>
            </a:r>
            <a:r>
              <a:rPr lang="en-US" dirty="0"/>
              <a:t> </a:t>
            </a:r>
            <a:r>
              <a:rPr lang="en-US" dirty="0" err="1"/>
              <a:t>renommées</a:t>
            </a:r>
            <a:r>
              <a:rPr lang="en-US" dirty="0"/>
              <a:t>", "Nouveau </a:t>
            </a:r>
            <a:r>
              <a:rPr lang="en-US" dirty="0" err="1"/>
              <a:t>Classement</a:t>
            </a:r>
            <a:r>
              <a:rPr lang="en-US" dirty="0"/>
              <a:t>", each ([</a:t>
            </a:r>
            <a:r>
              <a:rPr lang="en-US" dirty="0" err="1"/>
              <a:t>Coût</a:t>
            </a:r>
            <a:r>
              <a:rPr lang="en-US" dirty="0"/>
              <a:t> de vie]+[Weather]+[Health care quality]+[Crime]+[Tax]+[Culture]+[Senior]+[#"Well-being"])/8),</a:t>
            </a:r>
          </a:p>
          <a:p>
            <a:r>
              <a:rPr lang="en-US" dirty="0"/>
              <a:t>    #"Type modifié1" = </a:t>
            </a:r>
            <a:r>
              <a:rPr lang="en-US" dirty="0" err="1"/>
              <a:t>Table.TransformColumnTypes</a:t>
            </a:r>
            <a:r>
              <a:rPr lang="en-US" dirty="0"/>
              <a:t>(#"</a:t>
            </a:r>
            <a:r>
              <a:rPr lang="en-US" dirty="0" err="1"/>
              <a:t>Personnalisée</a:t>
            </a:r>
            <a:r>
              <a:rPr lang="en-US" dirty="0"/>
              <a:t> </a:t>
            </a:r>
            <a:r>
              <a:rPr lang="en-US" dirty="0" err="1"/>
              <a:t>ajoutée</a:t>
            </a:r>
            <a:r>
              <a:rPr lang="en-US" dirty="0"/>
              <a:t>",{{"Nouveau </a:t>
            </a:r>
            <a:r>
              <a:rPr lang="en-US" dirty="0" err="1"/>
              <a:t>Classement</a:t>
            </a:r>
            <a:r>
              <a:rPr lang="en-US" dirty="0"/>
              <a:t>", Int64.Type}, {"Well-being", Int64.Type}, {"Senior", Int64.Type}}),</a:t>
            </a:r>
          </a:p>
          <a:p>
            <a:r>
              <a:rPr lang="en-US" dirty="0"/>
              <a:t>    #"</a:t>
            </a:r>
            <a:r>
              <a:rPr lang="en-US" dirty="0" err="1"/>
              <a:t>Erreurs</a:t>
            </a:r>
            <a:r>
              <a:rPr lang="en-US" dirty="0"/>
              <a:t> </a:t>
            </a:r>
            <a:r>
              <a:rPr lang="en-US" dirty="0" err="1"/>
              <a:t>supprimées</a:t>
            </a:r>
            <a:r>
              <a:rPr lang="en-US" dirty="0"/>
              <a:t>" = </a:t>
            </a:r>
            <a:r>
              <a:rPr lang="en-US" dirty="0" err="1"/>
              <a:t>Table.RemoveRowsWithErrors</a:t>
            </a:r>
            <a:r>
              <a:rPr lang="en-US" dirty="0"/>
              <a:t>(#"Type modifié1", {"State"}),</a:t>
            </a:r>
          </a:p>
          <a:p>
            <a:r>
              <a:rPr lang="en-US" dirty="0"/>
              <a:t>    #"Duplication de la </a:t>
            </a:r>
            <a:r>
              <a:rPr lang="en-US" dirty="0" err="1"/>
              <a:t>colonne</a:t>
            </a:r>
            <a:r>
              <a:rPr lang="en-US" dirty="0"/>
              <a:t>" = </a:t>
            </a:r>
            <a:r>
              <a:rPr lang="en-US" dirty="0" err="1"/>
              <a:t>Table.DuplicateColumn</a:t>
            </a:r>
            <a:r>
              <a:rPr lang="en-US" dirty="0"/>
              <a:t>(#"</a:t>
            </a:r>
            <a:r>
              <a:rPr lang="en-US" dirty="0" err="1"/>
              <a:t>Erreurs</a:t>
            </a:r>
            <a:r>
              <a:rPr lang="en-US" dirty="0"/>
              <a:t> </a:t>
            </a:r>
            <a:r>
              <a:rPr lang="en-US" dirty="0" err="1"/>
              <a:t>supprimées</a:t>
            </a:r>
            <a:r>
              <a:rPr lang="en-US" dirty="0"/>
              <a:t>", "State", "State - Copier"),</a:t>
            </a:r>
          </a:p>
          <a:p>
            <a:r>
              <a:rPr lang="en-US" dirty="0"/>
              <a:t>    #"</a:t>
            </a:r>
            <a:r>
              <a:rPr lang="en-US" dirty="0" err="1"/>
              <a:t>Colonnes</a:t>
            </a:r>
            <a:r>
              <a:rPr lang="en-US" dirty="0"/>
              <a:t> renommées1" = </a:t>
            </a:r>
            <a:r>
              <a:rPr lang="en-US" dirty="0" err="1"/>
              <a:t>Table.RenameColumns</a:t>
            </a:r>
            <a:r>
              <a:rPr lang="en-US" dirty="0"/>
              <a:t>(#"Duplication de la </a:t>
            </a:r>
            <a:r>
              <a:rPr lang="en-US" dirty="0" err="1"/>
              <a:t>colonne</a:t>
            </a:r>
            <a:r>
              <a:rPr lang="en-US" dirty="0"/>
              <a:t>",{{"State - Copier", "</a:t>
            </a:r>
            <a:r>
              <a:rPr lang="en-US" dirty="0" err="1"/>
              <a:t>Dupliquée</a:t>
            </a:r>
            <a:r>
              <a:rPr lang="en-US" dirty="0"/>
              <a:t>"}}),</a:t>
            </a:r>
          </a:p>
          <a:p>
            <a:r>
              <a:rPr lang="en-US" dirty="0"/>
              <a:t>    #"</a:t>
            </a:r>
            <a:r>
              <a:rPr lang="en-US" dirty="0" err="1"/>
              <a:t>Colonnes</a:t>
            </a:r>
            <a:r>
              <a:rPr lang="en-US" dirty="0"/>
              <a:t> </a:t>
            </a:r>
            <a:r>
              <a:rPr lang="en-US" dirty="0" err="1"/>
              <a:t>permutées</a:t>
            </a:r>
            <a:r>
              <a:rPr lang="en-US" dirty="0"/>
              <a:t>" = </a:t>
            </a:r>
            <a:r>
              <a:rPr lang="en-US" dirty="0" err="1"/>
              <a:t>Table.ReorderColumns</a:t>
            </a:r>
            <a:r>
              <a:rPr lang="en-US" dirty="0"/>
              <a:t>(#"</a:t>
            </a:r>
            <a:r>
              <a:rPr lang="en-US" dirty="0" err="1"/>
              <a:t>Colonnes</a:t>
            </a:r>
            <a:r>
              <a:rPr lang="en-US" dirty="0"/>
              <a:t> renommées1",{"Rank", "State", "</a:t>
            </a:r>
            <a:r>
              <a:rPr lang="en-US" dirty="0" err="1"/>
              <a:t>Dupliquée</a:t>
            </a:r>
            <a:r>
              <a:rPr lang="en-US" dirty="0"/>
              <a:t>", "</a:t>
            </a:r>
            <a:r>
              <a:rPr lang="en-US" dirty="0" err="1"/>
              <a:t>Coût</a:t>
            </a:r>
            <a:r>
              <a:rPr lang="en-US" dirty="0"/>
              <a:t> de vie", "Weather", "Health care quality", "Crime", "Tax", "Culture", "Senior", "Well-being", "Nouveau </a:t>
            </a:r>
            <a:r>
              <a:rPr lang="en-US" dirty="0" err="1"/>
              <a:t>Classement</a:t>
            </a:r>
            <a:r>
              <a:rPr lang="en-US" dirty="0"/>
              <a:t>"}),</a:t>
            </a:r>
          </a:p>
          <a:p>
            <a:r>
              <a:rPr lang="en-US" dirty="0"/>
              <a:t>    #"</a:t>
            </a:r>
            <a:r>
              <a:rPr lang="en-US" dirty="0" err="1"/>
              <a:t>Fractionner</a:t>
            </a:r>
            <a:r>
              <a:rPr lang="en-US" dirty="0"/>
              <a:t> la </a:t>
            </a:r>
            <a:r>
              <a:rPr lang="en-US" dirty="0" err="1"/>
              <a:t>colonne</a:t>
            </a:r>
            <a:r>
              <a:rPr lang="en-US" dirty="0"/>
              <a:t> par position" = </a:t>
            </a:r>
            <a:r>
              <a:rPr lang="en-US" dirty="0" err="1"/>
              <a:t>Table.SplitColumn</a:t>
            </a:r>
            <a:r>
              <a:rPr lang="en-US" dirty="0"/>
              <a:t>(#"</a:t>
            </a:r>
            <a:r>
              <a:rPr lang="en-US" dirty="0" err="1"/>
              <a:t>Colonnes</a:t>
            </a:r>
            <a:r>
              <a:rPr lang="en-US" dirty="0"/>
              <a:t> </a:t>
            </a:r>
            <a:r>
              <a:rPr lang="en-US" dirty="0" err="1"/>
              <a:t>permutées</a:t>
            </a:r>
            <a:r>
              <a:rPr lang="en-US" dirty="0"/>
              <a:t>", "</a:t>
            </a:r>
            <a:r>
              <a:rPr lang="en-US" dirty="0" err="1"/>
              <a:t>Dupliquée</a:t>
            </a:r>
            <a:r>
              <a:rPr lang="en-US" dirty="0"/>
              <a:t>", </a:t>
            </a:r>
            <a:r>
              <a:rPr lang="en-US" dirty="0" err="1"/>
              <a:t>Splitter.SplitTextByPositions</a:t>
            </a:r>
            <a:r>
              <a:rPr lang="en-US" dirty="0"/>
              <a:t>({0, 3}, true), {"Dupliquée.1", "Dupliquée.2"}),</a:t>
            </a:r>
          </a:p>
          <a:p>
            <a:r>
              <a:rPr lang="en-US" dirty="0"/>
              <a:t>    #"Type modifié2" = </a:t>
            </a:r>
            <a:r>
              <a:rPr lang="en-US" dirty="0" err="1"/>
              <a:t>Table.TransformColumnTypes</a:t>
            </a:r>
            <a:r>
              <a:rPr lang="en-US" dirty="0"/>
              <a:t>(#"</a:t>
            </a:r>
            <a:r>
              <a:rPr lang="en-US" dirty="0" err="1"/>
              <a:t>Fractionner</a:t>
            </a:r>
            <a:r>
              <a:rPr lang="en-US" dirty="0"/>
              <a:t> la </a:t>
            </a:r>
            <a:r>
              <a:rPr lang="en-US" dirty="0" err="1"/>
              <a:t>colonne</a:t>
            </a:r>
            <a:r>
              <a:rPr lang="en-US" dirty="0"/>
              <a:t> par position",{{"Dupliquée.1", type text}, {"Dupliquée.2", type text}})</a:t>
            </a:r>
          </a:p>
          <a:p>
            <a:r>
              <a:rPr lang="en-US" dirty="0"/>
              <a:t>in</a:t>
            </a:r>
          </a:p>
          <a:p>
            <a:r>
              <a:rPr lang="en-US" dirty="0"/>
              <a:t>    #"Type modifié2"</a:t>
            </a:r>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56</a:t>
            </a:fld>
            <a:endParaRPr lang="fr-FR"/>
          </a:p>
        </p:txBody>
      </p:sp>
      <p:sp>
        <p:nvSpPr>
          <p:cNvPr id="5" name="Espace réservé du pied de page 4">
            <a:extLst>
              <a:ext uri="{FF2B5EF4-FFF2-40B4-BE49-F238E27FC236}">
                <a16:creationId xmlns:a16="http://schemas.microsoft.com/office/drawing/2014/main" id="{311FED0A-B505-4805-B27F-C81BA31FBAC8}"/>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6892871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([Cost of living] + [Weather] + [Health care quality] + [Crime] + [Tax] + [Culture] + [Senior] + [#"Well-being"]) / 8</a:t>
            </a:r>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57</a:t>
            </a:fld>
            <a:endParaRPr lang="fr-FR"/>
          </a:p>
        </p:txBody>
      </p:sp>
      <p:sp>
        <p:nvSpPr>
          <p:cNvPr id="5" name="Espace réservé du pied de page 4">
            <a:extLst>
              <a:ext uri="{FF2B5EF4-FFF2-40B4-BE49-F238E27FC236}">
                <a16:creationId xmlns:a16="http://schemas.microsoft.com/office/drawing/2014/main" id="{518AFBE5-9BE1-4A80-B503-A1F217F1715E}"/>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7893302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let</a:t>
            </a:r>
          </a:p>
          <a:p>
            <a:r>
              <a:rPr lang="en-US" dirty="0"/>
              <a:t>    Source = </a:t>
            </a:r>
            <a:r>
              <a:rPr lang="en-US" dirty="0" err="1"/>
              <a:t>Web.Page</a:t>
            </a:r>
            <a:r>
              <a:rPr lang="en-US" dirty="0"/>
              <a:t>(</a:t>
            </a:r>
            <a:r>
              <a:rPr lang="en-US" dirty="0" err="1"/>
              <a:t>Web.Contents</a:t>
            </a:r>
            <a:r>
              <a:rPr lang="en-US" dirty="0"/>
              <a:t>("http://www.bankrate.com/finance/retirement/best-places-retire-how-state-ranks.aspx")),</a:t>
            </a:r>
          </a:p>
          <a:p>
            <a:r>
              <a:rPr lang="en-US" dirty="0"/>
              <a:t>    Data0 = Source{0}[Data],</a:t>
            </a:r>
          </a:p>
          <a:p>
            <a:r>
              <a:rPr lang="en-US" dirty="0"/>
              <a:t>    #"Type </a:t>
            </a:r>
            <a:r>
              <a:rPr lang="en-US" dirty="0" err="1"/>
              <a:t>modifié</a:t>
            </a:r>
            <a:r>
              <a:rPr lang="en-US" dirty="0"/>
              <a:t>" = </a:t>
            </a:r>
            <a:r>
              <a:rPr lang="en-US" dirty="0" err="1"/>
              <a:t>Table.TransformColumnTypes</a:t>
            </a:r>
            <a:r>
              <a:rPr lang="en-US" dirty="0"/>
              <a:t>(Data0,{{"Rank", Int64.Type}, {"State", type text}, {"Cost of living", Int64.Type}, {"Weather", Int64.Type}, {"Health care quality", Int64.Type}, {"Crime", Int64.Type}, {"Tax", Int64.Type}, {"Culture", Int64.Type}, {"Senior", Int64.Type}, {"Well-being", Int64.Type}}),</a:t>
            </a:r>
          </a:p>
          <a:p>
            <a:r>
              <a:rPr lang="en-US" dirty="0"/>
              <a:t>    #"</a:t>
            </a:r>
            <a:r>
              <a:rPr lang="en-US" dirty="0" err="1"/>
              <a:t>Doublons</a:t>
            </a:r>
            <a:r>
              <a:rPr lang="en-US" dirty="0"/>
              <a:t> </a:t>
            </a:r>
            <a:r>
              <a:rPr lang="en-US" dirty="0" err="1"/>
              <a:t>supprimés</a:t>
            </a:r>
            <a:r>
              <a:rPr lang="en-US" dirty="0"/>
              <a:t>" = </a:t>
            </a:r>
            <a:r>
              <a:rPr lang="en-US" dirty="0" err="1"/>
              <a:t>Table.Distinct</a:t>
            </a:r>
            <a:r>
              <a:rPr lang="en-US" dirty="0"/>
              <a:t>(#"Type </a:t>
            </a:r>
            <a:r>
              <a:rPr lang="en-US" dirty="0" err="1"/>
              <a:t>modifié</a:t>
            </a:r>
            <a:r>
              <a:rPr lang="en-US" dirty="0"/>
              <a:t>", {"State"}),</a:t>
            </a:r>
          </a:p>
          <a:p>
            <a:r>
              <a:rPr lang="en-US" dirty="0"/>
              <a:t>    #"</a:t>
            </a:r>
            <a:r>
              <a:rPr lang="en-US" dirty="0" err="1"/>
              <a:t>Colonnes</a:t>
            </a:r>
            <a:r>
              <a:rPr lang="en-US" dirty="0"/>
              <a:t> </a:t>
            </a:r>
            <a:r>
              <a:rPr lang="en-US" dirty="0" err="1"/>
              <a:t>renommées</a:t>
            </a:r>
            <a:r>
              <a:rPr lang="en-US" dirty="0"/>
              <a:t>" = </a:t>
            </a:r>
            <a:r>
              <a:rPr lang="en-US" dirty="0" err="1"/>
              <a:t>Table.RenameColumns</a:t>
            </a:r>
            <a:r>
              <a:rPr lang="en-US" dirty="0"/>
              <a:t>(#"</a:t>
            </a:r>
            <a:r>
              <a:rPr lang="en-US" dirty="0" err="1"/>
              <a:t>Doublons</a:t>
            </a:r>
            <a:r>
              <a:rPr lang="en-US" dirty="0"/>
              <a:t> </a:t>
            </a:r>
            <a:r>
              <a:rPr lang="en-US" dirty="0" err="1"/>
              <a:t>supprimés</a:t>
            </a:r>
            <a:r>
              <a:rPr lang="en-US" dirty="0"/>
              <a:t>",{{"Cost of living", "</a:t>
            </a:r>
            <a:r>
              <a:rPr lang="en-US" dirty="0" err="1"/>
              <a:t>Coût</a:t>
            </a:r>
            <a:r>
              <a:rPr lang="en-US" dirty="0"/>
              <a:t> de vie"}}),</a:t>
            </a:r>
          </a:p>
          <a:p>
            <a:r>
              <a:rPr lang="en-US" dirty="0"/>
              <a:t>    #"</a:t>
            </a:r>
            <a:r>
              <a:rPr lang="en-US" dirty="0" err="1"/>
              <a:t>Personnalisée</a:t>
            </a:r>
            <a:r>
              <a:rPr lang="en-US" dirty="0"/>
              <a:t> </a:t>
            </a:r>
            <a:r>
              <a:rPr lang="en-US" dirty="0" err="1"/>
              <a:t>ajoutée</a:t>
            </a:r>
            <a:r>
              <a:rPr lang="en-US" dirty="0"/>
              <a:t>" = </a:t>
            </a:r>
            <a:r>
              <a:rPr lang="en-US" dirty="0" err="1"/>
              <a:t>Table.AddColumn</a:t>
            </a:r>
            <a:r>
              <a:rPr lang="en-US" dirty="0"/>
              <a:t>(#"</a:t>
            </a:r>
            <a:r>
              <a:rPr lang="en-US" dirty="0" err="1"/>
              <a:t>Colonnes</a:t>
            </a:r>
            <a:r>
              <a:rPr lang="en-US" dirty="0"/>
              <a:t> </a:t>
            </a:r>
            <a:r>
              <a:rPr lang="en-US" dirty="0" err="1"/>
              <a:t>renommées</a:t>
            </a:r>
            <a:r>
              <a:rPr lang="en-US" dirty="0"/>
              <a:t>", "Nouveau </a:t>
            </a:r>
            <a:r>
              <a:rPr lang="en-US" dirty="0" err="1"/>
              <a:t>Classement</a:t>
            </a:r>
            <a:r>
              <a:rPr lang="en-US" dirty="0"/>
              <a:t>", each ([</a:t>
            </a:r>
            <a:r>
              <a:rPr lang="en-US" dirty="0" err="1"/>
              <a:t>Coût</a:t>
            </a:r>
            <a:r>
              <a:rPr lang="en-US" dirty="0"/>
              <a:t> de vie]+[Weather]+[Health care quality]+[Crime]+[Tax]+[Culture]+[Senior]+[#"Well-being"])/8),</a:t>
            </a:r>
          </a:p>
          <a:p>
            <a:r>
              <a:rPr lang="en-US" dirty="0"/>
              <a:t>    #"Type modifié1" = </a:t>
            </a:r>
            <a:r>
              <a:rPr lang="en-US" dirty="0" err="1"/>
              <a:t>Table.TransformColumnTypes</a:t>
            </a:r>
            <a:r>
              <a:rPr lang="en-US" dirty="0"/>
              <a:t>(#"</a:t>
            </a:r>
            <a:r>
              <a:rPr lang="en-US" dirty="0" err="1"/>
              <a:t>Personnalisée</a:t>
            </a:r>
            <a:r>
              <a:rPr lang="en-US" dirty="0"/>
              <a:t> </a:t>
            </a:r>
            <a:r>
              <a:rPr lang="en-US" dirty="0" err="1"/>
              <a:t>ajoutée</a:t>
            </a:r>
            <a:r>
              <a:rPr lang="en-US" dirty="0"/>
              <a:t>",{{"Nouveau </a:t>
            </a:r>
            <a:r>
              <a:rPr lang="en-US" dirty="0" err="1"/>
              <a:t>Classement</a:t>
            </a:r>
            <a:r>
              <a:rPr lang="en-US" dirty="0"/>
              <a:t>", Int64.Type}, {"Well-being", Int64.Type}, {"Senior", Int64.Type}}),</a:t>
            </a:r>
          </a:p>
          <a:p>
            <a:r>
              <a:rPr lang="en-US" dirty="0"/>
              <a:t>    #"</a:t>
            </a:r>
            <a:r>
              <a:rPr lang="en-US" dirty="0" err="1"/>
              <a:t>Erreurs</a:t>
            </a:r>
            <a:r>
              <a:rPr lang="en-US" dirty="0"/>
              <a:t> </a:t>
            </a:r>
            <a:r>
              <a:rPr lang="en-US" dirty="0" err="1"/>
              <a:t>supprimées</a:t>
            </a:r>
            <a:r>
              <a:rPr lang="en-US" dirty="0"/>
              <a:t>" = </a:t>
            </a:r>
            <a:r>
              <a:rPr lang="en-US" dirty="0" err="1"/>
              <a:t>Table.RemoveRowsWithErrors</a:t>
            </a:r>
            <a:r>
              <a:rPr lang="en-US" dirty="0"/>
              <a:t>(#"Type modifié1", {"State"}),</a:t>
            </a:r>
          </a:p>
          <a:p>
            <a:r>
              <a:rPr lang="en-US" dirty="0"/>
              <a:t>    #"Duplication de la </a:t>
            </a:r>
            <a:r>
              <a:rPr lang="en-US" dirty="0" err="1"/>
              <a:t>colonne</a:t>
            </a:r>
            <a:r>
              <a:rPr lang="en-US" dirty="0"/>
              <a:t>" = </a:t>
            </a:r>
            <a:r>
              <a:rPr lang="en-US" dirty="0" err="1"/>
              <a:t>Table.DuplicateColumn</a:t>
            </a:r>
            <a:r>
              <a:rPr lang="en-US" dirty="0"/>
              <a:t>(#"</a:t>
            </a:r>
            <a:r>
              <a:rPr lang="en-US" dirty="0" err="1"/>
              <a:t>Erreurs</a:t>
            </a:r>
            <a:r>
              <a:rPr lang="en-US" dirty="0"/>
              <a:t> </a:t>
            </a:r>
            <a:r>
              <a:rPr lang="en-US" dirty="0" err="1"/>
              <a:t>supprimées</a:t>
            </a:r>
            <a:r>
              <a:rPr lang="en-US" dirty="0"/>
              <a:t>", "State", "State - Copier"),</a:t>
            </a:r>
          </a:p>
          <a:p>
            <a:r>
              <a:rPr lang="en-US" dirty="0"/>
              <a:t>    #"</a:t>
            </a:r>
            <a:r>
              <a:rPr lang="en-US" dirty="0" err="1"/>
              <a:t>Colonnes</a:t>
            </a:r>
            <a:r>
              <a:rPr lang="en-US" dirty="0"/>
              <a:t> renommées1" = </a:t>
            </a:r>
            <a:r>
              <a:rPr lang="en-US" dirty="0" err="1"/>
              <a:t>Table.RenameColumns</a:t>
            </a:r>
            <a:r>
              <a:rPr lang="en-US" dirty="0"/>
              <a:t>(#"Duplication de la </a:t>
            </a:r>
            <a:r>
              <a:rPr lang="en-US" dirty="0" err="1"/>
              <a:t>colonne</a:t>
            </a:r>
            <a:r>
              <a:rPr lang="en-US" dirty="0"/>
              <a:t>",{{"State - Copier", "</a:t>
            </a:r>
            <a:r>
              <a:rPr lang="en-US" dirty="0" err="1"/>
              <a:t>Dupliquée</a:t>
            </a:r>
            <a:r>
              <a:rPr lang="en-US" dirty="0"/>
              <a:t>"}}),</a:t>
            </a:r>
          </a:p>
          <a:p>
            <a:r>
              <a:rPr lang="en-US" dirty="0"/>
              <a:t>    #"</a:t>
            </a:r>
            <a:r>
              <a:rPr lang="en-US" dirty="0" err="1"/>
              <a:t>Colonnes</a:t>
            </a:r>
            <a:r>
              <a:rPr lang="en-US" dirty="0"/>
              <a:t> </a:t>
            </a:r>
            <a:r>
              <a:rPr lang="en-US" dirty="0" err="1"/>
              <a:t>permutées</a:t>
            </a:r>
            <a:r>
              <a:rPr lang="en-US" dirty="0"/>
              <a:t>" = </a:t>
            </a:r>
            <a:r>
              <a:rPr lang="en-US" dirty="0" err="1"/>
              <a:t>Table.ReorderColumns</a:t>
            </a:r>
            <a:r>
              <a:rPr lang="en-US" dirty="0"/>
              <a:t>(#"</a:t>
            </a:r>
            <a:r>
              <a:rPr lang="en-US" dirty="0" err="1"/>
              <a:t>Colonnes</a:t>
            </a:r>
            <a:r>
              <a:rPr lang="en-US" dirty="0"/>
              <a:t> renommées1",{"Rank", "State", "</a:t>
            </a:r>
            <a:r>
              <a:rPr lang="en-US" dirty="0" err="1"/>
              <a:t>Dupliquée</a:t>
            </a:r>
            <a:r>
              <a:rPr lang="en-US" dirty="0"/>
              <a:t>", "</a:t>
            </a:r>
            <a:r>
              <a:rPr lang="en-US" dirty="0" err="1"/>
              <a:t>Coût</a:t>
            </a:r>
            <a:r>
              <a:rPr lang="en-US" dirty="0"/>
              <a:t> de vie", "Weather", "Health care quality", "Crime", "Tax", "Culture", "Senior", "Well-being", "Nouveau </a:t>
            </a:r>
            <a:r>
              <a:rPr lang="en-US" dirty="0" err="1"/>
              <a:t>Classement</a:t>
            </a:r>
            <a:r>
              <a:rPr lang="en-US" dirty="0"/>
              <a:t>"}),</a:t>
            </a:r>
          </a:p>
          <a:p>
            <a:r>
              <a:rPr lang="en-US" dirty="0"/>
              <a:t>    #"</a:t>
            </a:r>
            <a:r>
              <a:rPr lang="en-US" dirty="0" err="1"/>
              <a:t>Fractionner</a:t>
            </a:r>
            <a:r>
              <a:rPr lang="en-US" dirty="0"/>
              <a:t> la </a:t>
            </a:r>
            <a:r>
              <a:rPr lang="en-US" dirty="0" err="1"/>
              <a:t>colonne</a:t>
            </a:r>
            <a:r>
              <a:rPr lang="en-US" dirty="0"/>
              <a:t> par position" = </a:t>
            </a:r>
            <a:r>
              <a:rPr lang="en-US" dirty="0" err="1"/>
              <a:t>Table.SplitColumn</a:t>
            </a:r>
            <a:r>
              <a:rPr lang="en-US" dirty="0"/>
              <a:t>(#"</a:t>
            </a:r>
            <a:r>
              <a:rPr lang="en-US" dirty="0" err="1"/>
              <a:t>Colonnes</a:t>
            </a:r>
            <a:r>
              <a:rPr lang="en-US" dirty="0"/>
              <a:t> </a:t>
            </a:r>
            <a:r>
              <a:rPr lang="en-US" dirty="0" err="1"/>
              <a:t>permutées</a:t>
            </a:r>
            <a:r>
              <a:rPr lang="en-US" dirty="0"/>
              <a:t>", "</a:t>
            </a:r>
            <a:r>
              <a:rPr lang="en-US" dirty="0" err="1"/>
              <a:t>Dupliquée</a:t>
            </a:r>
            <a:r>
              <a:rPr lang="en-US" dirty="0"/>
              <a:t>", </a:t>
            </a:r>
            <a:r>
              <a:rPr lang="en-US" dirty="0" err="1"/>
              <a:t>Splitter.SplitTextByPositions</a:t>
            </a:r>
            <a:r>
              <a:rPr lang="en-US" dirty="0"/>
              <a:t>({0, 3}, true), {"Dupliquée.1", "Dupliquée.2"}),</a:t>
            </a:r>
          </a:p>
          <a:p>
            <a:r>
              <a:rPr lang="en-US" dirty="0"/>
              <a:t>    #"Type modifié2" = </a:t>
            </a:r>
            <a:r>
              <a:rPr lang="en-US" dirty="0" err="1"/>
              <a:t>Table.TransformColumnTypes</a:t>
            </a:r>
            <a:r>
              <a:rPr lang="en-US" dirty="0"/>
              <a:t>(#"</a:t>
            </a:r>
            <a:r>
              <a:rPr lang="en-US" dirty="0" err="1"/>
              <a:t>Fractionner</a:t>
            </a:r>
            <a:r>
              <a:rPr lang="en-US" dirty="0"/>
              <a:t> la </a:t>
            </a:r>
            <a:r>
              <a:rPr lang="en-US" dirty="0" err="1"/>
              <a:t>colonne</a:t>
            </a:r>
            <a:r>
              <a:rPr lang="en-US" dirty="0"/>
              <a:t> par position",{{"Dupliquée.1", type text}, {"Dupliquée.2", type text}})</a:t>
            </a:r>
          </a:p>
          <a:p>
            <a:r>
              <a:rPr lang="en-US" dirty="0"/>
              <a:t>in</a:t>
            </a:r>
          </a:p>
          <a:p>
            <a:r>
              <a:rPr lang="en-US" dirty="0"/>
              <a:t>    #"Type modifié2"</a:t>
            </a:r>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58</a:t>
            </a:fld>
            <a:endParaRPr lang="fr-FR"/>
          </a:p>
        </p:txBody>
      </p:sp>
      <p:sp>
        <p:nvSpPr>
          <p:cNvPr id="5" name="Espace réservé du pied de page 4">
            <a:extLst>
              <a:ext uri="{FF2B5EF4-FFF2-40B4-BE49-F238E27FC236}">
                <a16:creationId xmlns:a16="http://schemas.microsoft.com/office/drawing/2014/main" id="{311FED0A-B505-4805-B27F-C81BA31FBAC8}"/>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4873373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59</a:t>
            </a:fld>
            <a:endParaRPr lang="fr-FR"/>
          </a:p>
        </p:txBody>
      </p:sp>
      <p:sp>
        <p:nvSpPr>
          <p:cNvPr id="5" name="Espace réservé du pied de page 4">
            <a:extLst>
              <a:ext uri="{FF2B5EF4-FFF2-40B4-BE49-F238E27FC236}">
                <a16:creationId xmlns:a16="http://schemas.microsoft.com/office/drawing/2014/main" id="{B796F820-123F-4F7C-AAEE-477DEFBBF78D}"/>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6535750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https://docs.microsoft.com/fr-fr/power-bi/desktop-measures</a:t>
            </a: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60</a:t>
            </a:fld>
            <a:endParaRPr lang="fr-FR"/>
          </a:p>
        </p:txBody>
      </p:sp>
      <p:sp>
        <p:nvSpPr>
          <p:cNvPr id="5" name="Espace réservé du pied de page 4">
            <a:extLst>
              <a:ext uri="{FF2B5EF4-FFF2-40B4-BE49-F238E27FC236}">
                <a16:creationId xmlns:a16="http://schemas.microsoft.com/office/drawing/2014/main" id="{AA4C15FC-C30C-4706-8E3E-9B9CDC42BE68}"/>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6802001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https://docs.microsoft.com/fr-fr/power-bi/desktop-measures</a:t>
            </a: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61</a:t>
            </a:fld>
            <a:endParaRPr lang="fr-FR"/>
          </a:p>
        </p:txBody>
      </p:sp>
      <p:sp>
        <p:nvSpPr>
          <p:cNvPr id="5" name="Espace réservé du pied de page 4">
            <a:extLst>
              <a:ext uri="{FF2B5EF4-FFF2-40B4-BE49-F238E27FC236}">
                <a16:creationId xmlns:a16="http://schemas.microsoft.com/office/drawing/2014/main" id="{AA4C15FC-C30C-4706-8E3E-9B9CDC42BE68}"/>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81480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rtl="0"/>
            <a:fld id="{CF2FD335-6D8E-486A-8F5F-DFC7325903FF}" type="slidenum">
              <a:rPr lang="fr-FR" smtClean="0"/>
              <a:t>6</a:t>
            </a:fld>
            <a:endParaRPr lang="fr-FR"/>
          </a:p>
        </p:txBody>
      </p:sp>
      <p:sp>
        <p:nvSpPr>
          <p:cNvPr id="5" name="Espace réservé du pied de page 4">
            <a:extLst>
              <a:ext uri="{FF2B5EF4-FFF2-40B4-BE49-F238E27FC236}">
                <a16:creationId xmlns:a16="http://schemas.microsoft.com/office/drawing/2014/main" id="{4E6E9E86-BDA4-468F-AD22-A4B4E79EF806}"/>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3560305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62</a:t>
            </a:fld>
            <a:endParaRPr lang="fr-FR"/>
          </a:p>
        </p:txBody>
      </p:sp>
      <p:sp>
        <p:nvSpPr>
          <p:cNvPr id="5" name="Espace réservé du pied de page 4">
            <a:extLst>
              <a:ext uri="{FF2B5EF4-FFF2-40B4-BE49-F238E27FC236}">
                <a16:creationId xmlns:a16="http://schemas.microsoft.com/office/drawing/2014/main" id="{DC3F9048-3DCD-496C-B970-1A46D476A3A2}"/>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1281351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63</a:t>
            </a:fld>
            <a:endParaRPr lang="fr-FR"/>
          </a:p>
        </p:txBody>
      </p:sp>
      <p:sp>
        <p:nvSpPr>
          <p:cNvPr id="5" name="Espace réservé du pied de page 4">
            <a:extLst>
              <a:ext uri="{FF2B5EF4-FFF2-40B4-BE49-F238E27FC236}">
                <a16:creationId xmlns:a16="http://schemas.microsoft.com/office/drawing/2014/main" id="{500A6D7B-0B38-43FC-A6EC-FC80D0A48975}"/>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3322020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64</a:t>
            </a:fld>
            <a:endParaRPr lang="fr-FR"/>
          </a:p>
        </p:txBody>
      </p:sp>
      <p:sp>
        <p:nvSpPr>
          <p:cNvPr id="5" name="Espace réservé du pied de page 4">
            <a:extLst>
              <a:ext uri="{FF2B5EF4-FFF2-40B4-BE49-F238E27FC236}">
                <a16:creationId xmlns:a16="http://schemas.microsoft.com/office/drawing/2014/main" id="{BBF37D10-7B6E-4344-BF06-EA3A3E91D91A}"/>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4786578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65</a:t>
            </a:fld>
            <a:endParaRPr lang="fr-FR"/>
          </a:p>
        </p:txBody>
      </p:sp>
      <p:sp>
        <p:nvSpPr>
          <p:cNvPr id="5" name="Espace réservé du pied de page 4">
            <a:extLst>
              <a:ext uri="{FF2B5EF4-FFF2-40B4-BE49-F238E27FC236}">
                <a16:creationId xmlns:a16="http://schemas.microsoft.com/office/drawing/2014/main" id="{DC3F9048-3DCD-496C-B970-1A46D476A3A2}"/>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35431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66</a:t>
            </a:fld>
            <a:endParaRPr lang="fr-FR"/>
          </a:p>
        </p:txBody>
      </p:sp>
      <p:sp>
        <p:nvSpPr>
          <p:cNvPr id="5" name="Espace réservé du pied de page 4">
            <a:extLst>
              <a:ext uri="{FF2B5EF4-FFF2-40B4-BE49-F238E27FC236}">
                <a16:creationId xmlns:a16="http://schemas.microsoft.com/office/drawing/2014/main" id="{BBF37D10-7B6E-4344-BF06-EA3A3E91D91A}"/>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4716333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67</a:t>
            </a:fld>
            <a:endParaRPr lang="fr-FR"/>
          </a:p>
        </p:txBody>
      </p:sp>
      <p:sp>
        <p:nvSpPr>
          <p:cNvPr id="5" name="Espace réservé du pied de page 4">
            <a:extLst>
              <a:ext uri="{FF2B5EF4-FFF2-40B4-BE49-F238E27FC236}">
                <a16:creationId xmlns:a16="http://schemas.microsoft.com/office/drawing/2014/main" id="{DC3F9048-3DCD-496C-B970-1A46D476A3A2}"/>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9444474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68</a:t>
            </a:fld>
            <a:endParaRPr lang="fr-FR"/>
          </a:p>
        </p:txBody>
      </p:sp>
      <p:sp>
        <p:nvSpPr>
          <p:cNvPr id="5" name="Espace réservé du pied de page 4">
            <a:extLst>
              <a:ext uri="{FF2B5EF4-FFF2-40B4-BE49-F238E27FC236}">
                <a16:creationId xmlns:a16="http://schemas.microsoft.com/office/drawing/2014/main" id="{DC3F9048-3DCD-496C-B970-1A46D476A3A2}"/>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2868915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70</a:t>
            </a:fld>
            <a:endParaRPr lang="fr-FR"/>
          </a:p>
        </p:txBody>
      </p:sp>
      <p:sp>
        <p:nvSpPr>
          <p:cNvPr id="5" name="Espace réservé du pied de page 4">
            <a:extLst>
              <a:ext uri="{FF2B5EF4-FFF2-40B4-BE49-F238E27FC236}">
                <a16:creationId xmlns:a16="http://schemas.microsoft.com/office/drawing/2014/main" id="{500A6D7B-0B38-43FC-A6EC-FC80D0A48975}"/>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40528337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https://docs.microsoft.com/fr-fr/power-bi/desktop-measures</a:t>
            </a:r>
          </a:p>
          <a:p>
            <a:endParaRPr lang="fr-FR" dirty="0"/>
          </a:p>
          <a:p>
            <a:r>
              <a:rPr lang="fr-FR" dirty="0"/>
              <a:t>=</a:t>
            </a:r>
            <a:r>
              <a:rPr lang="fr-FR" dirty="0" err="1"/>
              <a:t>sum</a:t>
            </a:r>
            <a:r>
              <a:rPr lang="fr-FR" dirty="0"/>
              <a:t>(</a:t>
            </a:r>
            <a:r>
              <a:rPr lang="fr-FR" dirty="0" err="1"/>
              <a:t>factsales</a:t>
            </a:r>
            <a:r>
              <a:rPr lang="fr-FR" dirty="0"/>
              <a:t>(</a:t>
            </a:r>
            <a:r>
              <a:rPr lang="fr-FR" dirty="0" err="1"/>
              <a:t>salesamount</a:t>
            </a:r>
            <a:r>
              <a:rPr lang="fr-FR" dirty="0"/>
              <a:t>)</a:t>
            </a: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71</a:t>
            </a:fld>
            <a:endParaRPr lang="fr-FR"/>
          </a:p>
        </p:txBody>
      </p:sp>
      <p:sp>
        <p:nvSpPr>
          <p:cNvPr id="5" name="Espace réservé du pied de page 4">
            <a:extLst>
              <a:ext uri="{FF2B5EF4-FFF2-40B4-BE49-F238E27FC236}">
                <a16:creationId xmlns:a16="http://schemas.microsoft.com/office/drawing/2014/main" id="{8F1BCDD1-46DF-4453-85F0-71E12E199C4D}"/>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246218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=SUM(</a:t>
            </a:r>
            <a:r>
              <a:rPr lang="fr-FR" dirty="0" err="1"/>
              <a:t>factsales</a:t>
            </a:r>
            <a:r>
              <a:rPr lang="fr-FR" dirty="0"/>
              <a:t>[</a:t>
            </a:r>
            <a:r>
              <a:rPr lang="fr-FR" dirty="0" err="1"/>
              <a:t>DiscountAmount</a:t>
            </a:r>
            <a:r>
              <a:rPr lang="fr-FR" dirty="0"/>
              <a:t>])</a:t>
            </a: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72</a:t>
            </a:fld>
            <a:endParaRPr lang="fr-FR"/>
          </a:p>
        </p:txBody>
      </p:sp>
      <p:sp>
        <p:nvSpPr>
          <p:cNvPr id="5" name="Espace réservé du pied de page 4">
            <a:extLst>
              <a:ext uri="{FF2B5EF4-FFF2-40B4-BE49-F238E27FC236}">
                <a16:creationId xmlns:a16="http://schemas.microsoft.com/office/drawing/2014/main" id="{4A972A07-AB66-4871-A858-B64EAC7C5F79}"/>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4039178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7</a:t>
            </a:fld>
            <a:endParaRPr lang="fr-FR"/>
          </a:p>
        </p:txBody>
      </p:sp>
      <p:sp>
        <p:nvSpPr>
          <p:cNvPr id="5" name="Espace réservé du pied de page 4">
            <a:extLst>
              <a:ext uri="{FF2B5EF4-FFF2-40B4-BE49-F238E27FC236}">
                <a16:creationId xmlns:a16="http://schemas.microsoft.com/office/drawing/2014/main" id="{B7C63DB8-B5DB-42A0-92E5-FFCDA00627BF}"/>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7228792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https://docs.microsoft.com/en-us/dax/statistical-functions-dax</a:t>
            </a: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73</a:t>
            </a:fld>
            <a:endParaRPr lang="fr-FR"/>
          </a:p>
        </p:txBody>
      </p:sp>
      <p:sp>
        <p:nvSpPr>
          <p:cNvPr id="5" name="Espace réservé du pied de page 4">
            <a:extLst>
              <a:ext uri="{FF2B5EF4-FFF2-40B4-BE49-F238E27FC236}">
                <a16:creationId xmlns:a16="http://schemas.microsoft.com/office/drawing/2014/main" id="{DDF8F17C-A2EB-458E-BF83-6C2BBA4EB095}"/>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606883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https://docs.microsoft.com/en-us/dax/statistical-functions-dax</a:t>
            </a: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74</a:t>
            </a:fld>
            <a:endParaRPr lang="fr-FR"/>
          </a:p>
        </p:txBody>
      </p:sp>
      <p:sp>
        <p:nvSpPr>
          <p:cNvPr id="5" name="Espace réservé du pied de page 4">
            <a:extLst>
              <a:ext uri="{FF2B5EF4-FFF2-40B4-BE49-F238E27FC236}">
                <a16:creationId xmlns:a16="http://schemas.microsoft.com/office/drawing/2014/main" id="{125FB316-12A7-47B1-8281-82D9E01C642E}"/>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78258864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https://docs.microsoft.com/en-us/dax/statistical-functions-dax</a:t>
            </a: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75</a:t>
            </a:fld>
            <a:endParaRPr lang="fr-FR"/>
          </a:p>
        </p:txBody>
      </p:sp>
      <p:sp>
        <p:nvSpPr>
          <p:cNvPr id="5" name="Espace réservé du pied de page 4">
            <a:extLst>
              <a:ext uri="{FF2B5EF4-FFF2-40B4-BE49-F238E27FC236}">
                <a16:creationId xmlns:a16="http://schemas.microsoft.com/office/drawing/2014/main" id="{C4CA7AE2-1ACD-41C1-AC2E-1391AD31B787}"/>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86111918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76</a:t>
            </a:fld>
            <a:endParaRPr lang="fr-FR"/>
          </a:p>
        </p:txBody>
      </p:sp>
      <p:sp>
        <p:nvSpPr>
          <p:cNvPr id="5" name="Espace réservé du pied de page 4">
            <a:extLst>
              <a:ext uri="{FF2B5EF4-FFF2-40B4-BE49-F238E27FC236}">
                <a16:creationId xmlns:a16="http://schemas.microsoft.com/office/drawing/2014/main" id="{A8BE1CF9-8E8B-495C-8D01-F17755E85441}"/>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93883488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77</a:t>
            </a:fld>
            <a:endParaRPr lang="fr-FR"/>
          </a:p>
        </p:txBody>
      </p:sp>
      <p:sp>
        <p:nvSpPr>
          <p:cNvPr id="5" name="Espace réservé du pied de page 4">
            <a:extLst>
              <a:ext uri="{FF2B5EF4-FFF2-40B4-BE49-F238E27FC236}">
                <a16:creationId xmlns:a16="http://schemas.microsoft.com/office/drawing/2014/main" id="{D72E4811-B70F-4574-80A2-A1D086C7874F}"/>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88684957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78</a:t>
            </a:fld>
            <a:endParaRPr lang="fr-FR"/>
          </a:p>
        </p:txBody>
      </p:sp>
      <p:sp>
        <p:nvSpPr>
          <p:cNvPr id="5" name="Espace réservé du pied de page 4">
            <a:extLst>
              <a:ext uri="{FF2B5EF4-FFF2-40B4-BE49-F238E27FC236}">
                <a16:creationId xmlns:a16="http://schemas.microsoft.com/office/drawing/2014/main" id="{94EF569C-F589-44E5-ADD0-CFE9E886CE1F}"/>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423242322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79</a:t>
            </a:fld>
            <a:endParaRPr lang="fr-FR"/>
          </a:p>
        </p:txBody>
      </p:sp>
      <p:sp>
        <p:nvSpPr>
          <p:cNvPr id="5" name="Espace réservé du pied de page 4">
            <a:extLst>
              <a:ext uri="{FF2B5EF4-FFF2-40B4-BE49-F238E27FC236}">
                <a16:creationId xmlns:a16="http://schemas.microsoft.com/office/drawing/2014/main" id="{9982500E-EFC0-4D20-A02F-6DF0949436F0}"/>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577623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80</a:t>
            </a:fld>
            <a:endParaRPr lang="fr-FR"/>
          </a:p>
        </p:txBody>
      </p:sp>
      <p:sp>
        <p:nvSpPr>
          <p:cNvPr id="5" name="Espace réservé du pied de page 4">
            <a:extLst>
              <a:ext uri="{FF2B5EF4-FFF2-40B4-BE49-F238E27FC236}">
                <a16:creationId xmlns:a16="http://schemas.microsoft.com/office/drawing/2014/main" id="{8E26E135-5151-4B79-9E12-9DAA32943B2F}"/>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37396601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81</a:t>
            </a:fld>
            <a:endParaRPr lang="fr-FR"/>
          </a:p>
        </p:txBody>
      </p:sp>
      <p:sp>
        <p:nvSpPr>
          <p:cNvPr id="5" name="Espace réservé du pied de page 4">
            <a:extLst>
              <a:ext uri="{FF2B5EF4-FFF2-40B4-BE49-F238E27FC236}">
                <a16:creationId xmlns:a16="http://schemas.microsoft.com/office/drawing/2014/main" id="{F8E61FFB-374B-46DD-88D3-86D4664236E8}"/>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05374214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82</a:t>
            </a:fld>
            <a:endParaRPr lang="fr-FR"/>
          </a:p>
        </p:txBody>
      </p:sp>
      <p:sp>
        <p:nvSpPr>
          <p:cNvPr id="5" name="Espace réservé du pied de page 4">
            <a:extLst>
              <a:ext uri="{FF2B5EF4-FFF2-40B4-BE49-F238E27FC236}">
                <a16:creationId xmlns:a16="http://schemas.microsoft.com/office/drawing/2014/main" id="{EB2B139A-8630-4A0C-90BA-3E8109BFB145}"/>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764441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8</a:t>
            </a:fld>
            <a:endParaRPr lang="fr-FR"/>
          </a:p>
        </p:txBody>
      </p:sp>
      <p:sp>
        <p:nvSpPr>
          <p:cNvPr id="5" name="Espace réservé du pied de page 4">
            <a:extLst>
              <a:ext uri="{FF2B5EF4-FFF2-40B4-BE49-F238E27FC236}">
                <a16:creationId xmlns:a16="http://schemas.microsoft.com/office/drawing/2014/main" id="{E5128E35-17A8-4A46-9057-29DB11C1B56C}"/>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92294341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83</a:t>
            </a:fld>
            <a:endParaRPr lang="fr-FR"/>
          </a:p>
        </p:txBody>
      </p:sp>
      <p:sp>
        <p:nvSpPr>
          <p:cNvPr id="5" name="Espace réservé du pied de page 4">
            <a:extLst>
              <a:ext uri="{FF2B5EF4-FFF2-40B4-BE49-F238E27FC236}">
                <a16:creationId xmlns:a16="http://schemas.microsoft.com/office/drawing/2014/main" id="{1464CA28-72F9-4DBA-9935-2F406E517746}"/>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60855953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85</a:t>
            </a:fld>
            <a:endParaRPr lang="fr-FR"/>
          </a:p>
        </p:txBody>
      </p:sp>
      <p:sp>
        <p:nvSpPr>
          <p:cNvPr id="5" name="Espace réservé du pied de page 4">
            <a:extLst>
              <a:ext uri="{FF2B5EF4-FFF2-40B4-BE49-F238E27FC236}">
                <a16:creationId xmlns:a16="http://schemas.microsoft.com/office/drawing/2014/main" id="{9F0A3856-846D-4548-8259-2ED17A25D294}"/>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86719442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86</a:t>
            </a:fld>
            <a:endParaRPr lang="fr-FR"/>
          </a:p>
        </p:txBody>
      </p:sp>
      <p:sp>
        <p:nvSpPr>
          <p:cNvPr id="5" name="Espace réservé du pied de page 4">
            <a:extLst>
              <a:ext uri="{FF2B5EF4-FFF2-40B4-BE49-F238E27FC236}">
                <a16:creationId xmlns:a16="http://schemas.microsoft.com/office/drawing/2014/main" id="{B66D2551-A135-4F69-8168-77397DBEB974}"/>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41016462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87</a:t>
            </a:fld>
            <a:endParaRPr lang="fr-FR"/>
          </a:p>
        </p:txBody>
      </p:sp>
      <p:sp>
        <p:nvSpPr>
          <p:cNvPr id="5" name="Espace réservé du pied de page 4">
            <a:extLst>
              <a:ext uri="{FF2B5EF4-FFF2-40B4-BE49-F238E27FC236}">
                <a16:creationId xmlns:a16="http://schemas.microsoft.com/office/drawing/2014/main" id="{C27D5497-1D68-4BCF-9480-2DFA9DB55A99}"/>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31917488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88</a:t>
            </a:fld>
            <a:endParaRPr lang="fr-FR"/>
          </a:p>
        </p:txBody>
      </p:sp>
      <p:sp>
        <p:nvSpPr>
          <p:cNvPr id="5" name="Espace réservé du pied de page 4">
            <a:extLst>
              <a:ext uri="{FF2B5EF4-FFF2-40B4-BE49-F238E27FC236}">
                <a16:creationId xmlns:a16="http://schemas.microsoft.com/office/drawing/2014/main" id="{0B2199FB-3880-481E-A229-A9C9C7B97397}"/>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19745570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89</a:t>
            </a:fld>
            <a:endParaRPr lang="fr-FR"/>
          </a:p>
        </p:txBody>
      </p:sp>
      <p:sp>
        <p:nvSpPr>
          <p:cNvPr id="5" name="Espace réservé du pied de page 4">
            <a:extLst>
              <a:ext uri="{FF2B5EF4-FFF2-40B4-BE49-F238E27FC236}">
                <a16:creationId xmlns:a16="http://schemas.microsoft.com/office/drawing/2014/main" id="{91BF2CF5-916B-4C26-85BA-31EAAF2793A5}"/>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5962004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90</a:t>
            </a:fld>
            <a:endParaRPr lang="fr-FR"/>
          </a:p>
        </p:txBody>
      </p:sp>
      <p:sp>
        <p:nvSpPr>
          <p:cNvPr id="5" name="Espace réservé du pied de page 4">
            <a:extLst>
              <a:ext uri="{FF2B5EF4-FFF2-40B4-BE49-F238E27FC236}">
                <a16:creationId xmlns:a16="http://schemas.microsoft.com/office/drawing/2014/main" id="{AD73BBE4-6266-4E03-AA58-FD5D84100AD0}"/>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20213651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91</a:t>
            </a:fld>
            <a:endParaRPr lang="fr-FR"/>
          </a:p>
        </p:txBody>
      </p:sp>
      <p:sp>
        <p:nvSpPr>
          <p:cNvPr id="5" name="Espace réservé du pied de page 4">
            <a:extLst>
              <a:ext uri="{FF2B5EF4-FFF2-40B4-BE49-F238E27FC236}">
                <a16:creationId xmlns:a16="http://schemas.microsoft.com/office/drawing/2014/main" id="{340D3A1D-43CE-4DAE-AEBF-72E0C08CE4A3}"/>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42924086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90478">
              <a:defRPr/>
            </a:pPr>
            <a:r>
              <a:rPr lang="fr-FR" dirty="0">
                <a:hlinkClick r:id="rId3"/>
              </a:rPr>
              <a:t>https://docs.microsoft.com/fr-fr/power-bi/service-tips-and-tricks-for-color-formatting</a:t>
            </a:r>
            <a:r>
              <a:rPr lang="fr-FR" dirty="0"/>
              <a:t> </a:t>
            </a:r>
          </a:p>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92</a:t>
            </a:fld>
            <a:endParaRPr lang="fr-FR"/>
          </a:p>
        </p:txBody>
      </p:sp>
      <p:sp>
        <p:nvSpPr>
          <p:cNvPr id="5" name="Espace réservé du pied de page 4">
            <a:extLst>
              <a:ext uri="{FF2B5EF4-FFF2-40B4-BE49-F238E27FC236}">
                <a16:creationId xmlns:a16="http://schemas.microsoft.com/office/drawing/2014/main" id="{6B9378F8-3D9D-453E-BF5D-B45F56A460B8}"/>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0418470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93</a:t>
            </a:fld>
            <a:endParaRPr lang="fr-FR"/>
          </a:p>
        </p:txBody>
      </p:sp>
      <p:sp>
        <p:nvSpPr>
          <p:cNvPr id="5" name="Espace réservé du pied de page 4">
            <a:extLst>
              <a:ext uri="{FF2B5EF4-FFF2-40B4-BE49-F238E27FC236}">
                <a16:creationId xmlns:a16="http://schemas.microsoft.com/office/drawing/2014/main" id="{31F21D5A-D027-47C7-B744-57171B16DE5A}"/>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015382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rtl="0"/>
            <a:fld id="{CF2FD335-6D8E-486A-8F5F-DFC7325903FF}" type="slidenum">
              <a:rPr lang="fr-FR" smtClean="0"/>
              <a:t>9</a:t>
            </a:fld>
            <a:endParaRPr lang="fr-FR"/>
          </a:p>
        </p:txBody>
      </p:sp>
      <p:sp>
        <p:nvSpPr>
          <p:cNvPr id="5" name="Espace réservé du pied de page 4">
            <a:extLst>
              <a:ext uri="{FF2B5EF4-FFF2-40B4-BE49-F238E27FC236}">
                <a16:creationId xmlns:a16="http://schemas.microsoft.com/office/drawing/2014/main" id="{1091D8D8-78D8-4A5A-B1A4-F826AD31DBC3}"/>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58694060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94</a:t>
            </a:fld>
            <a:endParaRPr lang="fr-FR"/>
          </a:p>
        </p:txBody>
      </p:sp>
      <p:sp>
        <p:nvSpPr>
          <p:cNvPr id="5" name="Espace réservé du pied de page 4">
            <a:extLst>
              <a:ext uri="{FF2B5EF4-FFF2-40B4-BE49-F238E27FC236}">
                <a16:creationId xmlns:a16="http://schemas.microsoft.com/office/drawing/2014/main" id="{2B8B5108-A30F-46DA-9A3B-28B94ADF7DF0}"/>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78658735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95</a:t>
            </a:fld>
            <a:endParaRPr lang="fr-FR"/>
          </a:p>
        </p:txBody>
      </p:sp>
      <p:sp>
        <p:nvSpPr>
          <p:cNvPr id="5" name="Espace réservé du pied de page 4">
            <a:extLst>
              <a:ext uri="{FF2B5EF4-FFF2-40B4-BE49-F238E27FC236}">
                <a16:creationId xmlns:a16="http://schemas.microsoft.com/office/drawing/2014/main" id="{18003B0D-6A98-4E10-8FA8-E55198656D46}"/>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391562660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96</a:t>
            </a:fld>
            <a:endParaRPr lang="fr-FR"/>
          </a:p>
        </p:txBody>
      </p:sp>
      <p:sp>
        <p:nvSpPr>
          <p:cNvPr id="5" name="Espace réservé du pied de page 4">
            <a:extLst>
              <a:ext uri="{FF2B5EF4-FFF2-40B4-BE49-F238E27FC236}">
                <a16:creationId xmlns:a16="http://schemas.microsoft.com/office/drawing/2014/main" id="{B99D9A2F-E5EB-4D1C-A755-78BB26B1E45F}"/>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46956419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https://docs.microsoft.com/fr-fr/power-bi/power-bi-visualization-slicers</a:t>
            </a:r>
          </a:p>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97</a:t>
            </a:fld>
            <a:endParaRPr lang="fr-FR"/>
          </a:p>
        </p:txBody>
      </p:sp>
      <p:sp>
        <p:nvSpPr>
          <p:cNvPr id="5" name="Espace réservé du pied de page 4">
            <a:extLst>
              <a:ext uri="{FF2B5EF4-FFF2-40B4-BE49-F238E27FC236}">
                <a16:creationId xmlns:a16="http://schemas.microsoft.com/office/drawing/2014/main" id="{72E21F32-66DD-48F5-8FA7-9490C987F8E7}"/>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69010196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https://docs.microsoft.com/fr-fr/power-bi/power-bi-visualization-slicers</a:t>
            </a:r>
          </a:p>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98</a:t>
            </a:fld>
            <a:endParaRPr lang="fr-FR"/>
          </a:p>
        </p:txBody>
      </p:sp>
      <p:sp>
        <p:nvSpPr>
          <p:cNvPr id="5" name="Espace réservé du pied de page 4">
            <a:extLst>
              <a:ext uri="{FF2B5EF4-FFF2-40B4-BE49-F238E27FC236}">
                <a16:creationId xmlns:a16="http://schemas.microsoft.com/office/drawing/2014/main" id="{9F5BAE40-512D-4EB1-9740-15B91F2B0F25}"/>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51758473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https://docs.microsoft.com/fr-fr/power-bi/power-bi-visualization-slicers</a:t>
            </a:r>
          </a:p>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99</a:t>
            </a:fld>
            <a:endParaRPr lang="fr-FR"/>
          </a:p>
        </p:txBody>
      </p:sp>
      <p:sp>
        <p:nvSpPr>
          <p:cNvPr id="5" name="Espace réservé du pied de page 4">
            <a:extLst>
              <a:ext uri="{FF2B5EF4-FFF2-40B4-BE49-F238E27FC236}">
                <a16:creationId xmlns:a16="http://schemas.microsoft.com/office/drawing/2014/main" id="{3DB01233-BCBA-430B-9F80-23869F7B10B3}"/>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87822365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https://docs.microsoft.com/fr-fr/power-bi/power-bi-visualization-slicers</a:t>
            </a:r>
          </a:p>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100</a:t>
            </a:fld>
            <a:endParaRPr lang="fr-FR"/>
          </a:p>
        </p:txBody>
      </p:sp>
      <p:sp>
        <p:nvSpPr>
          <p:cNvPr id="5" name="Espace réservé du pied de page 4">
            <a:extLst>
              <a:ext uri="{FF2B5EF4-FFF2-40B4-BE49-F238E27FC236}">
                <a16:creationId xmlns:a16="http://schemas.microsoft.com/office/drawing/2014/main" id="{1A29573B-2537-4E80-B3C3-240F26D9B329}"/>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80982738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https://docs.microsoft.com/fr-fr/power-bi/power-bi-visualization-slicers</a:t>
            </a:r>
          </a:p>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101</a:t>
            </a:fld>
            <a:endParaRPr lang="fr-FR"/>
          </a:p>
        </p:txBody>
      </p:sp>
      <p:sp>
        <p:nvSpPr>
          <p:cNvPr id="5" name="Espace réservé du pied de page 4">
            <a:extLst>
              <a:ext uri="{FF2B5EF4-FFF2-40B4-BE49-F238E27FC236}">
                <a16:creationId xmlns:a16="http://schemas.microsoft.com/office/drawing/2014/main" id="{850C416D-5FC3-4034-87EB-806D47A6D288}"/>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93629681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https://docs.microsoft.com/fr-fr/power-bi/power-bi-visualization-slicers</a:t>
            </a:r>
          </a:p>
          <a:p>
            <a:endParaRPr lang="fr-FR" dirty="0"/>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102</a:t>
            </a:fld>
            <a:endParaRPr lang="fr-FR"/>
          </a:p>
        </p:txBody>
      </p:sp>
      <p:sp>
        <p:nvSpPr>
          <p:cNvPr id="5" name="Espace réservé du pied de page 4">
            <a:extLst>
              <a:ext uri="{FF2B5EF4-FFF2-40B4-BE49-F238E27FC236}">
                <a16:creationId xmlns:a16="http://schemas.microsoft.com/office/drawing/2014/main" id="{850C416D-5FC3-4034-87EB-806D47A6D288}"/>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288986197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rtl="0"/>
            <a:r>
              <a:rPr lang="fr-FR" b="1" dirty="0"/>
              <a:t>Indicateur</a:t>
            </a:r>
            <a:r>
              <a:rPr lang="fr-FR" dirty="0"/>
              <a:t> : contrôle les unités d’affichage de l’indicateur et les décimales.</a:t>
            </a:r>
          </a:p>
          <a:p>
            <a:pPr lvl="1" rtl="0"/>
            <a:r>
              <a:rPr lang="fr-FR" b="1" dirty="0"/>
              <a:t>Axe de tendance</a:t>
            </a:r>
            <a:r>
              <a:rPr lang="fr-FR" dirty="0"/>
              <a:t> : quand il est </a:t>
            </a:r>
            <a:r>
              <a:rPr lang="fr-FR" b="1" dirty="0"/>
              <a:t>activé</a:t>
            </a:r>
            <a:r>
              <a:rPr lang="fr-FR" dirty="0"/>
              <a:t>, l’axe de tendance est affiché en arrière-plan de l’élément visuel de l’indicateur de performance clé.</a:t>
            </a:r>
          </a:p>
          <a:p>
            <a:pPr lvl="1" rtl="0"/>
            <a:r>
              <a:rPr lang="fr-FR" b="1" dirty="0"/>
              <a:t>Objectifs</a:t>
            </a:r>
            <a:r>
              <a:rPr lang="fr-FR" dirty="0"/>
              <a:t> : quand il est </a:t>
            </a:r>
            <a:r>
              <a:rPr lang="fr-FR" b="1" dirty="0"/>
              <a:t>activé</a:t>
            </a:r>
            <a:r>
              <a:rPr lang="fr-FR" dirty="0"/>
              <a:t>, l’élément visuel affiche l’objectif et la distance restante pour atteindre l’objectif, sous forme de pourcentage.</a:t>
            </a:r>
          </a:p>
          <a:p>
            <a:pPr lvl="1" rtl="0"/>
            <a:r>
              <a:rPr lang="fr-FR" b="1" dirty="0"/>
              <a:t>Code couleur &gt; Direction</a:t>
            </a:r>
            <a:r>
              <a:rPr lang="fr-FR" dirty="0"/>
              <a:t> : certains indicateurs de performances clés sont considérés comme </a:t>
            </a:r>
            <a:r>
              <a:rPr lang="fr-FR" i="1" dirty="0"/>
              <a:t>meilleurs</a:t>
            </a:r>
            <a:r>
              <a:rPr lang="fr-FR" dirty="0"/>
              <a:t> pour des valeurs plus élevées et d’autres sont considérés comme </a:t>
            </a:r>
            <a:r>
              <a:rPr lang="fr-FR" i="1" dirty="0"/>
              <a:t>meilleurs</a:t>
            </a:r>
            <a:r>
              <a:rPr lang="fr-FR" dirty="0"/>
              <a:t> pour des valeurs plus faibles.</a:t>
            </a:r>
          </a:p>
          <a:p>
            <a:endParaRPr lang="fr-FR" dirty="0"/>
          </a:p>
          <a:p>
            <a:r>
              <a:rPr lang="fr-FR" dirty="0"/>
              <a:t>https://docs.microsoft.com/fr-fr/power-bi/power-bi-visualization-kpi</a:t>
            </a:r>
          </a:p>
        </p:txBody>
      </p:sp>
      <p:sp>
        <p:nvSpPr>
          <p:cNvPr id="4" name="Espace réservé du numéro de diapositive 3"/>
          <p:cNvSpPr>
            <a:spLocks noGrp="1"/>
          </p:cNvSpPr>
          <p:nvPr>
            <p:ph type="sldNum" sz="quarter" idx="10"/>
          </p:nvPr>
        </p:nvSpPr>
        <p:spPr/>
        <p:txBody>
          <a:bodyPr/>
          <a:lstStyle/>
          <a:p>
            <a:pPr rtl="0"/>
            <a:fld id="{32674CE4-FBD8-4481-AEFB-CA53E599A745}" type="slidenum">
              <a:rPr lang="fr-FR" smtClean="0"/>
              <a:t>103</a:t>
            </a:fld>
            <a:endParaRPr lang="fr-FR"/>
          </a:p>
        </p:txBody>
      </p:sp>
      <p:sp>
        <p:nvSpPr>
          <p:cNvPr id="5" name="Espace réservé du pied de page 4">
            <a:extLst>
              <a:ext uri="{FF2B5EF4-FFF2-40B4-BE49-F238E27FC236}">
                <a16:creationId xmlns:a16="http://schemas.microsoft.com/office/drawing/2014/main" id="{6483EE7A-502F-4DCD-83AB-F94E9BE9C30E}"/>
              </a:ext>
            </a:extLst>
          </p:cNvPr>
          <p:cNvSpPr>
            <a:spLocks noGrp="1"/>
          </p:cNvSpPr>
          <p:nvPr>
            <p:ph type="ftr" sz="quarter" idx="4"/>
          </p:nvPr>
        </p:nvSpPr>
        <p:spPr/>
        <p:txBody>
          <a:bodyPr/>
          <a:lstStyle/>
          <a:p>
            <a:pPr rtl="0"/>
            <a:r>
              <a:rPr lang="fr-FR" noProof="0"/>
              <a:t>BERENGUER LAURE - POWER BI - V11</a:t>
            </a:r>
          </a:p>
        </p:txBody>
      </p:sp>
    </p:spTree>
    <p:extLst>
      <p:ext uri="{BB962C8B-B14F-4D97-AF65-F5344CB8AC3E}">
        <p14:creationId xmlns:p14="http://schemas.microsoft.com/office/powerpoint/2010/main" val="1720802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pPr rtl="0"/>
            <a:fld id="{AF2B3922-57CE-4892-A622-50C62E7FCAE5}" type="datetime1">
              <a:rPr lang="fr-FR" noProof="0" smtClean="0"/>
              <a:t>24/07/2023</a:t>
            </a:fld>
            <a:endParaRPr lang="fr-FR" noProof="0"/>
          </a:p>
        </p:txBody>
      </p:sp>
      <p:sp>
        <p:nvSpPr>
          <p:cNvPr id="5" name="Footer Placeholder 4"/>
          <p:cNvSpPr>
            <a:spLocks noGrp="1"/>
          </p:cNvSpPr>
          <p:nvPr>
            <p:ph type="ftr" sz="quarter" idx="11"/>
          </p:nvPr>
        </p:nvSpPr>
        <p:spPr/>
        <p:txBody>
          <a:bodyPr/>
          <a:lstStyle/>
          <a:p>
            <a:pPr rtl="0"/>
            <a:endParaRPr lang="fr-FR" noProof="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rtl="0"/>
            <a:fld id="{401CF334-2D5C-4859-84A6-CA7E6E43FAEB}" type="slidenum">
              <a:rPr lang="fr-FR" noProof="0" smtClean="0"/>
              <a:t>‹N°›</a:t>
            </a:fld>
            <a:endParaRPr lang="fr-FR" noProof="0"/>
          </a:p>
        </p:txBody>
      </p:sp>
    </p:spTree>
    <p:extLst>
      <p:ext uri="{BB962C8B-B14F-4D97-AF65-F5344CB8AC3E}">
        <p14:creationId xmlns:p14="http://schemas.microsoft.com/office/powerpoint/2010/main" val="838519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pPr rtl="0"/>
            <a:fld id="{329E6B65-D119-4F4D-AD39-DD71C3C70311}" type="datetime1">
              <a:rPr lang="fr-FR" noProof="0" smtClean="0"/>
              <a:t>24/07/2023</a:t>
            </a:fld>
            <a:endParaRPr lang="fr-FR" noProof="0"/>
          </a:p>
        </p:txBody>
      </p:sp>
      <p:sp>
        <p:nvSpPr>
          <p:cNvPr id="5" name="Footer Placeholder 4"/>
          <p:cNvSpPr>
            <a:spLocks noGrp="1"/>
          </p:cNvSpPr>
          <p:nvPr>
            <p:ph type="ftr" sz="quarter" idx="11"/>
          </p:nvPr>
        </p:nvSpPr>
        <p:spPr/>
        <p:txBody>
          <a:bodyPr/>
          <a:lstStyle/>
          <a:p>
            <a:pPr rtl="0"/>
            <a:endParaRPr lang="fr-FR" noProof="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rtl="0"/>
            <a:fld id="{401CF334-2D5C-4859-84A6-CA7E6E43FAEB}" type="slidenum">
              <a:rPr lang="fr-FR" noProof="0" smtClean="0"/>
              <a:t>‹N°›</a:t>
            </a:fld>
            <a:endParaRPr lang="fr-FR" noProof="0"/>
          </a:p>
        </p:txBody>
      </p:sp>
    </p:spTree>
    <p:extLst>
      <p:ext uri="{BB962C8B-B14F-4D97-AF65-F5344CB8AC3E}">
        <p14:creationId xmlns:p14="http://schemas.microsoft.com/office/powerpoint/2010/main" val="2077057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pPr rtl="0"/>
            <a:fld id="{561C6979-BF69-4D97-8467-A29EAEFBB8F6}" type="datetime1">
              <a:rPr lang="fr-FR" noProof="0" smtClean="0"/>
              <a:t>24/07/2023</a:t>
            </a:fld>
            <a:endParaRPr lang="fr-FR" noProof="0"/>
          </a:p>
        </p:txBody>
      </p:sp>
      <p:sp>
        <p:nvSpPr>
          <p:cNvPr id="5" name="Footer Placeholder 4"/>
          <p:cNvSpPr>
            <a:spLocks noGrp="1"/>
          </p:cNvSpPr>
          <p:nvPr>
            <p:ph type="ftr" sz="quarter" idx="11"/>
          </p:nvPr>
        </p:nvSpPr>
        <p:spPr/>
        <p:txBody>
          <a:bodyPr/>
          <a:lstStyle/>
          <a:p>
            <a:pPr rtl="0"/>
            <a:endParaRPr lang="fr-FR" noProof="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rtl="0"/>
            <a:fld id="{401CF334-2D5C-4859-84A6-CA7E6E43FAEB}" type="slidenum">
              <a:rPr lang="fr-FR" noProof="0" smtClean="0"/>
              <a:t>‹N°›</a:t>
            </a:fld>
            <a:endParaRPr lang="fr-FR" noProof="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6368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pPr rtl="0"/>
            <a:fld id="{AD161DAC-E2B9-4BAD-95D5-326007DE1551}" type="datetime1">
              <a:rPr lang="fr-FR" noProof="0" smtClean="0"/>
              <a:t>24/07/2023</a:t>
            </a:fld>
            <a:endParaRPr lang="fr-FR" noProof="0"/>
          </a:p>
        </p:txBody>
      </p:sp>
      <p:sp>
        <p:nvSpPr>
          <p:cNvPr id="6" name="Footer Placeholder 5"/>
          <p:cNvSpPr>
            <a:spLocks noGrp="1"/>
          </p:cNvSpPr>
          <p:nvPr>
            <p:ph type="ftr" sz="quarter" idx="11"/>
          </p:nvPr>
        </p:nvSpPr>
        <p:spPr/>
        <p:txBody>
          <a:bodyPr/>
          <a:lstStyle/>
          <a:p>
            <a:pPr rtl="0"/>
            <a:endParaRPr lang="fr-FR" noProof="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401CF334-2D5C-4859-84A6-CA7E6E43FAEB}" type="slidenum">
              <a:rPr lang="fr-FR" noProof="0" smtClean="0"/>
              <a:t>‹N°›</a:t>
            </a:fld>
            <a:endParaRPr lang="fr-FR" noProof="0"/>
          </a:p>
        </p:txBody>
      </p:sp>
    </p:spTree>
    <p:extLst>
      <p:ext uri="{BB962C8B-B14F-4D97-AF65-F5344CB8AC3E}">
        <p14:creationId xmlns:p14="http://schemas.microsoft.com/office/powerpoint/2010/main" val="2611822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pPr rtl="0"/>
            <a:fld id="{89351724-A3AF-4DAB-B64A-56F90CC797C3}" type="datetime1">
              <a:rPr lang="fr-FR" noProof="0" smtClean="0"/>
              <a:t>24/07/2023</a:t>
            </a:fld>
            <a:endParaRPr lang="fr-FR" noProof="0"/>
          </a:p>
        </p:txBody>
      </p:sp>
      <p:sp>
        <p:nvSpPr>
          <p:cNvPr id="6" name="Footer Placeholder 5"/>
          <p:cNvSpPr>
            <a:spLocks noGrp="1"/>
          </p:cNvSpPr>
          <p:nvPr>
            <p:ph type="ftr" sz="quarter" idx="11"/>
          </p:nvPr>
        </p:nvSpPr>
        <p:spPr/>
        <p:txBody>
          <a:bodyPr/>
          <a:lstStyle/>
          <a:p>
            <a:pPr rtl="0"/>
            <a:endParaRPr lang="fr-FR" noProof="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401CF334-2D5C-4859-84A6-CA7E6E43FAEB}" type="slidenum">
              <a:rPr lang="fr-FR" noProof="0" smtClean="0"/>
              <a:t>‹N°›</a:t>
            </a:fld>
            <a:endParaRPr lang="fr-FR" noProof="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6534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pPr rtl="0"/>
            <a:fld id="{A9D2CE29-DEDC-42EA-A666-773F06BB2A47}" type="datetime1">
              <a:rPr lang="fr-FR" noProof="0" smtClean="0"/>
              <a:t>24/07/2023</a:t>
            </a:fld>
            <a:endParaRPr lang="fr-FR" noProof="0"/>
          </a:p>
        </p:txBody>
      </p:sp>
      <p:sp>
        <p:nvSpPr>
          <p:cNvPr id="6" name="Footer Placeholder 5"/>
          <p:cNvSpPr>
            <a:spLocks noGrp="1"/>
          </p:cNvSpPr>
          <p:nvPr>
            <p:ph type="ftr" sz="quarter" idx="11"/>
          </p:nvPr>
        </p:nvSpPr>
        <p:spPr/>
        <p:txBody>
          <a:bodyPr/>
          <a:lstStyle/>
          <a:p>
            <a:pPr rtl="0"/>
            <a:endParaRPr lang="fr-FR" noProof="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401CF334-2D5C-4859-84A6-CA7E6E43FAEB}" type="slidenum">
              <a:rPr lang="fr-FR" noProof="0" smtClean="0"/>
              <a:t>‹N°›</a:t>
            </a:fld>
            <a:endParaRPr lang="fr-FR" noProof="0"/>
          </a:p>
        </p:txBody>
      </p:sp>
    </p:spTree>
    <p:extLst>
      <p:ext uri="{BB962C8B-B14F-4D97-AF65-F5344CB8AC3E}">
        <p14:creationId xmlns:p14="http://schemas.microsoft.com/office/powerpoint/2010/main" val="2987084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rtl="0"/>
            <a:fld id="{33230DD1-4C55-4913-809F-1540E64A02A7}" type="datetime1">
              <a:rPr lang="fr-FR" noProof="0" smtClean="0"/>
              <a:t>24/07/2023</a:t>
            </a:fld>
            <a:endParaRPr lang="fr-FR" noProof="0"/>
          </a:p>
        </p:txBody>
      </p:sp>
      <p:sp>
        <p:nvSpPr>
          <p:cNvPr id="5" name="Footer Placeholder 4"/>
          <p:cNvSpPr>
            <a:spLocks noGrp="1"/>
          </p:cNvSpPr>
          <p:nvPr>
            <p:ph type="ftr" sz="quarter" idx="11"/>
          </p:nvPr>
        </p:nvSpPr>
        <p:spPr/>
        <p:txBody>
          <a:bodyPr/>
          <a:lstStyle/>
          <a:p>
            <a:pPr rtl="0"/>
            <a:endParaRPr lang="fr-FR" noProof="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401CF334-2D5C-4859-84A6-CA7E6E43FAEB}" type="slidenum">
              <a:rPr lang="fr-FR" noProof="0" smtClean="0"/>
              <a:t>‹N°›</a:t>
            </a:fld>
            <a:endParaRPr lang="fr-FR" noProof="0"/>
          </a:p>
        </p:txBody>
      </p:sp>
    </p:spTree>
    <p:extLst>
      <p:ext uri="{BB962C8B-B14F-4D97-AF65-F5344CB8AC3E}">
        <p14:creationId xmlns:p14="http://schemas.microsoft.com/office/powerpoint/2010/main" val="152522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rtl="0"/>
            <a:fld id="{46856B32-4D41-4B6E-9AB2-416A0D8DB009}" type="datetime1">
              <a:rPr lang="fr-FR" noProof="0" smtClean="0"/>
              <a:t>24/07/2023</a:t>
            </a:fld>
            <a:endParaRPr lang="fr-FR" noProof="0"/>
          </a:p>
        </p:txBody>
      </p:sp>
      <p:sp>
        <p:nvSpPr>
          <p:cNvPr id="5" name="Footer Placeholder 4"/>
          <p:cNvSpPr>
            <a:spLocks noGrp="1"/>
          </p:cNvSpPr>
          <p:nvPr>
            <p:ph type="ftr" sz="quarter" idx="11"/>
          </p:nvPr>
        </p:nvSpPr>
        <p:spPr/>
        <p:txBody>
          <a:bodyPr/>
          <a:lstStyle/>
          <a:p>
            <a:pPr rtl="0"/>
            <a:endParaRPr lang="fr-FR" noProof="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401CF334-2D5C-4859-84A6-CA7E6E43FAEB}" type="slidenum">
              <a:rPr lang="fr-FR" noProof="0" smtClean="0"/>
              <a:t>‹N°›</a:t>
            </a:fld>
            <a:endParaRPr lang="fr-FR" noProof="0"/>
          </a:p>
        </p:txBody>
      </p:sp>
    </p:spTree>
    <p:extLst>
      <p:ext uri="{BB962C8B-B14F-4D97-AF65-F5344CB8AC3E}">
        <p14:creationId xmlns:p14="http://schemas.microsoft.com/office/powerpoint/2010/main" val="271637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pPr rtl="0"/>
            <a:fld id="{64AABA17-2829-4D98-B123-2B3989C9D26D}" type="datetime1">
              <a:rPr lang="fr-FR" noProof="0" smtClean="0"/>
              <a:t>24/07/2023</a:t>
            </a:fld>
            <a:endParaRPr lang="fr-FR" noProof="0"/>
          </a:p>
        </p:txBody>
      </p:sp>
      <p:sp>
        <p:nvSpPr>
          <p:cNvPr id="5" name="Footer Placeholder 4"/>
          <p:cNvSpPr>
            <a:spLocks noGrp="1"/>
          </p:cNvSpPr>
          <p:nvPr>
            <p:ph type="ftr" sz="quarter" idx="11"/>
          </p:nvPr>
        </p:nvSpPr>
        <p:spPr/>
        <p:txBody>
          <a:bodyPr/>
          <a:lstStyle/>
          <a:p>
            <a:pPr rtl="0"/>
            <a:endParaRPr lang="fr-FR" noProof="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401CF334-2D5C-4859-84A6-CA7E6E43FAEB}" type="slidenum">
              <a:rPr lang="fr-FR" noProof="0" smtClean="0"/>
              <a:t>‹N°›</a:t>
            </a:fld>
            <a:endParaRPr lang="fr-FR" noProof="0"/>
          </a:p>
        </p:txBody>
      </p:sp>
    </p:spTree>
    <p:extLst>
      <p:ext uri="{BB962C8B-B14F-4D97-AF65-F5344CB8AC3E}">
        <p14:creationId xmlns:p14="http://schemas.microsoft.com/office/powerpoint/2010/main" val="135682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pPr rtl="0"/>
            <a:fld id="{F32E4177-2064-484D-B513-DB1B13E0A075}" type="datetime1">
              <a:rPr lang="fr-FR" noProof="0" smtClean="0"/>
              <a:t>24/07/2023</a:t>
            </a:fld>
            <a:endParaRPr lang="fr-FR" noProof="0"/>
          </a:p>
        </p:txBody>
      </p:sp>
      <p:sp>
        <p:nvSpPr>
          <p:cNvPr id="5" name="Footer Placeholder 4"/>
          <p:cNvSpPr>
            <a:spLocks noGrp="1"/>
          </p:cNvSpPr>
          <p:nvPr>
            <p:ph type="ftr" sz="quarter" idx="11"/>
          </p:nvPr>
        </p:nvSpPr>
        <p:spPr/>
        <p:txBody>
          <a:bodyPr/>
          <a:lstStyle/>
          <a:p>
            <a:pPr rtl="0"/>
            <a:endParaRPr lang="fr-FR" noProof="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rtl="0"/>
            <a:fld id="{401CF334-2D5C-4859-84A6-CA7E6E43FAEB}" type="slidenum">
              <a:rPr lang="fr-FR" noProof="0" smtClean="0"/>
              <a:t>‹N°›</a:t>
            </a:fld>
            <a:endParaRPr lang="fr-FR" noProof="0"/>
          </a:p>
        </p:txBody>
      </p:sp>
    </p:spTree>
    <p:extLst>
      <p:ext uri="{BB962C8B-B14F-4D97-AF65-F5344CB8AC3E}">
        <p14:creationId xmlns:p14="http://schemas.microsoft.com/office/powerpoint/2010/main" val="3609317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rtl="0"/>
            <a:fld id="{20CA096C-2E4A-496D-A0D6-AF2224A901F2}" type="datetime1">
              <a:rPr lang="fr-FR" noProof="0" smtClean="0"/>
              <a:t>24/07/2023</a:t>
            </a:fld>
            <a:endParaRPr lang="fr-FR" noProof="0"/>
          </a:p>
        </p:txBody>
      </p:sp>
      <p:sp>
        <p:nvSpPr>
          <p:cNvPr id="6" name="Footer Placeholder 5"/>
          <p:cNvSpPr>
            <a:spLocks noGrp="1"/>
          </p:cNvSpPr>
          <p:nvPr>
            <p:ph type="ftr" sz="quarter" idx="11"/>
          </p:nvPr>
        </p:nvSpPr>
        <p:spPr/>
        <p:txBody>
          <a:bodyPr/>
          <a:lstStyle/>
          <a:p>
            <a:pPr rtl="0"/>
            <a:endParaRPr lang="fr-FR" noProof="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rtl="0"/>
            <a:fld id="{401CF334-2D5C-4859-84A6-CA7E6E43FAEB}" type="slidenum">
              <a:rPr lang="fr-FR" noProof="0" smtClean="0"/>
              <a:t>‹N°›</a:t>
            </a:fld>
            <a:endParaRPr lang="fr-FR" noProof="0"/>
          </a:p>
        </p:txBody>
      </p:sp>
    </p:spTree>
    <p:extLst>
      <p:ext uri="{BB962C8B-B14F-4D97-AF65-F5344CB8AC3E}">
        <p14:creationId xmlns:p14="http://schemas.microsoft.com/office/powerpoint/2010/main" val="285924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rtl="0"/>
            <a:fld id="{CAA0EB4E-52FE-4198-8D81-BD08FA4F66E6}" type="datetime1">
              <a:rPr lang="fr-FR" noProof="0" smtClean="0"/>
              <a:t>24/07/2023</a:t>
            </a:fld>
            <a:endParaRPr lang="fr-FR" noProof="0"/>
          </a:p>
        </p:txBody>
      </p:sp>
      <p:sp>
        <p:nvSpPr>
          <p:cNvPr id="8" name="Footer Placeholder 7"/>
          <p:cNvSpPr>
            <a:spLocks noGrp="1"/>
          </p:cNvSpPr>
          <p:nvPr>
            <p:ph type="ftr" sz="quarter" idx="11"/>
          </p:nvPr>
        </p:nvSpPr>
        <p:spPr/>
        <p:txBody>
          <a:bodyPr/>
          <a:lstStyle/>
          <a:p>
            <a:pPr rtl="0"/>
            <a:endParaRPr lang="fr-FR" noProof="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rtl="0"/>
            <a:fld id="{401CF334-2D5C-4859-84A6-CA7E6E43FAEB}" type="slidenum">
              <a:rPr lang="fr-FR" noProof="0" smtClean="0"/>
              <a:t>‹N°›</a:t>
            </a:fld>
            <a:endParaRPr lang="fr-FR" noProof="0"/>
          </a:p>
        </p:txBody>
      </p:sp>
    </p:spTree>
    <p:extLst>
      <p:ext uri="{BB962C8B-B14F-4D97-AF65-F5344CB8AC3E}">
        <p14:creationId xmlns:p14="http://schemas.microsoft.com/office/powerpoint/2010/main" val="281465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rtl="0"/>
            <a:fld id="{F476C0A0-25A4-40E4-BC95-AF39C35CAF61}" type="datetime1">
              <a:rPr lang="fr-FR" noProof="0" smtClean="0"/>
              <a:t>24/07/2023</a:t>
            </a:fld>
            <a:endParaRPr lang="fr-FR" noProof="0"/>
          </a:p>
        </p:txBody>
      </p:sp>
      <p:sp>
        <p:nvSpPr>
          <p:cNvPr id="4" name="Footer Placeholder 3"/>
          <p:cNvSpPr>
            <a:spLocks noGrp="1"/>
          </p:cNvSpPr>
          <p:nvPr>
            <p:ph type="ftr" sz="quarter" idx="11"/>
          </p:nvPr>
        </p:nvSpPr>
        <p:spPr/>
        <p:txBody>
          <a:bodyPr/>
          <a:lstStyle/>
          <a:p>
            <a:pPr rtl="0"/>
            <a:endParaRPr lang="fr-FR" noProof="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rtl="0"/>
            <a:fld id="{401CF334-2D5C-4859-84A6-CA7E6E43FAEB}" type="slidenum">
              <a:rPr lang="fr-FR" noProof="0" smtClean="0"/>
              <a:t>‹N°›</a:t>
            </a:fld>
            <a:endParaRPr lang="fr-FR" noProof="0"/>
          </a:p>
        </p:txBody>
      </p:sp>
    </p:spTree>
    <p:extLst>
      <p:ext uri="{BB962C8B-B14F-4D97-AF65-F5344CB8AC3E}">
        <p14:creationId xmlns:p14="http://schemas.microsoft.com/office/powerpoint/2010/main" val="2355157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1C399EAC-66CB-4B81-A378-B2CA21AA0A37}" type="datetime1">
              <a:rPr lang="fr-FR" noProof="0" smtClean="0"/>
              <a:t>24/07/2023</a:t>
            </a:fld>
            <a:endParaRPr lang="fr-FR" noProof="0"/>
          </a:p>
        </p:txBody>
      </p:sp>
      <p:sp>
        <p:nvSpPr>
          <p:cNvPr id="3" name="Footer Placeholder 2"/>
          <p:cNvSpPr>
            <a:spLocks noGrp="1"/>
          </p:cNvSpPr>
          <p:nvPr>
            <p:ph type="ftr" sz="quarter" idx="11"/>
          </p:nvPr>
        </p:nvSpPr>
        <p:spPr/>
        <p:txBody>
          <a:bodyPr/>
          <a:lstStyle/>
          <a:p>
            <a:pPr rtl="0"/>
            <a:endParaRPr lang="fr-FR" noProof="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rtl="0"/>
            <a:fld id="{401CF334-2D5C-4859-84A6-CA7E6E43FAEB}" type="slidenum">
              <a:rPr lang="fr-FR" noProof="0" smtClean="0"/>
              <a:t>‹N°›</a:t>
            </a:fld>
            <a:endParaRPr lang="fr-FR" noProof="0"/>
          </a:p>
        </p:txBody>
      </p:sp>
    </p:spTree>
    <p:extLst>
      <p:ext uri="{BB962C8B-B14F-4D97-AF65-F5344CB8AC3E}">
        <p14:creationId xmlns:p14="http://schemas.microsoft.com/office/powerpoint/2010/main" val="3858492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pPr rtl="0"/>
            <a:fld id="{C2A3B9FE-CCEF-47BB-A814-A69BA31BCFC4}" type="datetime1">
              <a:rPr lang="fr-FR" noProof="0" smtClean="0"/>
              <a:t>24/07/2023</a:t>
            </a:fld>
            <a:endParaRPr lang="fr-FR" noProof="0"/>
          </a:p>
        </p:txBody>
      </p:sp>
      <p:sp>
        <p:nvSpPr>
          <p:cNvPr id="6" name="Footer Placeholder 5"/>
          <p:cNvSpPr>
            <a:spLocks noGrp="1"/>
          </p:cNvSpPr>
          <p:nvPr>
            <p:ph type="ftr" sz="quarter" idx="11"/>
          </p:nvPr>
        </p:nvSpPr>
        <p:spPr/>
        <p:txBody>
          <a:bodyPr/>
          <a:lstStyle/>
          <a:p>
            <a:pPr rtl="0"/>
            <a:endParaRPr lang="fr-FR" noProof="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rtl="0"/>
            <a:fld id="{401CF334-2D5C-4859-84A6-CA7E6E43FAEB}" type="slidenum">
              <a:rPr lang="fr-FR" noProof="0" smtClean="0"/>
              <a:t>‹N°›</a:t>
            </a:fld>
            <a:endParaRPr lang="fr-FR" noProof="0"/>
          </a:p>
        </p:txBody>
      </p:sp>
    </p:spTree>
    <p:extLst>
      <p:ext uri="{BB962C8B-B14F-4D97-AF65-F5344CB8AC3E}">
        <p14:creationId xmlns:p14="http://schemas.microsoft.com/office/powerpoint/2010/main" val="282707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pPr rtl="0"/>
            <a:fld id="{86EDB642-E30B-4547-9E1A-E1C40C5855E3}" type="datetime1">
              <a:rPr lang="fr-FR" noProof="0" smtClean="0"/>
              <a:t>24/07/2023</a:t>
            </a:fld>
            <a:endParaRPr lang="fr-FR" noProof="0"/>
          </a:p>
        </p:txBody>
      </p:sp>
      <p:sp>
        <p:nvSpPr>
          <p:cNvPr id="6" name="Footer Placeholder 5"/>
          <p:cNvSpPr>
            <a:spLocks noGrp="1"/>
          </p:cNvSpPr>
          <p:nvPr>
            <p:ph type="ftr" sz="quarter" idx="11"/>
          </p:nvPr>
        </p:nvSpPr>
        <p:spPr/>
        <p:txBody>
          <a:bodyPr/>
          <a:lstStyle/>
          <a:p>
            <a:pPr rtl="0"/>
            <a:endParaRPr lang="fr-FR" noProof="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401CF334-2D5C-4859-84A6-CA7E6E43FAEB}" type="slidenum">
              <a:rPr lang="fr-FR" noProof="0" smtClean="0"/>
              <a:t>‹N°›</a:t>
            </a:fld>
            <a:endParaRPr lang="fr-FR" noProof="0"/>
          </a:p>
        </p:txBody>
      </p:sp>
    </p:spTree>
    <p:extLst>
      <p:ext uri="{BB962C8B-B14F-4D97-AF65-F5344CB8AC3E}">
        <p14:creationId xmlns:p14="http://schemas.microsoft.com/office/powerpoint/2010/main" val="2431688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B205A240-C125-4397-A849-744E90962E28}" type="datetime1">
              <a:rPr lang="fr-FR" noProof="0" smtClean="0"/>
              <a:t>24/07/2023</a:t>
            </a:fld>
            <a:endParaRPr lang="fr-FR" noProof="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fr-FR" noProof="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rtl="0"/>
            <a:fld id="{401CF334-2D5C-4859-84A6-CA7E6E43FAEB}" type="slidenum">
              <a:rPr lang="fr-FR" noProof="0" smtClean="0"/>
              <a:t>‹N°›</a:t>
            </a:fld>
            <a:endParaRPr lang="fr-FR" noProof="0"/>
          </a:p>
        </p:txBody>
      </p:sp>
    </p:spTree>
    <p:extLst>
      <p:ext uri="{BB962C8B-B14F-4D97-AF65-F5344CB8AC3E}">
        <p14:creationId xmlns:p14="http://schemas.microsoft.com/office/powerpoint/2010/main" val="3116311444"/>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 id="2147483905" r:id="rId15"/>
    <p:sldLayoutId id="2147483906"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s>
</file>

<file path=ppt/slides/_rels/slide101.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128.png"/></Relationships>
</file>

<file path=ppt/slides/_rels/slide102.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132.pn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hyperlink" Target="https://www.powerbi.com/" TargetMode="External"/></Relationships>
</file>

<file path=ppt/slides/_rels/slide107.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38.JP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39.JP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40.JP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41.JP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143.png"/></Relationships>
</file>

<file path=ppt/slides/_rels/slide118.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https://docs.microsoft.com/fr-fr/power-bi/service-tips-and-tricks-for-color-formatting" TargetMode="External"/><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image" Target="../media/image14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117.xml"/><Relationship Id="rId1" Type="http://schemas.openxmlformats.org/officeDocument/2006/relationships/slideLayout" Target="../slideLayouts/slideLayout2.xml"/><Relationship Id="rId4" Type="http://schemas.openxmlformats.org/officeDocument/2006/relationships/image" Target="../media/image148.png"/></Relationships>
</file>

<file path=ppt/slides/_rels/slide122.xml.rels><?xml version="1.0" encoding="UTF-8" standalone="yes"?>
<Relationships xmlns="http://schemas.openxmlformats.org/package/2006/relationships"><Relationship Id="rId3" Type="http://schemas.openxmlformats.org/officeDocument/2006/relationships/hyperlink" Target="https://docs.microsoft.com/fr-fr/power-bi/mobile-apps-view-dashboard" TargetMode="External"/><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image" Target="../media/image149.png"/></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hyperlink" Target="https://dax.guide/functions/aggregation/" TargetMode="External"/><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hyperlink" Target="https://docs.microsoft.com/fr-fr/powerquery-m/power-query-m-function-reference" TargetMode="External"/></Relationships>
</file>

<file path=ppt/slides/_rels/slide125.xml.rels><?xml version="1.0" encoding="UTF-8" standalone="yes"?>
<Relationships xmlns="http://schemas.openxmlformats.org/package/2006/relationships"><Relationship Id="rId8" Type="http://schemas.openxmlformats.org/officeDocument/2006/relationships/hyperlink" Target="https://docs.microsoft.com/fr-fr/power-bi/sample-datasets#get-and-open-a-sample-content-pack-in-power-bi-service" TargetMode="External"/><Relationship Id="rId3" Type="http://schemas.openxmlformats.org/officeDocument/2006/relationships/hyperlink" Target="https://docs.microsoft.com/fr-fr/power-bi/power-bi-visualization-slicers" TargetMode="External"/><Relationship Id="rId7" Type="http://schemas.openxmlformats.org/officeDocument/2006/relationships/hyperlink" Target="https://docs.microsoft.com/fr-fr/power-bi/service-tips-and-tricks-for-color-formatting" TargetMode="External"/><Relationship Id="rId2" Type="http://schemas.openxmlformats.org/officeDocument/2006/relationships/notesSlide" Target="../notesSlides/notesSlide121.xml"/><Relationship Id="rId1" Type="http://schemas.openxmlformats.org/officeDocument/2006/relationships/slideLayout" Target="../slideLayouts/slideLayout2.xml"/><Relationship Id="rId6" Type="http://schemas.openxmlformats.org/officeDocument/2006/relationships/hyperlink" Target="http://www.lecfomasque.com/power-bi-et-power-query-limportance-des-parametres-regionaux/" TargetMode="External"/><Relationship Id="rId5" Type="http://schemas.openxmlformats.org/officeDocument/2006/relationships/hyperlink" Target="https://docs.microsoft.com/fr-fr/power-bi/desktop-getting-started" TargetMode="External"/><Relationship Id="rId4" Type="http://schemas.openxmlformats.org/officeDocument/2006/relationships/hyperlink" Target="https://docs.microsoft.com/fr-fr/power-bi/power-bi-visualization-kpi"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berenguer-formation-conseil.fr/power-bi/"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laure@berenguer.onmicrosoft.com"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61.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6.xml.rels><?xml version="1.0" encoding="UTF-8" standalone="yes"?>
<Relationships xmlns="http://schemas.openxmlformats.org/package/2006/relationships"><Relationship Id="rId8" Type="http://schemas.openxmlformats.org/officeDocument/2006/relationships/slide" Target="slide81.xml"/><Relationship Id="rId3" Type="http://schemas.openxmlformats.org/officeDocument/2006/relationships/slide" Target="slide7.xml"/><Relationship Id="rId7" Type="http://schemas.openxmlformats.org/officeDocument/2006/relationships/slide" Target="slide70.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63.xml"/><Relationship Id="rId5" Type="http://schemas.openxmlformats.org/officeDocument/2006/relationships/slide" Target="slide24.xml"/><Relationship Id="rId4" Type="http://schemas.openxmlformats.org/officeDocument/2006/relationships/slide" Target="slide14.xml"/><Relationship Id="rId9" Type="http://schemas.openxmlformats.org/officeDocument/2006/relationships/slide" Target="slide105.xml"/></Relationships>
</file>

<file path=ppt/slides/_rels/slide6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6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docs.microsoft.com/en-us/dax/statistical-functions-dax"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hyperlink" Target="https://msdn.microsoft.com/fr-fr/library/gg413422.aspx"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90.svg"/><Relationship Id="rId3" Type="http://schemas.openxmlformats.org/officeDocument/2006/relationships/image" Target="../media/image80.png"/><Relationship Id="rId7" Type="http://schemas.openxmlformats.org/officeDocument/2006/relationships/image" Target="../media/image84.svg"/><Relationship Id="rId12" Type="http://schemas.openxmlformats.org/officeDocument/2006/relationships/image" Target="../media/image89.pn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83.png"/><Relationship Id="rId11" Type="http://schemas.openxmlformats.org/officeDocument/2006/relationships/image" Target="../media/image88.svg"/><Relationship Id="rId5" Type="http://schemas.openxmlformats.org/officeDocument/2006/relationships/image" Target="../media/image82.svg"/><Relationship Id="rId15" Type="http://schemas.openxmlformats.org/officeDocument/2006/relationships/image" Target="../media/image92.sv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svg"/><Relationship Id="rId14" Type="http://schemas.openxmlformats.org/officeDocument/2006/relationships/image" Target="../media/image91.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8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89.xml.rels><?xml version="1.0" encoding="UTF-8" standalone="yes"?>
<Relationships xmlns="http://schemas.openxmlformats.org/package/2006/relationships"><Relationship Id="rId3" Type="http://schemas.openxmlformats.org/officeDocument/2006/relationships/image" Target="../media/image102.jpg"/><Relationship Id="rId7" Type="http://schemas.openxmlformats.org/officeDocument/2006/relationships/image" Target="../media/image106.png"/><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109.png"/></Relationships>
</file>

<file path=ppt/slides/_rels/slide9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93.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113.png"/></Relationships>
</file>

<file path=ppt/slides/_rels/slide94.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117.png"/></Relationships>
</file>

<file path=ppt/slides/_rels/slide97.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119.JPG"/></Relationships>
</file>

<file path=ppt/slides/_rels/slide9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1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431271" y="644236"/>
            <a:ext cx="8915399" cy="3977640"/>
          </a:xfrm>
        </p:spPr>
        <p:txBody>
          <a:bodyPr rtlCol="0"/>
          <a:lstStyle/>
          <a:p>
            <a:pPr rtl="0"/>
            <a:r>
              <a:rPr lang="fr-FR" dirty="0"/>
              <a:t>Power BI</a:t>
            </a:r>
          </a:p>
        </p:txBody>
      </p:sp>
      <p:sp>
        <p:nvSpPr>
          <p:cNvPr id="3" name="Sous-titre 2"/>
          <p:cNvSpPr>
            <a:spLocks noGrp="1"/>
          </p:cNvSpPr>
          <p:nvPr>
            <p:ph type="subTitle" idx="1"/>
          </p:nvPr>
        </p:nvSpPr>
        <p:spPr>
          <a:xfrm>
            <a:off x="2589212" y="5115629"/>
            <a:ext cx="8915399" cy="1126283"/>
          </a:xfrm>
        </p:spPr>
        <p:txBody>
          <a:bodyPr rtlCol="0"/>
          <a:lstStyle/>
          <a:p>
            <a:pPr rtl="0"/>
            <a:r>
              <a:rPr lang="fr-FR" dirty="0"/>
              <a:t>Formatrice : BERENGUER Laure</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7445" y="150483"/>
            <a:ext cx="3380824" cy="3380824"/>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0524" y="3749295"/>
            <a:ext cx="5407814" cy="2749446"/>
          </a:xfrm>
          <a:prstGeom prst="rect">
            <a:avLst/>
          </a:prstGeom>
        </p:spPr>
      </p:pic>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1</a:t>
            </a:fld>
            <a:endParaRPr lang="fr-FR" noProof="0"/>
          </a:p>
        </p:txBody>
      </p:sp>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t>Power BI Report Server</a:t>
            </a:r>
          </a:p>
        </p:txBody>
      </p:sp>
      <p:sp>
        <p:nvSpPr>
          <p:cNvPr id="3" name="Espace réservé du contenu 2"/>
          <p:cNvSpPr>
            <a:spLocks noGrp="1"/>
          </p:cNvSpPr>
          <p:nvPr>
            <p:ph idx="1"/>
          </p:nvPr>
        </p:nvSpPr>
        <p:spPr>
          <a:xfrm>
            <a:off x="2219326" y="1562100"/>
            <a:ext cx="8125402" cy="4349122"/>
          </a:xfrm>
        </p:spPr>
        <p:txBody>
          <a:bodyPr rtlCol="0">
            <a:normAutofit/>
          </a:bodyPr>
          <a:lstStyle/>
          <a:p>
            <a:pPr algn="just"/>
            <a:r>
              <a:rPr lang="fr-FR" sz="2200" b="1" dirty="0"/>
              <a:t>Power BI Report Server </a:t>
            </a:r>
            <a:r>
              <a:rPr lang="fr-FR" sz="2200" dirty="0"/>
              <a:t>est un serveur de rapports local avec un portail web, qui vous permet </a:t>
            </a:r>
            <a:r>
              <a:rPr lang="fr-FR" sz="2200" u="sng" dirty="0"/>
              <a:t>d’afficher et de gérer des rapports </a:t>
            </a:r>
            <a:r>
              <a:rPr lang="fr-FR" sz="2200" dirty="0"/>
              <a:t>et des indicateurs de performance clés, avec des outils pour créer des rapports Power BI, des rapports paginés, des rapports mobiles et des indicateurs de performance clés. </a:t>
            </a:r>
          </a:p>
          <a:p>
            <a:pPr algn="just"/>
            <a:endParaRPr lang="fr-FR" sz="2200" dirty="0"/>
          </a:p>
          <a:p>
            <a:pPr algn="just"/>
            <a:r>
              <a:rPr lang="fr-FR" sz="2200" dirty="0"/>
              <a:t>Les utilisateurs peuvent accéder à ces </a:t>
            </a:r>
            <a:r>
              <a:rPr lang="fr-FR" sz="2200" b="1" dirty="0"/>
              <a:t>rapports de différentes façons </a:t>
            </a:r>
            <a:r>
              <a:rPr lang="fr-FR" sz="2200" dirty="0"/>
              <a:t>: les afficher dans un </a:t>
            </a:r>
            <a:r>
              <a:rPr lang="fr-FR" sz="2200" b="1" dirty="0"/>
              <a:t>navigateur web </a:t>
            </a:r>
            <a:r>
              <a:rPr lang="fr-FR" sz="2200" dirty="0"/>
              <a:t>ou un </a:t>
            </a:r>
            <a:r>
              <a:rPr lang="fr-FR" sz="2200" b="1" dirty="0"/>
              <a:t>appareil mobi</a:t>
            </a:r>
            <a:r>
              <a:rPr lang="fr-FR" sz="2200" dirty="0"/>
              <a:t>le, ou sous forme </a:t>
            </a:r>
            <a:r>
              <a:rPr lang="fr-FR" sz="2200" b="1" dirty="0"/>
              <a:t>d’e-mail</a:t>
            </a:r>
            <a:r>
              <a:rPr lang="fr-FR" sz="2200" dirty="0"/>
              <a:t> dans leur boîte de réception.</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10</a:t>
            </a:fld>
            <a:endParaRPr lang="fr-FR" noProof="0"/>
          </a:p>
        </p:txBody>
      </p:sp>
    </p:spTree>
    <p:extLst>
      <p:ext uri="{BB962C8B-B14F-4D97-AF65-F5344CB8AC3E}">
        <p14:creationId xmlns:p14="http://schemas.microsoft.com/office/powerpoint/2010/main" val="380951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72641" y="624110"/>
            <a:ext cx="9987280" cy="625570"/>
          </a:xfrm>
        </p:spPr>
        <p:txBody>
          <a:bodyPr rtlCol="0">
            <a:noAutofit/>
          </a:bodyPr>
          <a:lstStyle/>
          <a:p>
            <a:r>
              <a:rPr lang="fr-FR" dirty="0"/>
              <a:t>Mise en forme des segments</a:t>
            </a:r>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100</a:t>
            </a:fld>
            <a:endParaRPr lang="fr-FR" noProof="0"/>
          </a:p>
        </p:txBody>
      </p:sp>
      <p:sp>
        <p:nvSpPr>
          <p:cNvPr id="6" name="ZoneTexte 5"/>
          <p:cNvSpPr txBox="1"/>
          <p:nvPr/>
        </p:nvSpPr>
        <p:spPr>
          <a:xfrm>
            <a:off x="4135120" y="1588379"/>
            <a:ext cx="7777480" cy="369332"/>
          </a:xfrm>
          <a:prstGeom prst="rect">
            <a:avLst/>
          </a:prstGeom>
          <a:noFill/>
        </p:spPr>
        <p:txBody>
          <a:bodyPr wrap="square" rtlCol="0">
            <a:spAutoFit/>
          </a:bodyPr>
          <a:lstStyle/>
          <a:p>
            <a:r>
              <a:rPr lang="fr-FR" dirty="0"/>
              <a:t>Pour chaque visualisation, il y a un onglet </a:t>
            </a:r>
            <a:r>
              <a:rPr lang="fr-FR" b="1" dirty="0"/>
              <a:t>Format.</a:t>
            </a:r>
          </a:p>
        </p:txBody>
      </p:sp>
      <p:sp>
        <p:nvSpPr>
          <p:cNvPr id="9" name="ZoneTexte 8"/>
          <p:cNvSpPr txBox="1"/>
          <p:nvPr/>
        </p:nvSpPr>
        <p:spPr>
          <a:xfrm>
            <a:off x="7335519" y="2172970"/>
            <a:ext cx="4345203" cy="646331"/>
          </a:xfrm>
          <a:prstGeom prst="rect">
            <a:avLst/>
          </a:prstGeom>
          <a:noFill/>
        </p:spPr>
        <p:txBody>
          <a:bodyPr wrap="square" rtlCol="0">
            <a:spAutoFit/>
          </a:bodyPr>
          <a:lstStyle/>
          <a:p>
            <a:pPr algn="just"/>
            <a:r>
              <a:rPr lang="fr-FR" dirty="0"/>
              <a:t>On souhaite un contour rouge avec effet d’ombre à l’intérieur du visuel.</a:t>
            </a:r>
          </a:p>
        </p:txBody>
      </p:sp>
      <p:sp>
        <p:nvSpPr>
          <p:cNvPr id="14" name="Rectangle 13"/>
          <p:cNvSpPr/>
          <p:nvPr/>
        </p:nvSpPr>
        <p:spPr>
          <a:xfrm>
            <a:off x="7348856" y="3208661"/>
            <a:ext cx="4711065" cy="1754326"/>
          </a:xfrm>
          <a:prstGeom prst="rect">
            <a:avLst/>
          </a:prstGeom>
        </p:spPr>
        <p:txBody>
          <a:bodyPr wrap="square">
            <a:spAutoFit/>
          </a:bodyPr>
          <a:lstStyle/>
          <a:p>
            <a:pPr algn="just"/>
            <a:r>
              <a:rPr lang="fr-FR" dirty="0"/>
              <a:t>Sous </a:t>
            </a:r>
            <a:r>
              <a:rPr lang="fr-FR" b="1" dirty="0"/>
              <a:t>Orientation</a:t>
            </a:r>
            <a:r>
              <a:rPr lang="fr-FR" dirty="0"/>
              <a:t>, </a:t>
            </a:r>
            <a:r>
              <a:rPr lang="fr-FR" b="1" dirty="0"/>
              <a:t>Vertical</a:t>
            </a:r>
            <a:r>
              <a:rPr lang="fr-FR" dirty="0"/>
              <a:t> est la valeur par défaut. </a:t>
            </a:r>
          </a:p>
          <a:p>
            <a:pPr algn="just"/>
            <a:endParaRPr lang="fr-FR" dirty="0"/>
          </a:p>
          <a:p>
            <a:pPr algn="just"/>
            <a:r>
              <a:rPr lang="fr-FR" dirty="0"/>
              <a:t>Sélectionnez </a:t>
            </a:r>
            <a:r>
              <a:rPr lang="fr-FR" b="1" dirty="0"/>
              <a:t>Horizontal</a:t>
            </a:r>
            <a:r>
              <a:rPr lang="fr-FR" dirty="0"/>
              <a:t> pour produire un segment avec des mosaïques ou des boutons organisés horizontalement.</a:t>
            </a:r>
          </a:p>
        </p:txBody>
      </p:sp>
      <p:cxnSp>
        <p:nvCxnSpPr>
          <p:cNvPr id="11" name="Connecteur droit avec flèche 10"/>
          <p:cNvCxnSpPr>
            <a:cxnSpLocks/>
            <a:stCxn id="9" idx="1"/>
          </p:cNvCxnSpPr>
          <p:nvPr/>
        </p:nvCxnSpPr>
        <p:spPr>
          <a:xfrm flipH="1">
            <a:off x="6881485" y="2496136"/>
            <a:ext cx="454034" cy="15093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H="1">
            <a:off x="7015164" y="4795520"/>
            <a:ext cx="307022" cy="67056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3" name="Image 22"/>
          <p:cNvPicPr>
            <a:picLocks noChangeAspect="1"/>
          </p:cNvPicPr>
          <p:nvPr/>
        </p:nvPicPr>
        <p:blipFill>
          <a:blip r:embed="rId3"/>
          <a:stretch>
            <a:fillRect/>
          </a:stretch>
        </p:blipFill>
        <p:spPr>
          <a:xfrm>
            <a:off x="8585199" y="4962987"/>
            <a:ext cx="1902463" cy="1370672"/>
          </a:xfrm>
          <a:prstGeom prst="rect">
            <a:avLst/>
          </a:prstGeom>
        </p:spPr>
      </p:pic>
      <p:pic>
        <p:nvPicPr>
          <p:cNvPr id="4" name="Image 3">
            <a:extLst>
              <a:ext uri="{FF2B5EF4-FFF2-40B4-BE49-F238E27FC236}">
                <a16:creationId xmlns:a16="http://schemas.microsoft.com/office/drawing/2014/main" id="{E41C5AEE-0286-42CD-ADD5-5AC053CEEADC}"/>
              </a:ext>
            </a:extLst>
          </p:cNvPr>
          <p:cNvPicPr>
            <a:picLocks noChangeAspect="1"/>
          </p:cNvPicPr>
          <p:nvPr/>
        </p:nvPicPr>
        <p:blipFill>
          <a:blip r:embed="rId4"/>
          <a:stretch>
            <a:fillRect/>
          </a:stretch>
        </p:blipFill>
        <p:spPr>
          <a:xfrm>
            <a:off x="1468428" y="1476109"/>
            <a:ext cx="2533669" cy="4924461"/>
          </a:xfrm>
          <a:prstGeom prst="rect">
            <a:avLst/>
          </a:prstGeom>
        </p:spPr>
      </p:pic>
      <p:pic>
        <p:nvPicPr>
          <p:cNvPr id="8" name="Image 7">
            <a:extLst>
              <a:ext uri="{FF2B5EF4-FFF2-40B4-BE49-F238E27FC236}">
                <a16:creationId xmlns:a16="http://schemas.microsoft.com/office/drawing/2014/main" id="{4F8C2F16-C29D-4C23-97F8-CD6190F8CC7D}"/>
              </a:ext>
            </a:extLst>
          </p:cNvPr>
          <p:cNvPicPr>
            <a:picLocks noChangeAspect="1"/>
          </p:cNvPicPr>
          <p:nvPr/>
        </p:nvPicPr>
        <p:blipFill>
          <a:blip r:embed="rId5"/>
          <a:stretch>
            <a:fillRect/>
          </a:stretch>
        </p:blipFill>
        <p:spPr>
          <a:xfrm>
            <a:off x="4629844" y="4824774"/>
            <a:ext cx="2293506" cy="1508885"/>
          </a:xfrm>
          <a:prstGeom prst="rect">
            <a:avLst/>
          </a:prstGeom>
        </p:spPr>
      </p:pic>
      <p:pic>
        <p:nvPicPr>
          <p:cNvPr id="13" name="Image 12">
            <a:extLst>
              <a:ext uri="{FF2B5EF4-FFF2-40B4-BE49-F238E27FC236}">
                <a16:creationId xmlns:a16="http://schemas.microsoft.com/office/drawing/2014/main" id="{65D156C6-8A17-476A-84BC-A82AE6AA9DF7}"/>
              </a:ext>
            </a:extLst>
          </p:cNvPr>
          <p:cNvPicPr>
            <a:picLocks noChangeAspect="1"/>
          </p:cNvPicPr>
          <p:nvPr/>
        </p:nvPicPr>
        <p:blipFill>
          <a:blip r:embed="rId6"/>
          <a:stretch>
            <a:fillRect/>
          </a:stretch>
        </p:blipFill>
        <p:spPr>
          <a:xfrm>
            <a:off x="4974630" y="2038987"/>
            <a:ext cx="1679838" cy="2603108"/>
          </a:xfrm>
          <a:prstGeom prst="rect">
            <a:avLst/>
          </a:prstGeom>
        </p:spPr>
      </p:pic>
    </p:spTree>
    <p:extLst>
      <p:ext uri="{BB962C8B-B14F-4D97-AF65-F5344CB8AC3E}">
        <p14:creationId xmlns:p14="http://schemas.microsoft.com/office/powerpoint/2010/main" val="394982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72641" y="624110"/>
            <a:ext cx="9987280" cy="625570"/>
          </a:xfrm>
        </p:spPr>
        <p:txBody>
          <a:bodyPr rtlCol="0">
            <a:noAutofit/>
          </a:bodyPr>
          <a:lstStyle/>
          <a:p>
            <a:r>
              <a:rPr lang="fr-FR" dirty="0"/>
              <a:t>Segment par plages de dates</a:t>
            </a:r>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101</a:t>
            </a:fld>
            <a:endParaRPr lang="fr-FR" noProof="0"/>
          </a:p>
        </p:txBody>
      </p:sp>
      <p:sp>
        <p:nvSpPr>
          <p:cNvPr id="7" name="Rectangle 6"/>
          <p:cNvSpPr/>
          <p:nvPr/>
        </p:nvSpPr>
        <p:spPr>
          <a:xfrm>
            <a:off x="1168400" y="1453357"/>
            <a:ext cx="10515601" cy="1477328"/>
          </a:xfrm>
          <a:prstGeom prst="rect">
            <a:avLst/>
          </a:prstGeom>
        </p:spPr>
        <p:txBody>
          <a:bodyPr wrap="square">
            <a:spAutoFit/>
          </a:bodyPr>
          <a:lstStyle/>
          <a:p>
            <a:pPr algn="just">
              <a:buFont typeface="+mj-lt"/>
              <a:buAutoNum type="arabicPeriod"/>
            </a:pPr>
            <a:r>
              <a:rPr lang="fr-FR" dirty="0"/>
              <a:t> Faire glisser le champs </a:t>
            </a:r>
            <a:r>
              <a:rPr lang="fr-FR" b="1" dirty="0"/>
              <a:t>DATE</a:t>
            </a:r>
            <a:r>
              <a:rPr lang="fr-FR" dirty="0"/>
              <a:t> vers la boîte </a:t>
            </a:r>
            <a:r>
              <a:rPr lang="fr-FR" b="1" dirty="0"/>
              <a:t>Valeurs </a:t>
            </a:r>
            <a:r>
              <a:rPr lang="fr-FR" dirty="0"/>
              <a:t>dans le volet Visualisations pour créer une nouvelle visualisation. </a:t>
            </a:r>
          </a:p>
          <a:p>
            <a:pPr algn="just">
              <a:buFont typeface="+mj-lt"/>
              <a:buAutoNum type="arabicPeriod"/>
            </a:pPr>
            <a:r>
              <a:rPr lang="fr-FR" dirty="0"/>
              <a:t> Une fois la nouvelle visualisation sélectionnée, sélectionnez l’icône </a:t>
            </a:r>
            <a:r>
              <a:rPr lang="fr-FR" b="1" dirty="0"/>
              <a:t>Segment</a:t>
            </a:r>
            <a:r>
              <a:rPr lang="fr-FR" dirty="0"/>
              <a:t> pour convertir la nouvelle visualisation en segment.</a:t>
            </a:r>
          </a:p>
          <a:p>
            <a:pPr algn="just">
              <a:buFont typeface="+mj-lt"/>
              <a:buAutoNum type="arabicPeriod"/>
            </a:pPr>
            <a:r>
              <a:rPr lang="fr-FR" dirty="0"/>
              <a:t> Ce segment est un segment de contrôle avec la plage de dates remplie.</a:t>
            </a:r>
          </a:p>
        </p:txBody>
      </p:sp>
      <p:sp>
        <p:nvSpPr>
          <p:cNvPr id="10" name="Rectangle 9"/>
          <p:cNvSpPr/>
          <p:nvPr/>
        </p:nvSpPr>
        <p:spPr>
          <a:xfrm>
            <a:off x="5629549" y="2874669"/>
            <a:ext cx="6411527" cy="2862322"/>
          </a:xfrm>
          <a:prstGeom prst="rect">
            <a:avLst/>
          </a:prstGeom>
        </p:spPr>
        <p:txBody>
          <a:bodyPr wrap="square">
            <a:spAutoFit/>
          </a:bodyPr>
          <a:lstStyle/>
          <a:p>
            <a:pPr algn="just"/>
            <a:r>
              <a:rPr lang="fr-FR" dirty="0"/>
              <a:t>4. Notez que le curseur est redimensionné selon la taille du segment, mais il disparaît et les dates sont tronquées si vous redimensionnez le segment trop petit.</a:t>
            </a:r>
          </a:p>
          <a:p>
            <a:pPr algn="just"/>
            <a:endParaRPr lang="fr-FR" dirty="0"/>
          </a:p>
          <a:p>
            <a:pPr algn="just"/>
            <a:r>
              <a:rPr lang="fr-FR" dirty="0"/>
              <a:t>5. Sélectionnez des plages de dates différentes avec le curseur ou sélectionnez un champ de date pour entrer une valeur ou afficher un calendrier pour une sélection plus précise. </a:t>
            </a:r>
          </a:p>
          <a:p>
            <a:pPr algn="just"/>
            <a:endParaRPr lang="fr-FR" dirty="0"/>
          </a:p>
          <a:p>
            <a:pPr algn="just"/>
            <a:r>
              <a:rPr lang="fr-FR" dirty="0"/>
              <a:t>6. Notez les effets sur les autres visualisations de la page.</a:t>
            </a:r>
          </a:p>
        </p:txBody>
      </p:sp>
      <p:pic>
        <p:nvPicPr>
          <p:cNvPr id="4" name="Image 3">
            <a:extLst>
              <a:ext uri="{FF2B5EF4-FFF2-40B4-BE49-F238E27FC236}">
                <a16:creationId xmlns:a16="http://schemas.microsoft.com/office/drawing/2014/main" id="{753DB165-0F16-4D99-BA75-CAD2EFDC701E}"/>
              </a:ext>
            </a:extLst>
          </p:cNvPr>
          <p:cNvPicPr>
            <a:picLocks noChangeAspect="1"/>
          </p:cNvPicPr>
          <p:nvPr/>
        </p:nvPicPr>
        <p:blipFill>
          <a:blip r:embed="rId3"/>
          <a:stretch>
            <a:fillRect/>
          </a:stretch>
        </p:blipFill>
        <p:spPr>
          <a:xfrm>
            <a:off x="1257746" y="2930685"/>
            <a:ext cx="4219606" cy="3467125"/>
          </a:xfrm>
          <a:prstGeom prst="rect">
            <a:avLst/>
          </a:prstGeom>
        </p:spPr>
      </p:pic>
      <p:pic>
        <p:nvPicPr>
          <p:cNvPr id="8" name="Image 7">
            <a:extLst>
              <a:ext uri="{FF2B5EF4-FFF2-40B4-BE49-F238E27FC236}">
                <a16:creationId xmlns:a16="http://schemas.microsoft.com/office/drawing/2014/main" id="{81D4E10E-4936-4EBE-A686-B4C06A6AC662}"/>
              </a:ext>
            </a:extLst>
          </p:cNvPr>
          <p:cNvPicPr>
            <a:picLocks noChangeAspect="1"/>
          </p:cNvPicPr>
          <p:nvPr/>
        </p:nvPicPr>
        <p:blipFill>
          <a:blip r:embed="rId4"/>
          <a:stretch>
            <a:fillRect/>
          </a:stretch>
        </p:blipFill>
        <p:spPr>
          <a:xfrm>
            <a:off x="7240681" y="5759629"/>
            <a:ext cx="2895496" cy="825525"/>
          </a:xfrm>
          <a:prstGeom prst="rect">
            <a:avLst/>
          </a:prstGeom>
        </p:spPr>
      </p:pic>
    </p:spTree>
    <p:extLst>
      <p:ext uri="{BB962C8B-B14F-4D97-AF65-F5344CB8AC3E}">
        <p14:creationId xmlns:p14="http://schemas.microsoft.com/office/powerpoint/2010/main" val="122487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72641" y="624110"/>
            <a:ext cx="9987280" cy="1042130"/>
          </a:xfrm>
        </p:spPr>
        <p:txBody>
          <a:bodyPr rtlCol="0">
            <a:noAutofit/>
          </a:bodyPr>
          <a:lstStyle/>
          <a:p>
            <a:r>
              <a:rPr lang="fr-FR" dirty="0"/>
              <a:t>Segment par plages de dates</a:t>
            </a:r>
            <a:br>
              <a:rPr lang="fr-FR" dirty="0"/>
            </a:br>
            <a:r>
              <a:rPr lang="fr-FR" dirty="0"/>
              <a:t>Choix relatif</a:t>
            </a:r>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102</a:t>
            </a:fld>
            <a:endParaRPr lang="fr-FR" noProof="0"/>
          </a:p>
        </p:txBody>
      </p:sp>
      <p:sp>
        <p:nvSpPr>
          <p:cNvPr id="7" name="Rectangle 6"/>
          <p:cNvSpPr/>
          <p:nvPr/>
        </p:nvSpPr>
        <p:spPr>
          <a:xfrm>
            <a:off x="3139440" y="3509015"/>
            <a:ext cx="6096941" cy="1754326"/>
          </a:xfrm>
          <a:prstGeom prst="rect">
            <a:avLst/>
          </a:prstGeom>
        </p:spPr>
        <p:txBody>
          <a:bodyPr wrap="square">
            <a:spAutoFit/>
          </a:bodyPr>
          <a:lstStyle/>
          <a:p>
            <a:pPr algn="just"/>
            <a:r>
              <a:rPr lang="fr-FR" dirty="0"/>
              <a:t>Vous pouvez sélectionner un type de sélection des dates :</a:t>
            </a:r>
          </a:p>
          <a:p>
            <a:pPr marL="285750" indent="-285750" algn="just">
              <a:buFontTx/>
              <a:buChar char="-"/>
            </a:pPr>
            <a:r>
              <a:rPr lang="fr-FR" dirty="0"/>
              <a:t>Entre,</a:t>
            </a:r>
          </a:p>
          <a:p>
            <a:pPr marL="285750" indent="-285750" algn="just">
              <a:buFontTx/>
              <a:buChar char="-"/>
            </a:pPr>
            <a:r>
              <a:rPr lang="fr-FR" dirty="0"/>
              <a:t>Avant le,</a:t>
            </a:r>
          </a:p>
          <a:p>
            <a:pPr marL="285750" indent="-285750" algn="just">
              <a:buFontTx/>
              <a:buChar char="-"/>
            </a:pPr>
            <a:r>
              <a:rPr lang="fr-FR" dirty="0"/>
              <a:t>Liste, etc.</a:t>
            </a:r>
          </a:p>
          <a:p>
            <a:pPr marL="285750" indent="-285750" algn="just">
              <a:buFontTx/>
              <a:buChar char="-"/>
            </a:pPr>
            <a:r>
              <a:rPr lang="fr-FR" b="1" dirty="0"/>
              <a:t>RELATIF</a:t>
            </a:r>
            <a:r>
              <a:rPr lang="fr-FR" dirty="0"/>
              <a:t> : 3 derniers mois par exemple.</a:t>
            </a:r>
          </a:p>
        </p:txBody>
      </p:sp>
      <p:pic>
        <p:nvPicPr>
          <p:cNvPr id="4" name="Image 3">
            <a:extLst>
              <a:ext uri="{FF2B5EF4-FFF2-40B4-BE49-F238E27FC236}">
                <a16:creationId xmlns:a16="http://schemas.microsoft.com/office/drawing/2014/main" id="{6EF567C1-2292-4F6B-8B93-C04C58F3E4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2641" y="2200740"/>
            <a:ext cx="5547841" cy="1234547"/>
          </a:xfrm>
          <a:prstGeom prst="rect">
            <a:avLst/>
          </a:prstGeom>
        </p:spPr>
      </p:pic>
    </p:spTree>
    <p:extLst>
      <p:ext uri="{BB962C8B-B14F-4D97-AF65-F5344CB8AC3E}">
        <p14:creationId xmlns:p14="http://schemas.microsoft.com/office/powerpoint/2010/main" val="372807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72641" y="624110"/>
            <a:ext cx="9987280" cy="1280890"/>
          </a:xfrm>
        </p:spPr>
        <p:txBody>
          <a:bodyPr rtlCol="0">
            <a:normAutofit/>
          </a:bodyPr>
          <a:lstStyle/>
          <a:p>
            <a:r>
              <a:rPr lang="fr-FR" dirty="0"/>
              <a:t>Ruban principal de Power BI</a:t>
            </a:r>
            <a:br>
              <a:rPr lang="fr-FR" dirty="0"/>
            </a:br>
            <a:r>
              <a:rPr lang="fr-FR" dirty="0"/>
              <a:t>Changer de thème</a:t>
            </a:r>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103</a:t>
            </a:fld>
            <a:endParaRPr lang="fr-FR" noProof="0"/>
          </a:p>
        </p:txBody>
      </p:sp>
      <p:pic>
        <p:nvPicPr>
          <p:cNvPr id="3" name="Image 2">
            <a:extLst>
              <a:ext uri="{FF2B5EF4-FFF2-40B4-BE49-F238E27FC236}">
                <a16:creationId xmlns:a16="http://schemas.microsoft.com/office/drawing/2014/main" id="{D2928B0E-D4BB-4647-BBD6-E6A539E11AE0}"/>
              </a:ext>
            </a:extLst>
          </p:cNvPr>
          <p:cNvPicPr>
            <a:picLocks noChangeAspect="1"/>
          </p:cNvPicPr>
          <p:nvPr/>
        </p:nvPicPr>
        <p:blipFill>
          <a:blip r:embed="rId3"/>
          <a:stretch>
            <a:fillRect/>
          </a:stretch>
        </p:blipFill>
        <p:spPr>
          <a:xfrm>
            <a:off x="8660447" y="1383030"/>
            <a:ext cx="2105025" cy="4762500"/>
          </a:xfrm>
          <a:prstGeom prst="rect">
            <a:avLst/>
          </a:prstGeom>
        </p:spPr>
      </p:pic>
      <p:sp>
        <p:nvSpPr>
          <p:cNvPr id="4" name="ZoneTexte 3">
            <a:extLst>
              <a:ext uri="{FF2B5EF4-FFF2-40B4-BE49-F238E27FC236}">
                <a16:creationId xmlns:a16="http://schemas.microsoft.com/office/drawing/2014/main" id="{D5D96FF8-C635-4B5C-A965-7EB282298CB8}"/>
              </a:ext>
            </a:extLst>
          </p:cNvPr>
          <p:cNvSpPr txBox="1"/>
          <p:nvPr/>
        </p:nvSpPr>
        <p:spPr>
          <a:xfrm>
            <a:off x="2204720" y="2021840"/>
            <a:ext cx="5242560" cy="3477875"/>
          </a:xfrm>
          <a:prstGeom prst="rect">
            <a:avLst/>
          </a:prstGeom>
          <a:noFill/>
        </p:spPr>
        <p:txBody>
          <a:bodyPr wrap="square" rtlCol="0">
            <a:spAutoFit/>
          </a:bodyPr>
          <a:lstStyle/>
          <a:p>
            <a:pPr algn="just"/>
            <a:r>
              <a:rPr lang="fr-FR" sz="2000" dirty="0"/>
              <a:t>Si les nuances de couleurs du thème par défaut ne vous satisfont pas, vous pouvez en changer.</a:t>
            </a:r>
          </a:p>
          <a:p>
            <a:pPr algn="just"/>
            <a:endParaRPr lang="fr-FR" sz="2000" dirty="0"/>
          </a:p>
          <a:p>
            <a:pPr algn="just"/>
            <a:r>
              <a:rPr lang="fr-FR" sz="2000" dirty="0"/>
              <a:t>Il suffit de cliquer sur </a:t>
            </a:r>
            <a:r>
              <a:rPr lang="fr-FR" sz="2000" b="1" dirty="0"/>
              <a:t>« CHANGER DE THEME »</a:t>
            </a:r>
            <a:r>
              <a:rPr lang="fr-FR" sz="2000" dirty="0"/>
              <a:t> dans le ruban principal de Power BI pour pouvoir accéder aux différentes propositions ou d’aller dans la </a:t>
            </a:r>
            <a:r>
              <a:rPr lang="fr-FR" sz="2000" b="1" dirty="0"/>
              <a:t>galerie</a:t>
            </a:r>
            <a:r>
              <a:rPr lang="fr-FR" sz="2000" dirty="0"/>
              <a:t> pour voir des exemples de rapports avec les différents thèmes proposés.</a:t>
            </a:r>
          </a:p>
        </p:txBody>
      </p:sp>
    </p:spTree>
    <p:extLst>
      <p:ext uri="{BB962C8B-B14F-4D97-AF65-F5344CB8AC3E}">
        <p14:creationId xmlns:p14="http://schemas.microsoft.com/office/powerpoint/2010/main" val="359227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72641" y="624110"/>
            <a:ext cx="9987280" cy="1280890"/>
          </a:xfrm>
        </p:spPr>
        <p:txBody>
          <a:bodyPr rtlCol="0">
            <a:normAutofit/>
          </a:bodyPr>
          <a:lstStyle/>
          <a:p>
            <a:r>
              <a:rPr lang="fr-FR" dirty="0"/>
              <a:t>Mode portable</a:t>
            </a:r>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104</a:t>
            </a:fld>
            <a:endParaRPr lang="fr-FR" noProof="0"/>
          </a:p>
        </p:txBody>
      </p:sp>
      <p:pic>
        <p:nvPicPr>
          <p:cNvPr id="3" name="Image 2"/>
          <p:cNvPicPr>
            <a:picLocks noChangeAspect="1"/>
          </p:cNvPicPr>
          <p:nvPr/>
        </p:nvPicPr>
        <p:blipFill>
          <a:blip r:embed="rId3"/>
          <a:stretch>
            <a:fillRect/>
          </a:stretch>
        </p:blipFill>
        <p:spPr>
          <a:xfrm>
            <a:off x="2194561" y="2382520"/>
            <a:ext cx="3686175" cy="1819275"/>
          </a:xfrm>
          <a:prstGeom prst="rect">
            <a:avLst/>
          </a:prstGeom>
        </p:spPr>
      </p:pic>
      <p:sp>
        <p:nvSpPr>
          <p:cNvPr id="4" name="ZoneTexte 3"/>
          <p:cNvSpPr txBox="1"/>
          <p:nvPr/>
        </p:nvSpPr>
        <p:spPr>
          <a:xfrm>
            <a:off x="2072641" y="1581834"/>
            <a:ext cx="8117839" cy="646331"/>
          </a:xfrm>
          <a:prstGeom prst="rect">
            <a:avLst/>
          </a:prstGeom>
          <a:noFill/>
        </p:spPr>
        <p:txBody>
          <a:bodyPr wrap="square" rtlCol="0">
            <a:spAutoFit/>
          </a:bodyPr>
          <a:lstStyle/>
          <a:p>
            <a:r>
              <a:rPr lang="fr-FR" dirty="0"/>
              <a:t>Depuis Power BI Desktop, on peut travailler notre visuel pour un mobile. Il faut aller dans l’onglet affichage et cliquer sur Mode Téléphone</a:t>
            </a:r>
          </a:p>
        </p:txBody>
      </p:sp>
      <p:pic>
        <p:nvPicPr>
          <p:cNvPr id="6" name="Image 5"/>
          <p:cNvPicPr>
            <a:picLocks noChangeAspect="1"/>
          </p:cNvPicPr>
          <p:nvPr/>
        </p:nvPicPr>
        <p:blipFill>
          <a:blip r:embed="rId4"/>
          <a:stretch>
            <a:fillRect/>
          </a:stretch>
        </p:blipFill>
        <p:spPr>
          <a:xfrm>
            <a:off x="6268720" y="2382520"/>
            <a:ext cx="5339397" cy="3945830"/>
          </a:xfrm>
          <a:prstGeom prst="rect">
            <a:avLst/>
          </a:prstGeom>
        </p:spPr>
      </p:pic>
      <p:sp>
        <p:nvSpPr>
          <p:cNvPr id="7" name="Flèche courbée vers le haut 6"/>
          <p:cNvSpPr/>
          <p:nvPr/>
        </p:nvSpPr>
        <p:spPr>
          <a:xfrm>
            <a:off x="4754880" y="4201795"/>
            <a:ext cx="2499360" cy="63436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ZoneTexte 7"/>
          <p:cNvSpPr txBox="1"/>
          <p:nvPr/>
        </p:nvSpPr>
        <p:spPr>
          <a:xfrm>
            <a:off x="2194561" y="5394810"/>
            <a:ext cx="3977639" cy="923330"/>
          </a:xfrm>
          <a:prstGeom prst="rect">
            <a:avLst/>
          </a:prstGeom>
          <a:noFill/>
        </p:spPr>
        <p:txBody>
          <a:bodyPr wrap="square" rtlCol="0">
            <a:spAutoFit/>
          </a:bodyPr>
          <a:lstStyle/>
          <a:p>
            <a:pPr algn="just"/>
            <a:r>
              <a:rPr lang="fr-FR" dirty="0"/>
              <a:t>On sélectionne ensuite les visualisations déjà créées et on les dispose sur l’écran portable.</a:t>
            </a:r>
          </a:p>
        </p:txBody>
      </p:sp>
    </p:spTree>
    <p:extLst>
      <p:ext uri="{BB962C8B-B14F-4D97-AF65-F5344CB8AC3E}">
        <p14:creationId xmlns:p14="http://schemas.microsoft.com/office/powerpoint/2010/main" val="91865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2589213" y="2896986"/>
            <a:ext cx="8915399" cy="2262781"/>
          </a:xfrm>
        </p:spPr>
        <p:txBody>
          <a:bodyPr rtlCol="0"/>
          <a:lstStyle/>
          <a:p>
            <a:r>
              <a:rPr lang="fr-FR" dirty="0"/>
              <a:t>Présentation du Service Power BI Online</a:t>
            </a:r>
            <a:br>
              <a:rPr lang="fr-FR" dirty="0"/>
            </a:br>
            <a:endParaRPr lang="fr-FR" sz="2800" b="1" dirty="0">
              <a:solidFill>
                <a:srgbClr val="FF0000"/>
              </a:solidFill>
            </a:endParaRPr>
          </a:p>
        </p:txBody>
      </p:sp>
      <p:sp>
        <p:nvSpPr>
          <p:cNvPr id="2" name="Espace réservé du numéro de diapositive 1"/>
          <p:cNvSpPr>
            <a:spLocks noGrp="1"/>
          </p:cNvSpPr>
          <p:nvPr>
            <p:ph type="sldNum" sz="quarter" idx="12"/>
          </p:nvPr>
        </p:nvSpPr>
        <p:spPr/>
        <p:txBody>
          <a:bodyPr/>
          <a:lstStyle/>
          <a:p>
            <a:pPr rtl="0"/>
            <a:fld id="{401CF334-2D5C-4859-84A6-CA7E6E43FAEB}" type="slidenum">
              <a:rPr lang="fr-FR" noProof="0" smtClean="0"/>
              <a:t>105</a:t>
            </a:fld>
            <a:endParaRPr lang="fr-FR" noProof="0"/>
          </a:p>
        </p:txBody>
      </p:sp>
    </p:spTree>
    <p:extLst>
      <p:ext uri="{BB962C8B-B14F-4D97-AF65-F5344CB8AC3E}">
        <p14:creationId xmlns:p14="http://schemas.microsoft.com/office/powerpoint/2010/main" val="419756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t>Inscription au service Power BI ou Pro</a:t>
            </a:r>
            <a:br>
              <a:rPr lang="fr-FR" dirty="0"/>
            </a:br>
            <a:r>
              <a:rPr lang="fr-FR" dirty="0"/>
              <a:t>Payant et essai gratuit 60 jours</a:t>
            </a:r>
          </a:p>
        </p:txBody>
      </p:sp>
      <p:pic>
        <p:nvPicPr>
          <p:cNvPr id="5" name="Espace réservé du conten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08577" y="2078182"/>
            <a:ext cx="7124962" cy="3778250"/>
          </a:xfrm>
        </p:spPr>
      </p:pic>
      <p:sp>
        <p:nvSpPr>
          <p:cNvPr id="7" name="ZoneTexte 6"/>
          <p:cNvSpPr txBox="1"/>
          <p:nvPr/>
        </p:nvSpPr>
        <p:spPr>
          <a:xfrm>
            <a:off x="4858327" y="6029614"/>
            <a:ext cx="2863274" cy="323165"/>
          </a:xfrm>
          <a:prstGeom prst="rect">
            <a:avLst/>
          </a:prstGeom>
          <a:noFill/>
        </p:spPr>
        <p:txBody>
          <a:bodyPr wrap="square" rtlCol="0">
            <a:spAutoFit/>
          </a:bodyPr>
          <a:lstStyle/>
          <a:p>
            <a:r>
              <a:rPr lang="fr-FR" sz="1500" dirty="0">
                <a:hlinkClick r:id="rId4"/>
              </a:rPr>
              <a:t>https://www.powerbi.com</a:t>
            </a:r>
            <a:r>
              <a:rPr lang="fr-FR" sz="1500" dirty="0"/>
              <a:t> </a:t>
            </a:r>
          </a:p>
        </p:txBody>
      </p:sp>
      <p:sp>
        <p:nvSpPr>
          <p:cNvPr id="3" name="Espace réservé du numéro de diapositive 2"/>
          <p:cNvSpPr>
            <a:spLocks noGrp="1"/>
          </p:cNvSpPr>
          <p:nvPr>
            <p:ph type="sldNum" sz="quarter" idx="12"/>
          </p:nvPr>
        </p:nvSpPr>
        <p:spPr/>
        <p:txBody>
          <a:bodyPr/>
          <a:lstStyle/>
          <a:p>
            <a:pPr rtl="0"/>
            <a:fld id="{401CF334-2D5C-4859-84A6-CA7E6E43FAEB}" type="slidenum">
              <a:rPr lang="fr-FR" noProof="0" smtClean="0"/>
              <a:t>106</a:t>
            </a:fld>
            <a:endParaRPr lang="fr-FR" noProof="0"/>
          </a:p>
        </p:txBody>
      </p:sp>
    </p:spTree>
    <p:extLst>
      <p:ext uri="{BB962C8B-B14F-4D97-AF65-F5344CB8AC3E}">
        <p14:creationId xmlns:p14="http://schemas.microsoft.com/office/powerpoint/2010/main" val="373850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Tarifs de Power BI</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6648" y="2173667"/>
            <a:ext cx="9337964" cy="3410986"/>
          </a:xfrm>
          <a:prstGeom prst="rect">
            <a:avLst/>
          </a:prstGeom>
          <a:ln>
            <a:noFill/>
          </a:ln>
          <a:effectLst>
            <a:softEdge rad="112500"/>
          </a:effectLst>
        </p:spPr>
      </p:pic>
      <p:sp>
        <p:nvSpPr>
          <p:cNvPr id="3" name="Espace réservé du numéro de diapositive 2"/>
          <p:cNvSpPr>
            <a:spLocks noGrp="1"/>
          </p:cNvSpPr>
          <p:nvPr>
            <p:ph type="sldNum" sz="quarter" idx="12"/>
          </p:nvPr>
        </p:nvSpPr>
        <p:spPr/>
        <p:txBody>
          <a:bodyPr/>
          <a:lstStyle/>
          <a:p>
            <a:pPr rtl="0"/>
            <a:fld id="{401CF334-2D5C-4859-84A6-CA7E6E43FAEB}" type="slidenum">
              <a:rPr lang="fr-FR" noProof="0" smtClean="0"/>
              <a:t>107</a:t>
            </a:fld>
            <a:endParaRPr lang="fr-FR" noProof="0"/>
          </a:p>
        </p:txBody>
      </p:sp>
    </p:spTree>
    <p:extLst>
      <p:ext uri="{BB962C8B-B14F-4D97-AF65-F5344CB8AC3E}">
        <p14:creationId xmlns:p14="http://schemas.microsoft.com/office/powerpoint/2010/main" val="170141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51315" y="624110"/>
            <a:ext cx="9562012" cy="1280890"/>
          </a:xfrm>
        </p:spPr>
        <p:txBody>
          <a:bodyPr rtlCol="0"/>
          <a:lstStyle/>
          <a:p>
            <a:pPr rtl="0"/>
            <a:r>
              <a:rPr lang="fr-FR" dirty="0"/>
              <a:t>Service Power BI : publier un rapport (1/2)</a:t>
            </a:r>
          </a:p>
        </p:txBody>
      </p:sp>
      <p:sp>
        <p:nvSpPr>
          <p:cNvPr id="3" name="Espace réservé du contenu 2"/>
          <p:cNvSpPr>
            <a:spLocks noGrp="1"/>
          </p:cNvSpPr>
          <p:nvPr>
            <p:ph idx="1"/>
          </p:nvPr>
        </p:nvSpPr>
        <p:spPr>
          <a:xfrm>
            <a:off x="2592925" y="1264555"/>
            <a:ext cx="8466715" cy="4449618"/>
          </a:xfrm>
        </p:spPr>
        <p:txBody>
          <a:bodyPr rtlCol="0">
            <a:normAutofit/>
          </a:bodyPr>
          <a:lstStyle/>
          <a:p>
            <a:pPr algn="just"/>
            <a:endParaRPr lang="fr-FR" sz="2000" dirty="0"/>
          </a:p>
          <a:p>
            <a:pPr algn="just"/>
            <a:r>
              <a:rPr lang="fr-FR" dirty="0"/>
              <a:t>On peut publier sur le service </a:t>
            </a:r>
            <a:r>
              <a:rPr lang="fr-FR" b="1" dirty="0"/>
              <a:t>Power BI</a:t>
            </a:r>
            <a:r>
              <a:rPr lang="fr-FR" dirty="0"/>
              <a:t> service, charger le fichier .</a:t>
            </a:r>
            <a:r>
              <a:rPr lang="fr-FR" dirty="0" err="1"/>
              <a:t>pbix</a:t>
            </a:r>
            <a:r>
              <a:rPr lang="fr-FR" dirty="0"/>
              <a:t> directement à partir du service Power BI ou encore enregistrer le fichier .</a:t>
            </a:r>
            <a:r>
              <a:rPr lang="fr-FR" dirty="0" err="1"/>
              <a:t>pbix</a:t>
            </a:r>
            <a:r>
              <a:rPr lang="fr-FR" dirty="0"/>
              <a:t> et l’envoyer comme tout autre fichier.</a:t>
            </a:r>
          </a:p>
          <a:p>
            <a:pPr algn="just"/>
            <a:r>
              <a:rPr lang="fr-FR" dirty="0"/>
              <a:t>Publier sur le service </a:t>
            </a:r>
            <a:r>
              <a:rPr lang="fr-FR" b="1" dirty="0"/>
              <a:t>Power BI</a:t>
            </a:r>
            <a:r>
              <a:rPr lang="fr-FR" dirty="0"/>
              <a:t> directement à partir de Power BI Desktop. Dans le ruban </a:t>
            </a:r>
            <a:r>
              <a:rPr lang="fr-FR" b="1" dirty="0"/>
              <a:t>Accueil</a:t>
            </a:r>
            <a:r>
              <a:rPr lang="fr-FR" dirty="0"/>
              <a:t> , sélectionnez </a:t>
            </a:r>
            <a:r>
              <a:rPr lang="fr-FR" b="1" dirty="0"/>
              <a:t>Publier</a:t>
            </a:r>
            <a:r>
              <a:rPr lang="fr-FR" dirty="0"/>
              <a:t>.</a:t>
            </a:r>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108</a:t>
            </a:fld>
            <a:endParaRPr lang="fr-FR" noProof="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7967" y="3353819"/>
            <a:ext cx="3491126" cy="3000799"/>
          </a:xfrm>
          <a:prstGeom prst="rect">
            <a:avLst/>
          </a:prstGeom>
        </p:spPr>
      </p:pic>
    </p:spTree>
    <p:extLst>
      <p:ext uri="{BB962C8B-B14F-4D97-AF65-F5344CB8AC3E}">
        <p14:creationId xmlns:p14="http://schemas.microsoft.com/office/powerpoint/2010/main" val="35323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90057" y="624110"/>
            <a:ext cx="9414555" cy="1280890"/>
          </a:xfrm>
        </p:spPr>
        <p:txBody>
          <a:bodyPr rtlCol="0"/>
          <a:lstStyle/>
          <a:p>
            <a:pPr rtl="0"/>
            <a:r>
              <a:rPr lang="fr-FR" dirty="0"/>
              <a:t>Service Power BI : publier un rapport (2/2)</a:t>
            </a:r>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97089" y="1756782"/>
            <a:ext cx="4861981" cy="1897544"/>
          </a:xfrm>
        </p:spPr>
      </p:pic>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109</a:t>
            </a:fld>
            <a:endParaRPr lang="fr-FR" noProof="0"/>
          </a:p>
        </p:txBody>
      </p:sp>
      <p:sp>
        <p:nvSpPr>
          <p:cNvPr id="7" name="ZoneTexte 6"/>
          <p:cNvSpPr txBox="1"/>
          <p:nvPr/>
        </p:nvSpPr>
        <p:spPr>
          <a:xfrm>
            <a:off x="2812869" y="4032069"/>
            <a:ext cx="4833257" cy="923330"/>
          </a:xfrm>
          <a:prstGeom prst="rect">
            <a:avLst/>
          </a:prstGeom>
          <a:noFill/>
        </p:spPr>
        <p:txBody>
          <a:bodyPr wrap="square" rtlCol="0">
            <a:spAutoFit/>
          </a:bodyPr>
          <a:lstStyle/>
          <a:p>
            <a:r>
              <a:rPr lang="fr-FR" dirty="0"/>
              <a:t>Vous vous connectez avec votre compte et le rapport va se charger sur le service Power BI</a:t>
            </a:r>
          </a:p>
        </p:txBody>
      </p:sp>
    </p:spTree>
    <p:extLst>
      <p:ext uri="{BB962C8B-B14F-4D97-AF65-F5344CB8AC3E}">
        <p14:creationId xmlns:p14="http://schemas.microsoft.com/office/powerpoint/2010/main" val="3499966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t>Applications mobiles Power BI</a:t>
            </a:r>
          </a:p>
        </p:txBody>
      </p:sp>
      <p:sp>
        <p:nvSpPr>
          <p:cNvPr id="3" name="Espace réservé du contenu 2"/>
          <p:cNvSpPr>
            <a:spLocks noGrp="1"/>
          </p:cNvSpPr>
          <p:nvPr>
            <p:ph idx="1"/>
          </p:nvPr>
        </p:nvSpPr>
        <p:spPr>
          <a:xfrm>
            <a:off x="2589212" y="1905000"/>
            <a:ext cx="8466715" cy="4449618"/>
          </a:xfrm>
        </p:spPr>
        <p:txBody>
          <a:bodyPr rtlCol="0">
            <a:normAutofit/>
          </a:bodyPr>
          <a:lstStyle/>
          <a:p>
            <a:pPr algn="just"/>
            <a:r>
              <a:rPr lang="fr-FR" sz="2000" b="1" dirty="0"/>
              <a:t>Power BI </a:t>
            </a:r>
            <a:r>
              <a:rPr lang="fr-FR" sz="2000" dirty="0"/>
              <a:t>propose tout un éventail d’applications mobiles pour appareils mobiles iOS, Android et Windows 10. Elles permettent de se connecter à des données cloud et locales et de les manipuler.</a:t>
            </a:r>
          </a:p>
          <a:p>
            <a:pPr algn="just"/>
            <a:r>
              <a:rPr lang="fr-FR" sz="2000" dirty="0"/>
              <a:t>Les rapports sont créés dans </a:t>
            </a:r>
            <a:r>
              <a:rPr lang="fr-FR" sz="2000" b="1" dirty="0"/>
              <a:t>Power BI Desktop</a:t>
            </a:r>
            <a:r>
              <a:rPr lang="fr-FR" sz="2000" dirty="0"/>
              <a:t>. </a:t>
            </a:r>
          </a:p>
          <a:p>
            <a:pPr algn="just"/>
            <a:r>
              <a:rPr lang="fr-FR" sz="2000" dirty="0"/>
              <a:t>Les rapports Power BI locaux sont consultables sur </a:t>
            </a:r>
            <a:r>
              <a:rPr lang="fr-FR" sz="2000" b="1" dirty="0"/>
              <a:t>Power BI Report Server</a:t>
            </a:r>
            <a:r>
              <a:rPr lang="fr-FR" sz="2000" dirty="0"/>
              <a:t>.</a:t>
            </a:r>
          </a:p>
          <a:p>
            <a:pPr algn="just"/>
            <a:r>
              <a:rPr lang="fr-FR" sz="2000" dirty="0"/>
              <a:t> Tous ces rapports et tableaux de bord sont disponibles dans les </a:t>
            </a:r>
            <a:r>
              <a:rPr lang="fr-FR" sz="2000" b="1" dirty="0"/>
              <a:t>applications mobiles Power BI</a:t>
            </a:r>
            <a:r>
              <a:rPr lang="fr-FR" sz="2000" dirty="0"/>
              <a:t>, qu’ils soient locaux ou dans le cloud.</a:t>
            </a:r>
          </a:p>
          <a:p>
            <a:pPr algn="just"/>
            <a:r>
              <a:rPr lang="fr-FR" sz="2000" b="1" dirty="0"/>
              <a:t>Affichez et manipule</a:t>
            </a:r>
            <a:r>
              <a:rPr lang="fr-FR" sz="2000" dirty="0"/>
              <a:t>z-les sur votre </a:t>
            </a:r>
            <a:r>
              <a:rPr lang="fr-FR" sz="2000" u="sng" dirty="0"/>
              <a:t>appareil mobile.</a:t>
            </a:r>
          </a:p>
          <a:p>
            <a:pPr algn="just"/>
            <a:endParaRPr lang="fr-FR" dirty="0"/>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11</a:t>
            </a:fld>
            <a:endParaRPr lang="fr-FR" noProof="0"/>
          </a:p>
        </p:txBody>
      </p:sp>
    </p:spTree>
    <p:extLst>
      <p:ext uri="{BB962C8B-B14F-4D97-AF65-F5344CB8AC3E}">
        <p14:creationId xmlns:p14="http://schemas.microsoft.com/office/powerpoint/2010/main" val="391179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90057" y="624110"/>
            <a:ext cx="9414555" cy="1280890"/>
          </a:xfrm>
        </p:spPr>
        <p:txBody>
          <a:bodyPr rtlCol="0"/>
          <a:lstStyle/>
          <a:p>
            <a:pPr rtl="0"/>
            <a:r>
              <a:rPr lang="fr-FR" dirty="0"/>
              <a:t>Fonctionnalités : Présentation générale</a:t>
            </a:r>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110</a:t>
            </a:fld>
            <a:endParaRPr lang="fr-FR" noProof="0"/>
          </a:p>
        </p:txBody>
      </p:sp>
      <p:pic>
        <p:nvPicPr>
          <p:cNvPr id="4" name="Image 3">
            <a:extLst>
              <a:ext uri="{FF2B5EF4-FFF2-40B4-BE49-F238E27FC236}">
                <a16:creationId xmlns:a16="http://schemas.microsoft.com/office/drawing/2014/main" id="{BE0C5316-44B5-42AB-963D-B5B31CCDE1AA}"/>
              </a:ext>
            </a:extLst>
          </p:cNvPr>
          <p:cNvPicPr>
            <a:picLocks noChangeAspect="1"/>
          </p:cNvPicPr>
          <p:nvPr/>
        </p:nvPicPr>
        <p:blipFill>
          <a:blip r:embed="rId3"/>
          <a:stretch>
            <a:fillRect/>
          </a:stretch>
        </p:blipFill>
        <p:spPr>
          <a:xfrm>
            <a:off x="9745058" y="1264555"/>
            <a:ext cx="1944627" cy="5420130"/>
          </a:xfrm>
          <a:prstGeom prst="rect">
            <a:avLst/>
          </a:prstGeom>
        </p:spPr>
      </p:pic>
      <p:sp>
        <p:nvSpPr>
          <p:cNvPr id="6" name="ZoneTexte 5">
            <a:extLst>
              <a:ext uri="{FF2B5EF4-FFF2-40B4-BE49-F238E27FC236}">
                <a16:creationId xmlns:a16="http://schemas.microsoft.com/office/drawing/2014/main" id="{479A8CBD-8952-474B-8BCD-826F0DCF5472}"/>
              </a:ext>
            </a:extLst>
          </p:cNvPr>
          <p:cNvSpPr txBox="1"/>
          <p:nvPr/>
        </p:nvSpPr>
        <p:spPr>
          <a:xfrm>
            <a:off x="2200275" y="1704975"/>
            <a:ext cx="6477000" cy="3693319"/>
          </a:xfrm>
          <a:prstGeom prst="rect">
            <a:avLst/>
          </a:prstGeom>
          <a:noFill/>
        </p:spPr>
        <p:txBody>
          <a:bodyPr wrap="square" rtlCol="0">
            <a:spAutoFit/>
          </a:bodyPr>
          <a:lstStyle/>
          <a:p>
            <a:r>
              <a:rPr lang="fr-FR" dirty="0"/>
              <a:t>Votre espace de travail en ligne dispose de plusieurs fonctionnalités :</a:t>
            </a:r>
          </a:p>
          <a:p>
            <a:endParaRPr lang="fr-FR" dirty="0"/>
          </a:p>
          <a:p>
            <a:r>
              <a:rPr lang="fr-FR" dirty="0"/>
              <a:t>Tout d’abord une barre d’information sur la gauche avec différents éléments :</a:t>
            </a:r>
          </a:p>
          <a:p>
            <a:pPr marL="285750" indent="-285750">
              <a:buFontTx/>
              <a:buChar char="-"/>
            </a:pPr>
            <a:r>
              <a:rPr lang="fr-FR" dirty="0"/>
              <a:t>L’accueil où l’on va retrouver nos rapports principaux,</a:t>
            </a:r>
          </a:p>
          <a:p>
            <a:pPr marL="285750" indent="-285750">
              <a:buFontTx/>
              <a:buChar char="-"/>
            </a:pPr>
            <a:r>
              <a:rPr lang="fr-FR" dirty="0"/>
              <a:t>Les favoris,</a:t>
            </a:r>
          </a:p>
          <a:p>
            <a:pPr marL="285750" indent="-285750">
              <a:buFontTx/>
              <a:buChar char="-"/>
            </a:pPr>
            <a:r>
              <a:rPr lang="fr-FR" dirty="0"/>
              <a:t>Les objets récents,</a:t>
            </a:r>
          </a:p>
          <a:p>
            <a:pPr marL="285750" indent="-285750">
              <a:buFontTx/>
              <a:buChar char="-"/>
            </a:pPr>
            <a:r>
              <a:rPr lang="fr-FR" dirty="0"/>
              <a:t>Une partie concernant ce qui est partagé avec nous</a:t>
            </a:r>
          </a:p>
          <a:p>
            <a:pPr marL="285750" indent="-285750">
              <a:buFontTx/>
              <a:buChar char="-"/>
            </a:pPr>
            <a:endParaRPr lang="fr-FR" dirty="0"/>
          </a:p>
          <a:p>
            <a:r>
              <a:rPr lang="fr-FR" dirty="0"/>
              <a:t>Puis tout l’espace de travail qui va stocker les tableaux de bord et les rapports ainsi que les classeurs et les jeux de données importés.</a:t>
            </a:r>
          </a:p>
        </p:txBody>
      </p:sp>
    </p:spTree>
    <p:extLst>
      <p:ext uri="{BB962C8B-B14F-4D97-AF65-F5344CB8AC3E}">
        <p14:creationId xmlns:p14="http://schemas.microsoft.com/office/powerpoint/2010/main" val="367484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t>Jeux de données</a:t>
            </a:r>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111</a:t>
            </a:fld>
            <a:endParaRPr lang="fr-FR" noProof="0"/>
          </a:p>
        </p:txBody>
      </p:sp>
      <p:sp>
        <p:nvSpPr>
          <p:cNvPr id="3" name="Rectangle 2">
            <a:extLst>
              <a:ext uri="{FF2B5EF4-FFF2-40B4-BE49-F238E27FC236}">
                <a16:creationId xmlns:a16="http://schemas.microsoft.com/office/drawing/2014/main" id="{43187777-D8B7-4BD7-A5A0-0D3EEED03157}"/>
              </a:ext>
            </a:extLst>
          </p:cNvPr>
          <p:cNvSpPr/>
          <p:nvPr/>
        </p:nvSpPr>
        <p:spPr>
          <a:xfrm>
            <a:off x="2589212" y="1762125"/>
            <a:ext cx="9231313" cy="3970318"/>
          </a:xfrm>
          <a:prstGeom prst="rect">
            <a:avLst/>
          </a:prstGeom>
        </p:spPr>
        <p:txBody>
          <a:bodyPr wrap="square">
            <a:spAutoFit/>
          </a:bodyPr>
          <a:lstStyle/>
          <a:p>
            <a:r>
              <a:rPr lang="fr-FR" dirty="0"/>
              <a:t>Vos propres jeux de données et rapports Excel, ainsi que ceux que d’autres personnes ont partagés avec vous, </a:t>
            </a:r>
            <a:r>
              <a:rPr lang="fr-FR" b="1" dirty="0"/>
              <a:t>sont inclus dans votre espace de stockage des données</a:t>
            </a:r>
            <a:r>
              <a:rPr lang="fr-FR" dirty="0"/>
              <a:t>. </a:t>
            </a:r>
          </a:p>
          <a:p>
            <a:endParaRPr lang="fr-FR" dirty="0"/>
          </a:p>
          <a:p>
            <a:r>
              <a:rPr lang="fr-FR" u="sng" dirty="0"/>
              <a:t>Les jeux de données correspondent à toutes les sources de données </a:t>
            </a:r>
            <a:r>
              <a:rPr lang="fr-FR" dirty="0"/>
              <a:t>que vous avez chargées ou auxquelles vous vous êtes connecté. </a:t>
            </a:r>
          </a:p>
          <a:p>
            <a:endParaRPr lang="fr-FR" dirty="0"/>
          </a:p>
          <a:p>
            <a:r>
              <a:rPr lang="fr-FR" dirty="0"/>
              <a:t>Ces sources de données incluent les fichiers Power BI Desktop et les classeurs Excel que vous utilisez. </a:t>
            </a:r>
          </a:p>
          <a:p>
            <a:endParaRPr lang="fr-FR" dirty="0"/>
          </a:p>
          <a:p>
            <a:r>
              <a:rPr lang="fr-FR" dirty="0"/>
              <a:t>La taille d’un tableau de bord que vous partagez varie en fonction de ce qui est épinglé dessus. Par exemple, si vous épinglez des éléments provenant de deux rapports qui font partie de </a:t>
            </a:r>
            <a:r>
              <a:rPr lang="fr-FR" b="1" dirty="0"/>
              <a:t>deux jeux de données différents, la taille inclut ces deux jeux de données.</a:t>
            </a:r>
          </a:p>
        </p:txBody>
      </p:sp>
    </p:spTree>
    <p:extLst>
      <p:ext uri="{BB962C8B-B14F-4D97-AF65-F5344CB8AC3E}">
        <p14:creationId xmlns:p14="http://schemas.microsoft.com/office/powerpoint/2010/main" val="199569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90057" y="624110"/>
            <a:ext cx="9414555" cy="1280890"/>
          </a:xfrm>
        </p:spPr>
        <p:txBody>
          <a:bodyPr rtlCol="0"/>
          <a:lstStyle/>
          <a:p>
            <a:pPr rtl="0"/>
            <a:r>
              <a:rPr lang="fr-FR" dirty="0"/>
              <a:t>Fonctionnalités : Stockage</a:t>
            </a:r>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112</a:t>
            </a:fld>
            <a:endParaRPr lang="fr-FR" noProof="0"/>
          </a:p>
        </p:txBody>
      </p:sp>
      <p:sp>
        <p:nvSpPr>
          <p:cNvPr id="4" name="Rectangle 3">
            <a:extLst>
              <a:ext uri="{FF2B5EF4-FFF2-40B4-BE49-F238E27FC236}">
                <a16:creationId xmlns:a16="http://schemas.microsoft.com/office/drawing/2014/main" id="{BA20C549-975B-4463-9C55-1779B26DB9A2}"/>
              </a:ext>
            </a:extLst>
          </p:cNvPr>
          <p:cNvSpPr/>
          <p:nvPr/>
        </p:nvSpPr>
        <p:spPr>
          <a:xfrm>
            <a:off x="2090057" y="1905000"/>
            <a:ext cx="9124950" cy="3139321"/>
          </a:xfrm>
          <a:prstGeom prst="rect">
            <a:avLst/>
          </a:prstGeom>
        </p:spPr>
        <p:txBody>
          <a:bodyPr wrap="square">
            <a:spAutoFit/>
          </a:bodyPr>
          <a:lstStyle/>
          <a:p>
            <a:pPr algn="just"/>
            <a:r>
              <a:rPr lang="fr-FR" dirty="0"/>
              <a:t>Les utilisateurs et les espaces de travail d’application ont leurs propres capacités en matière de données :</a:t>
            </a:r>
          </a:p>
          <a:p>
            <a:pPr algn="just"/>
            <a:endParaRPr lang="fr-FR" dirty="0"/>
          </a:p>
          <a:p>
            <a:pPr marL="285750" indent="-285750" algn="just">
              <a:buFontTx/>
              <a:buChar char="-"/>
            </a:pPr>
            <a:r>
              <a:rPr lang="fr-FR" dirty="0"/>
              <a:t>Tous les utilisateurs disposent d’un espace de stockage de données maximal de 10 Go.</a:t>
            </a:r>
          </a:p>
          <a:p>
            <a:pPr marL="285750" indent="-285750" algn="just">
              <a:buFontTx/>
              <a:buChar char="-"/>
            </a:pPr>
            <a:r>
              <a:rPr lang="fr-FR" dirty="0"/>
              <a:t>Les utilisateurs disposant d’une licence Power BI Pro peuvent créer des espaces de travail d’application avec pour chacun une capacité de stockage de données maximal de 10 Go.</a:t>
            </a:r>
          </a:p>
          <a:p>
            <a:pPr marL="285750" indent="-285750" algn="just">
              <a:buFontTx/>
              <a:buChar char="-"/>
            </a:pPr>
            <a:endParaRPr lang="fr-FR" dirty="0"/>
          </a:p>
          <a:p>
            <a:pPr algn="just">
              <a:buFont typeface="Arial" panose="020B0604020202020204" pitchFamily="34" charset="0"/>
              <a:buChar char="•"/>
            </a:pPr>
            <a:r>
              <a:rPr lang="fr-FR" dirty="0"/>
              <a:t>Un espace de travail d’application inclus dans une fonctionnalité Premium n’est pas comptabilisé dans l’espace de stockage d’un utilisateur Power BI Pro.</a:t>
            </a:r>
          </a:p>
        </p:txBody>
      </p:sp>
    </p:spTree>
    <p:extLst>
      <p:ext uri="{BB962C8B-B14F-4D97-AF65-F5344CB8AC3E}">
        <p14:creationId xmlns:p14="http://schemas.microsoft.com/office/powerpoint/2010/main" val="212611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90057" y="624110"/>
            <a:ext cx="9414555" cy="1280890"/>
          </a:xfrm>
        </p:spPr>
        <p:txBody>
          <a:bodyPr rtlCol="0"/>
          <a:lstStyle/>
          <a:p>
            <a:pPr rtl="0"/>
            <a:r>
              <a:rPr lang="fr-FR" dirty="0"/>
              <a:t>Fonctionnalités autour des rapports</a:t>
            </a:r>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113</a:t>
            </a:fld>
            <a:endParaRPr lang="fr-FR" noProof="0"/>
          </a:p>
        </p:txBody>
      </p:sp>
      <p:sp>
        <p:nvSpPr>
          <p:cNvPr id="6" name="ZoneTexte 5">
            <a:extLst>
              <a:ext uri="{FF2B5EF4-FFF2-40B4-BE49-F238E27FC236}">
                <a16:creationId xmlns:a16="http://schemas.microsoft.com/office/drawing/2014/main" id="{479A8CBD-8952-474B-8BCD-826F0DCF5472}"/>
              </a:ext>
            </a:extLst>
          </p:cNvPr>
          <p:cNvSpPr txBox="1"/>
          <p:nvPr/>
        </p:nvSpPr>
        <p:spPr>
          <a:xfrm>
            <a:off x="2200274" y="1704975"/>
            <a:ext cx="9414555" cy="3416320"/>
          </a:xfrm>
          <a:prstGeom prst="rect">
            <a:avLst/>
          </a:prstGeom>
          <a:noFill/>
        </p:spPr>
        <p:txBody>
          <a:bodyPr wrap="square" rtlCol="0">
            <a:spAutoFit/>
          </a:bodyPr>
          <a:lstStyle/>
          <a:p>
            <a:r>
              <a:rPr lang="fr-FR" dirty="0"/>
              <a:t>Votre espace de travail en ligne dispose de plusieurs fonctionnalités :</a:t>
            </a:r>
          </a:p>
          <a:p>
            <a:endParaRPr lang="fr-FR" dirty="0"/>
          </a:p>
          <a:p>
            <a:r>
              <a:rPr lang="fr-FR" dirty="0"/>
              <a:t>Une barre horizontale où l’on retrouve tout ce que l’on peut faire avec un rapport ou tableau de bord.</a:t>
            </a:r>
          </a:p>
          <a:p>
            <a:endParaRPr lang="fr-FR" dirty="0"/>
          </a:p>
          <a:p>
            <a:r>
              <a:rPr lang="fr-FR" b="1" dirty="0">
                <a:solidFill>
                  <a:srgbClr val="C00000"/>
                </a:solidFill>
              </a:rPr>
              <a:t>L’export </a:t>
            </a:r>
            <a:r>
              <a:rPr lang="fr-FR" dirty="0"/>
              <a:t>permet</a:t>
            </a:r>
          </a:p>
          <a:p>
            <a:r>
              <a:rPr lang="fr-FR" dirty="0"/>
              <a:t>d’exporter le rapport</a:t>
            </a:r>
          </a:p>
          <a:p>
            <a:r>
              <a:rPr lang="fr-FR" dirty="0"/>
              <a:t>en format PowerPoint</a:t>
            </a:r>
          </a:p>
          <a:p>
            <a:r>
              <a:rPr lang="fr-FR" dirty="0"/>
              <a:t>ou PDF</a:t>
            </a:r>
          </a:p>
          <a:p>
            <a:endParaRPr lang="fr-FR" dirty="0"/>
          </a:p>
          <a:p>
            <a:r>
              <a:rPr lang="fr-FR" dirty="0"/>
              <a:t>Ou de l’imprimer tout </a:t>
            </a:r>
          </a:p>
          <a:p>
            <a:r>
              <a:rPr lang="fr-FR" dirty="0"/>
              <a:t>Simplement.</a:t>
            </a:r>
          </a:p>
        </p:txBody>
      </p:sp>
      <p:pic>
        <p:nvPicPr>
          <p:cNvPr id="8" name="Image 7">
            <a:extLst>
              <a:ext uri="{FF2B5EF4-FFF2-40B4-BE49-F238E27FC236}">
                <a16:creationId xmlns:a16="http://schemas.microsoft.com/office/drawing/2014/main" id="{51C667A5-A17C-4115-802E-B404D8B3C5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2734" y="2855702"/>
            <a:ext cx="6812095" cy="2869192"/>
          </a:xfrm>
          <a:prstGeom prst="rect">
            <a:avLst/>
          </a:prstGeom>
        </p:spPr>
      </p:pic>
    </p:spTree>
    <p:extLst>
      <p:ext uri="{BB962C8B-B14F-4D97-AF65-F5344CB8AC3E}">
        <p14:creationId xmlns:p14="http://schemas.microsoft.com/office/powerpoint/2010/main" val="1437342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90057" y="624110"/>
            <a:ext cx="9414555" cy="1280890"/>
          </a:xfrm>
        </p:spPr>
        <p:txBody>
          <a:bodyPr rtlCol="0"/>
          <a:lstStyle/>
          <a:p>
            <a:pPr rtl="0"/>
            <a:r>
              <a:rPr lang="fr-FR" dirty="0"/>
              <a:t>Fonctionnalités autour des rapports</a:t>
            </a:r>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114</a:t>
            </a:fld>
            <a:endParaRPr lang="fr-FR" noProof="0"/>
          </a:p>
        </p:txBody>
      </p:sp>
      <p:sp>
        <p:nvSpPr>
          <p:cNvPr id="6" name="ZoneTexte 5">
            <a:extLst>
              <a:ext uri="{FF2B5EF4-FFF2-40B4-BE49-F238E27FC236}">
                <a16:creationId xmlns:a16="http://schemas.microsoft.com/office/drawing/2014/main" id="{479A8CBD-8952-474B-8BCD-826F0DCF5472}"/>
              </a:ext>
            </a:extLst>
          </p:cNvPr>
          <p:cNvSpPr txBox="1"/>
          <p:nvPr/>
        </p:nvSpPr>
        <p:spPr>
          <a:xfrm>
            <a:off x="2147069" y="1990725"/>
            <a:ext cx="9414555" cy="3416320"/>
          </a:xfrm>
          <a:prstGeom prst="rect">
            <a:avLst/>
          </a:prstGeom>
          <a:noFill/>
        </p:spPr>
        <p:txBody>
          <a:bodyPr wrap="square" rtlCol="0">
            <a:spAutoFit/>
          </a:bodyPr>
          <a:lstStyle/>
          <a:p>
            <a:r>
              <a:rPr lang="fr-FR" b="1" dirty="0">
                <a:solidFill>
                  <a:srgbClr val="C00000"/>
                </a:solidFill>
              </a:rPr>
              <a:t>Le partage </a:t>
            </a:r>
            <a:r>
              <a:rPr lang="fr-FR" dirty="0"/>
              <a:t>permet de donner l’accès à </a:t>
            </a:r>
          </a:p>
          <a:p>
            <a:r>
              <a:rPr lang="fr-FR" dirty="0"/>
              <a:t>d’autres utilisateurs de Power BI Pro.</a:t>
            </a:r>
          </a:p>
          <a:p>
            <a:endParaRPr lang="fr-FR" dirty="0"/>
          </a:p>
          <a:p>
            <a:r>
              <a:rPr lang="fr-FR" dirty="0"/>
              <a:t>Tous les utilisateurs n’ayant pas le même</a:t>
            </a:r>
          </a:p>
          <a:p>
            <a:r>
              <a:rPr lang="fr-FR" dirty="0"/>
              <a:t>accès professionnel que vous, ne pourront</a:t>
            </a:r>
          </a:p>
          <a:p>
            <a:r>
              <a:rPr lang="fr-FR" dirty="0"/>
              <a:t>pas y accéder.</a:t>
            </a:r>
          </a:p>
          <a:p>
            <a:endParaRPr lang="fr-FR" dirty="0"/>
          </a:p>
          <a:p>
            <a:r>
              <a:rPr lang="fr-FR" dirty="0"/>
              <a:t>Ce n’est donc pas la meilleure méthode pour</a:t>
            </a:r>
          </a:p>
          <a:p>
            <a:r>
              <a:rPr lang="fr-FR" dirty="0"/>
              <a:t>des utilisateurs finaux.</a:t>
            </a:r>
          </a:p>
          <a:p>
            <a:r>
              <a:rPr lang="fr-FR" dirty="0"/>
              <a:t>C’est une solution pour envoyer des rapports</a:t>
            </a:r>
          </a:p>
          <a:p>
            <a:r>
              <a:rPr lang="fr-FR" dirty="0"/>
              <a:t>à des collègues ou pour faire valider un </a:t>
            </a:r>
          </a:p>
          <a:p>
            <a:r>
              <a:rPr lang="fr-FR" dirty="0"/>
              <a:t>Rapport, par exemple.</a:t>
            </a:r>
          </a:p>
        </p:txBody>
      </p:sp>
      <p:pic>
        <p:nvPicPr>
          <p:cNvPr id="7" name="Image 6">
            <a:extLst>
              <a:ext uri="{FF2B5EF4-FFF2-40B4-BE49-F238E27FC236}">
                <a16:creationId xmlns:a16="http://schemas.microsoft.com/office/drawing/2014/main" id="{82E5F012-47AB-4232-92A6-F9B852075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4389" y="1325365"/>
            <a:ext cx="4070846" cy="4993005"/>
          </a:xfrm>
          <a:prstGeom prst="rect">
            <a:avLst/>
          </a:prstGeom>
        </p:spPr>
      </p:pic>
    </p:spTree>
    <p:extLst>
      <p:ext uri="{BB962C8B-B14F-4D97-AF65-F5344CB8AC3E}">
        <p14:creationId xmlns:p14="http://schemas.microsoft.com/office/powerpoint/2010/main" val="70956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90057" y="624110"/>
            <a:ext cx="9414555" cy="1280890"/>
          </a:xfrm>
        </p:spPr>
        <p:txBody>
          <a:bodyPr rtlCol="0"/>
          <a:lstStyle/>
          <a:p>
            <a:pPr rtl="0"/>
            <a:r>
              <a:rPr lang="fr-FR" dirty="0"/>
              <a:t>Fonctionnalités autour des rapports</a:t>
            </a:r>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115</a:t>
            </a:fld>
            <a:endParaRPr lang="fr-FR" noProof="0"/>
          </a:p>
        </p:txBody>
      </p:sp>
      <p:sp>
        <p:nvSpPr>
          <p:cNvPr id="6" name="ZoneTexte 5">
            <a:extLst>
              <a:ext uri="{FF2B5EF4-FFF2-40B4-BE49-F238E27FC236}">
                <a16:creationId xmlns:a16="http://schemas.microsoft.com/office/drawing/2014/main" id="{479A8CBD-8952-474B-8BCD-826F0DCF5472}"/>
              </a:ext>
            </a:extLst>
          </p:cNvPr>
          <p:cNvSpPr txBox="1"/>
          <p:nvPr/>
        </p:nvSpPr>
        <p:spPr>
          <a:xfrm>
            <a:off x="2145166" y="2800350"/>
            <a:ext cx="5636735" cy="1754326"/>
          </a:xfrm>
          <a:prstGeom prst="rect">
            <a:avLst/>
          </a:prstGeom>
          <a:noFill/>
        </p:spPr>
        <p:txBody>
          <a:bodyPr wrap="square" rtlCol="0">
            <a:spAutoFit/>
          </a:bodyPr>
          <a:lstStyle/>
          <a:p>
            <a:r>
              <a:rPr lang="fr-FR" b="1" dirty="0">
                <a:solidFill>
                  <a:srgbClr val="C00000"/>
                </a:solidFill>
              </a:rPr>
              <a:t>L’abonnement</a:t>
            </a:r>
            <a:r>
              <a:rPr lang="fr-FR" dirty="0"/>
              <a:t> permet de créer des abonnements pour nous ou d’autres utilisateurs d’abonnement Power BI PRO.</a:t>
            </a:r>
          </a:p>
          <a:p>
            <a:endParaRPr lang="fr-FR" dirty="0"/>
          </a:p>
          <a:p>
            <a:r>
              <a:rPr lang="fr-FR" dirty="0"/>
              <a:t>Il permet d’automatiser la fréquence d’envoi du rapport.</a:t>
            </a:r>
          </a:p>
        </p:txBody>
      </p:sp>
      <p:pic>
        <p:nvPicPr>
          <p:cNvPr id="7" name="Image 6">
            <a:extLst>
              <a:ext uri="{FF2B5EF4-FFF2-40B4-BE49-F238E27FC236}">
                <a16:creationId xmlns:a16="http://schemas.microsoft.com/office/drawing/2014/main" id="{7E64339A-E286-4B4C-88EF-0D3E3D9EDB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7009" y="1806918"/>
            <a:ext cx="3408206" cy="4159583"/>
          </a:xfrm>
          <a:prstGeom prst="rect">
            <a:avLst/>
          </a:prstGeom>
        </p:spPr>
      </p:pic>
    </p:spTree>
    <p:extLst>
      <p:ext uri="{BB962C8B-B14F-4D97-AF65-F5344CB8AC3E}">
        <p14:creationId xmlns:p14="http://schemas.microsoft.com/office/powerpoint/2010/main" val="282260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90057" y="624110"/>
            <a:ext cx="9875801" cy="1280890"/>
          </a:xfrm>
        </p:spPr>
        <p:txBody>
          <a:bodyPr rtlCol="0"/>
          <a:lstStyle/>
          <a:p>
            <a:pPr rtl="0"/>
            <a:r>
              <a:rPr lang="fr-FR" dirty="0"/>
              <a:t>Fonctionnalités autour des rapports : Autres</a:t>
            </a:r>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116</a:t>
            </a:fld>
            <a:endParaRPr lang="fr-FR" noProof="0"/>
          </a:p>
        </p:txBody>
      </p:sp>
      <p:sp>
        <p:nvSpPr>
          <p:cNvPr id="6" name="ZoneTexte 5">
            <a:extLst>
              <a:ext uri="{FF2B5EF4-FFF2-40B4-BE49-F238E27FC236}">
                <a16:creationId xmlns:a16="http://schemas.microsoft.com/office/drawing/2014/main" id="{479A8CBD-8952-474B-8BCD-826F0DCF5472}"/>
              </a:ext>
            </a:extLst>
          </p:cNvPr>
          <p:cNvSpPr txBox="1"/>
          <p:nvPr/>
        </p:nvSpPr>
        <p:spPr>
          <a:xfrm>
            <a:off x="2145166" y="2800350"/>
            <a:ext cx="5636735" cy="1754326"/>
          </a:xfrm>
          <a:prstGeom prst="rect">
            <a:avLst/>
          </a:prstGeom>
          <a:noFill/>
        </p:spPr>
        <p:txBody>
          <a:bodyPr wrap="square" rtlCol="0">
            <a:spAutoFit/>
          </a:bodyPr>
          <a:lstStyle/>
          <a:p>
            <a:r>
              <a:rPr lang="fr-FR" b="1" dirty="0">
                <a:solidFill>
                  <a:srgbClr val="C00000"/>
                </a:solidFill>
              </a:rPr>
              <a:t>L’abonnement</a:t>
            </a:r>
            <a:r>
              <a:rPr lang="fr-FR" dirty="0"/>
              <a:t> permet de créer des abonnements pour nous ou d’autres utilisateurs d’abonnement Power BI PRO.</a:t>
            </a:r>
          </a:p>
          <a:p>
            <a:endParaRPr lang="fr-FR" dirty="0"/>
          </a:p>
          <a:p>
            <a:r>
              <a:rPr lang="fr-FR" dirty="0"/>
              <a:t>Il permet d’automatiser la fréquence d’envoi du rapport.</a:t>
            </a:r>
          </a:p>
        </p:txBody>
      </p:sp>
      <p:pic>
        <p:nvPicPr>
          <p:cNvPr id="8" name="Image 7">
            <a:extLst>
              <a:ext uri="{FF2B5EF4-FFF2-40B4-BE49-F238E27FC236}">
                <a16:creationId xmlns:a16="http://schemas.microsoft.com/office/drawing/2014/main" id="{59F0DD79-9727-4781-9BDB-C2B711E5B1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5040" y="1415236"/>
            <a:ext cx="7741920" cy="3139440"/>
          </a:xfrm>
          <a:prstGeom prst="rect">
            <a:avLst/>
          </a:prstGeom>
        </p:spPr>
      </p:pic>
      <p:sp>
        <p:nvSpPr>
          <p:cNvPr id="9" name="ZoneTexte 8">
            <a:extLst>
              <a:ext uri="{FF2B5EF4-FFF2-40B4-BE49-F238E27FC236}">
                <a16:creationId xmlns:a16="http://schemas.microsoft.com/office/drawing/2014/main" id="{AAB7BF7E-43DF-4BAB-AE73-AC7C027B5FC2}"/>
              </a:ext>
            </a:extLst>
          </p:cNvPr>
          <p:cNvSpPr txBox="1"/>
          <p:nvPr/>
        </p:nvSpPr>
        <p:spPr>
          <a:xfrm>
            <a:off x="2225040" y="4981099"/>
            <a:ext cx="8973902" cy="923330"/>
          </a:xfrm>
          <a:prstGeom prst="rect">
            <a:avLst/>
          </a:prstGeom>
          <a:noFill/>
        </p:spPr>
        <p:txBody>
          <a:bodyPr wrap="square" rtlCol="0">
            <a:spAutoFit/>
          </a:bodyPr>
          <a:lstStyle/>
          <a:p>
            <a:r>
              <a:rPr lang="fr-FR" dirty="0"/>
              <a:t>Il est possible de </a:t>
            </a:r>
            <a:r>
              <a:rPr lang="fr-FR" u="sng" dirty="0"/>
              <a:t>modifier le rapport, d’enregistrer des copies, d’épingler le visuel à un tableau de bord (diapositif suivante), de télécharger le fichier </a:t>
            </a:r>
            <a:r>
              <a:rPr lang="fr-FR" dirty="0"/>
              <a:t>PBIX correspond, etc.</a:t>
            </a:r>
          </a:p>
        </p:txBody>
      </p:sp>
    </p:spTree>
    <p:extLst>
      <p:ext uri="{BB962C8B-B14F-4D97-AF65-F5344CB8AC3E}">
        <p14:creationId xmlns:p14="http://schemas.microsoft.com/office/powerpoint/2010/main" val="270194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t>Epingler visualisations dans un tableau de bord</a:t>
            </a:r>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117</a:t>
            </a:fld>
            <a:endParaRPr lang="fr-FR" noProof="0"/>
          </a:p>
        </p:txBody>
      </p:sp>
      <p:pic>
        <p:nvPicPr>
          <p:cNvPr id="3" name="Image 2">
            <a:extLst>
              <a:ext uri="{FF2B5EF4-FFF2-40B4-BE49-F238E27FC236}">
                <a16:creationId xmlns:a16="http://schemas.microsoft.com/office/drawing/2014/main" id="{932B9404-5B56-4132-90AC-92795DB3A7B0}"/>
              </a:ext>
            </a:extLst>
          </p:cNvPr>
          <p:cNvPicPr>
            <a:picLocks noChangeAspect="1"/>
          </p:cNvPicPr>
          <p:nvPr/>
        </p:nvPicPr>
        <p:blipFill>
          <a:blip r:embed="rId3"/>
          <a:stretch>
            <a:fillRect/>
          </a:stretch>
        </p:blipFill>
        <p:spPr>
          <a:xfrm>
            <a:off x="6037261" y="1983931"/>
            <a:ext cx="5224245" cy="3009996"/>
          </a:xfrm>
          <a:prstGeom prst="rect">
            <a:avLst/>
          </a:prstGeom>
        </p:spPr>
      </p:pic>
      <p:pic>
        <p:nvPicPr>
          <p:cNvPr id="6" name="Image 5">
            <a:extLst>
              <a:ext uri="{FF2B5EF4-FFF2-40B4-BE49-F238E27FC236}">
                <a16:creationId xmlns:a16="http://schemas.microsoft.com/office/drawing/2014/main" id="{27A0CC01-C04C-43B7-8EE8-269AE48E9AB4}"/>
              </a:ext>
            </a:extLst>
          </p:cNvPr>
          <p:cNvPicPr>
            <a:picLocks noChangeAspect="1"/>
          </p:cNvPicPr>
          <p:nvPr/>
        </p:nvPicPr>
        <p:blipFill>
          <a:blip r:embed="rId4"/>
          <a:stretch>
            <a:fillRect/>
          </a:stretch>
        </p:blipFill>
        <p:spPr>
          <a:xfrm>
            <a:off x="2415772" y="1983931"/>
            <a:ext cx="3405404" cy="3110221"/>
          </a:xfrm>
          <a:prstGeom prst="rect">
            <a:avLst/>
          </a:prstGeom>
        </p:spPr>
      </p:pic>
      <p:sp>
        <p:nvSpPr>
          <p:cNvPr id="7" name="Ellipse 6">
            <a:extLst>
              <a:ext uri="{FF2B5EF4-FFF2-40B4-BE49-F238E27FC236}">
                <a16:creationId xmlns:a16="http://schemas.microsoft.com/office/drawing/2014/main" id="{83F78FE8-3EEC-4E3F-8FE5-BA37DDCA9762}"/>
              </a:ext>
            </a:extLst>
          </p:cNvPr>
          <p:cNvSpPr/>
          <p:nvPr/>
        </p:nvSpPr>
        <p:spPr>
          <a:xfrm>
            <a:off x="3683215" y="3539041"/>
            <a:ext cx="2354046" cy="28513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9239C4A2-DF0E-46A6-8D9A-2FC563E06D99}"/>
              </a:ext>
            </a:extLst>
          </p:cNvPr>
          <p:cNvSpPr txBox="1"/>
          <p:nvPr/>
        </p:nvSpPr>
        <p:spPr>
          <a:xfrm>
            <a:off x="1795092" y="5053090"/>
            <a:ext cx="9828364" cy="923330"/>
          </a:xfrm>
          <a:prstGeom prst="rect">
            <a:avLst/>
          </a:prstGeom>
          <a:noFill/>
        </p:spPr>
        <p:txBody>
          <a:bodyPr wrap="square" rtlCol="0">
            <a:spAutoFit/>
          </a:bodyPr>
          <a:lstStyle/>
          <a:p>
            <a:pPr algn="ctr"/>
            <a:r>
              <a:rPr lang="fr-FR" dirty="0"/>
              <a:t>Un tableau de bord permet de synthétiser et de résumer les indicateurs les plus importants. On va donc y ajouter les visuels les plus représentatifs de l’activité en épinglant le rapport dans le tableau de bord.</a:t>
            </a:r>
          </a:p>
        </p:txBody>
      </p:sp>
    </p:spTree>
    <p:extLst>
      <p:ext uri="{BB962C8B-B14F-4D97-AF65-F5344CB8AC3E}">
        <p14:creationId xmlns:p14="http://schemas.microsoft.com/office/powerpoint/2010/main" val="372879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t>Conception de rapport</a:t>
            </a:r>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118</a:t>
            </a:fld>
            <a:endParaRPr lang="fr-FR" noProof="0"/>
          </a:p>
        </p:txBody>
      </p:sp>
      <p:pic>
        <p:nvPicPr>
          <p:cNvPr id="3" name="Image 2">
            <a:extLst>
              <a:ext uri="{FF2B5EF4-FFF2-40B4-BE49-F238E27FC236}">
                <a16:creationId xmlns:a16="http://schemas.microsoft.com/office/drawing/2014/main" id="{8EBECAE9-4239-4A46-BE1C-5C489FEE0B35}"/>
              </a:ext>
            </a:extLst>
          </p:cNvPr>
          <p:cNvPicPr>
            <a:picLocks noChangeAspect="1"/>
          </p:cNvPicPr>
          <p:nvPr/>
        </p:nvPicPr>
        <p:blipFill>
          <a:blip r:embed="rId3"/>
          <a:stretch>
            <a:fillRect/>
          </a:stretch>
        </p:blipFill>
        <p:spPr>
          <a:xfrm>
            <a:off x="2667000" y="1450294"/>
            <a:ext cx="6670936" cy="4571214"/>
          </a:xfrm>
          <a:prstGeom prst="rect">
            <a:avLst/>
          </a:prstGeom>
        </p:spPr>
      </p:pic>
      <p:sp>
        <p:nvSpPr>
          <p:cNvPr id="6" name="ZoneTexte 5">
            <a:extLst>
              <a:ext uri="{FF2B5EF4-FFF2-40B4-BE49-F238E27FC236}">
                <a16:creationId xmlns:a16="http://schemas.microsoft.com/office/drawing/2014/main" id="{5CE591E5-84C2-4C33-8FE8-CF57E672F252}"/>
              </a:ext>
            </a:extLst>
          </p:cNvPr>
          <p:cNvSpPr txBox="1"/>
          <p:nvPr/>
        </p:nvSpPr>
        <p:spPr>
          <a:xfrm>
            <a:off x="9337936" y="1450294"/>
            <a:ext cx="2473064" cy="4524315"/>
          </a:xfrm>
          <a:prstGeom prst="rect">
            <a:avLst/>
          </a:prstGeom>
          <a:noFill/>
        </p:spPr>
        <p:txBody>
          <a:bodyPr wrap="square" rtlCol="0">
            <a:spAutoFit/>
          </a:bodyPr>
          <a:lstStyle/>
          <a:p>
            <a:pPr algn="just"/>
            <a:r>
              <a:rPr lang="fr-FR" dirty="0"/>
              <a:t>En cliquant sur Jeux de données :</a:t>
            </a:r>
          </a:p>
          <a:p>
            <a:pPr algn="just"/>
            <a:endParaRPr lang="fr-FR" dirty="0"/>
          </a:p>
          <a:p>
            <a:pPr algn="just"/>
            <a:r>
              <a:rPr lang="fr-FR" dirty="0"/>
              <a:t>Nous accédons à la </a:t>
            </a:r>
            <a:r>
              <a:rPr lang="fr-FR" b="1" dirty="0"/>
              <a:t>page de rapport </a:t>
            </a:r>
            <a:r>
              <a:rPr lang="fr-FR" dirty="0"/>
              <a:t>et il est possible de créer </a:t>
            </a:r>
            <a:r>
              <a:rPr lang="fr-FR" u="sng" dirty="0"/>
              <a:t>un nouveau rapport </a:t>
            </a:r>
            <a:r>
              <a:rPr lang="fr-FR" dirty="0"/>
              <a:t>à partir de ces données.</a:t>
            </a:r>
          </a:p>
          <a:p>
            <a:pPr algn="just"/>
            <a:endParaRPr lang="fr-FR" dirty="0"/>
          </a:p>
          <a:p>
            <a:pPr algn="just"/>
            <a:r>
              <a:rPr lang="fr-FR" dirty="0"/>
              <a:t>Ou à partir d’un </a:t>
            </a:r>
            <a:r>
              <a:rPr lang="fr-FR" b="1" dirty="0"/>
              <a:t>rapport, faire modifier </a:t>
            </a:r>
            <a:r>
              <a:rPr lang="fr-FR" dirty="0"/>
              <a:t>afin de modifier directement un rapport existant. </a:t>
            </a:r>
          </a:p>
        </p:txBody>
      </p:sp>
    </p:spTree>
    <p:extLst>
      <p:ext uri="{BB962C8B-B14F-4D97-AF65-F5344CB8AC3E}">
        <p14:creationId xmlns:p14="http://schemas.microsoft.com/office/powerpoint/2010/main" val="347182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t>Insights (1/2)</a:t>
            </a:r>
          </a:p>
        </p:txBody>
      </p:sp>
      <p:sp>
        <p:nvSpPr>
          <p:cNvPr id="3" name="Espace réservé du contenu 2"/>
          <p:cNvSpPr>
            <a:spLocks noGrp="1"/>
          </p:cNvSpPr>
          <p:nvPr>
            <p:ph idx="1"/>
          </p:nvPr>
        </p:nvSpPr>
        <p:spPr>
          <a:xfrm>
            <a:off x="6131230" y="1610421"/>
            <a:ext cx="5242624" cy="3889528"/>
          </a:xfrm>
        </p:spPr>
        <p:txBody>
          <a:bodyPr rtlCol="0">
            <a:normAutofit fontScale="92500" lnSpcReduction="10000"/>
          </a:bodyPr>
          <a:lstStyle/>
          <a:p>
            <a:pPr algn="just"/>
            <a:endParaRPr lang="fr-FR" sz="2000" dirty="0"/>
          </a:p>
          <a:p>
            <a:pPr algn="just"/>
            <a:r>
              <a:rPr lang="fr-FR" dirty="0">
                <a:hlinkClick r:id="rId3"/>
              </a:rPr>
              <a:t>https://docs.microsoft.com/fr-fr/power-bi/service-tips-and-tricks-for-color-formatting</a:t>
            </a:r>
            <a:r>
              <a:rPr lang="fr-FR" dirty="0"/>
              <a:t> </a:t>
            </a:r>
          </a:p>
          <a:p>
            <a:pPr algn="just"/>
            <a:r>
              <a:rPr lang="fr-FR" dirty="0"/>
              <a:t>Vous souhaitez rapidement créer un tableau de bord ? On ne sait jamais trop par quoi commencer !</a:t>
            </a:r>
          </a:p>
          <a:p>
            <a:pPr algn="just"/>
            <a:r>
              <a:rPr lang="fr-FR" dirty="0"/>
              <a:t>Vous pouvez avoir un aperçu rapide pour générer des visualisations interactives intéressantes basées sur vos données.</a:t>
            </a:r>
          </a:p>
          <a:p>
            <a:pPr algn="just"/>
            <a:r>
              <a:rPr lang="fr-FR" dirty="0"/>
              <a:t>Power BI propose de vous faire des Insights quand vous publiez pour la première fois Au sinon dans le Service Power BI directement dans classeurs.</a:t>
            </a:r>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119</a:t>
            </a:fld>
            <a:endParaRPr lang="fr-FR" noProof="0"/>
          </a:p>
        </p:txBody>
      </p:sp>
      <p:pic>
        <p:nvPicPr>
          <p:cNvPr id="4" name="Image 3"/>
          <p:cNvPicPr>
            <a:picLocks noChangeAspect="1"/>
          </p:cNvPicPr>
          <p:nvPr/>
        </p:nvPicPr>
        <p:blipFill>
          <a:blip r:embed="rId4"/>
          <a:stretch>
            <a:fillRect/>
          </a:stretch>
        </p:blipFill>
        <p:spPr>
          <a:xfrm>
            <a:off x="1311579" y="1632799"/>
            <a:ext cx="4819650" cy="3867150"/>
          </a:xfrm>
          <a:prstGeom prst="rect">
            <a:avLst/>
          </a:prstGeom>
        </p:spPr>
      </p:pic>
    </p:spTree>
    <p:extLst>
      <p:ext uri="{BB962C8B-B14F-4D97-AF65-F5344CB8AC3E}">
        <p14:creationId xmlns:p14="http://schemas.microsoft.com/office/powerpoint/2010/main" val="174333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t>Interface Power BI : Où et quoi ?</a:t>
            </a:r>
            <a:br>
              <a:rPr lang="fr-FR" dirty="0"/>
            </a:br>
            <a:r>
              <a:rPr lang="fr-FR" dirty="0"/>
              <a:t>Chargement et transformation</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12</a:t>
            </a:fld>
            <a:endParaRPr lang="fr-FR" noProof="0"/>
          </a:p>
        </p:txBody>
      </p:sp>
      <p:pic>
        <p:nvPicPr>
          <p:cNvPr id="12" name="Image 11">
            <a:extLst>
              <a:ext uri="{FF2B5EF4-FFF2-40B4-BE49-F238E27FC236}">
                <a16:creationId xmlns:a16="http://schemas.microsoft.com/office/drawing/2014/main" id="{72AFB2E2-685C-DE18-3069-C61E14F50939}"/>
              </a:ext>
            </a:extLst>
          </p:cNvPr>
          <p:cNvPicPr>
            <a:picLocks noChangeAspect="1"/>
          </p:cNvPicPr>
          <p:nvPr/>
        </p:nvPicPr>
        <p:blipFill>
          <a:blip r:embed="rId3"/>
          <a:stretch>
            <a:fillRect/>
          </a:stretch>
        </p:blipFill>
        <p:spPr>
          <a:xfrm>
            <a:off x="2265997" y="2353432"/>
            <a:ext cx="9506694" cy="33071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449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t>Insights (2/2)</a:t>
            </a:r>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120</a:t>
            </a:fld>
            <a:endParaRPr lang="fr-FR" noProof="0"/>
          </a:p>
        </p:txBody>
      </p:sp>
      <p:pic>
        <p:nvPicPr>
          <p:cNvPr id="6" name="Image 5"/>
          <p:cNvPicPr>
            <a:picLocks noChangeAspect="1"/>
          </p:cNvPicPr>
          <p:nvPr/>
        </p:nvPicPr>
        <p:blipFill>
          <a:blip r:embed="rId3"/>
          <a:stretch>
            <a:fillRect/>
          </a:stretch>
        </p:blipFill>
        <p:spPr>
          <a:xfrm>
            <a:off x="1842053" y="1905000"/>
            <a:ext cx="9516952" cy="959664"/>
          </a:xfrm>
          <a:prstGeom prst="rect">
            <a:avLst/>
          </a:prstGeom>
        </p:spPr>
      </p:pic>
      <p:sp>
        <p:nvSpPr>
          <p:cNvPr id="8" name="ZoneTexte 7"/>
          <p:cNvSpPr txBox="1"/>
          <p:nvPr/>
        </p:nvSpPr>
        <p:spPr>
          <a:xfrm>
            <a:off x="1948070" y="3286539"/>
            <a:ext cx="7739269" cy="646331"/>
          </a:xfrm>
          <a:prstGeom prst="rect">
            <a:avLst/>
          </a:prstGeom>
          <a:noFill/>
        </p:spPr>
        <p:txBody>
          <a:bodyPr wrap="square" rtlCol="0">
            <a:spAutoFit/>
          </a:bodyPr>
          <a:lstStyle/>
          <a:p>
            <a:r>
              <a:rPr lang="fr-FR" dirty="0"/>
              <a:t>On peut avoir des insights rapidement à partir directement des rapports !</a:t>
            </a:r>
          </a:p>
        </p:txBody>
      </p:sp>
    </p:spTree>
    <p:extLst>
      <p:ext uri="{BB962C8B-B14F-4D97-AF65-F5344CB8AC3E}">
        <p14:creationId xmlns:p14="http://schemas.microsoft.com/office/powerpoint/2010/main" val="38545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t>Métriques d’utilisations</a:t>
            </a:r>
          </a:p>
        </p:txBody>
      </p:sp>
      <p:sp>
        <p:nvSpPr>
          <p:cNvPr id="3" name="Espace réservé du contenu 2"/>
          <p:cNvSpPr>
            <a:spLocks noGrp="1"/>
          </p:cNvSpPr>
          <p:nvPr>
            <p:ph idx="1"/>
          </p:nvPr>
        </p:nvSpPr>
        <p:spPr>
          <a:xfrm>
            <a:off x="6581804" y="2180264"/>
            <a:ext cx="5242624" cy="3345892"/>
          </a:xfrm>
        </p:spPr>
        <p:txBody>
          <a:bodyPr rtlCol="0">
            <a:normAutofit/>
          </a:bodyPr>
          <a:lstStyle/>
          <a:p>
            <a:r>
              <a:rPr lang="fr-FR" dirty="0"/>
              <a:t>Si vous créez des tableaux de bord et des rapports, des </a:t>
            </a:r>
            <a:r>
              <a:rPr lang="fr-FR" b="1" dirty="0"/>
              <a:t>mesures d’utilisation </a:t>
            </a:r>
            <a:r>
              <a:rPr lang="fr-FR" dirty="0"/>
              <a:t>vous aident à </a:t>
            </a:r>
            <a:r>
              <a:rPr lang="fr-FR" b="1" dirty="0"/>
              <a:t>comprendre leur impact</a:t>
            </a:r>
            <a:r>
              <a:rPr lang="fr-FR" dirty="0"/>
              <a:t>.</a:t>
            </a:r>
          </a:p>
          <a:p>
            <a:endParaRPr lang="fr-FR" dirty="0"/>
          </a:p>
          <a:p>
            <a:r>
              <a:rPr lang="fr-FR" dirty="0"/>
              <a:t>Lorsque vous exécutez des métriques d’utilisation de tableau de bord ou de rapport, vous découvrez comment les tableaux de bord et les rapports sont utilisés dans votre organisation : </a:t>
            </a:r>
            <a:r>
              <a:rPr lang="fr-FR" b="1" dirty="0"/>
              <a:t>ce qui est utilisé, par qui et dans quel but.</a:t>
            </a:r>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121</a:t>
            </a:fld>
            <a:endParaRPr lang="fr-FR" noProof="0"/>
          </a:p>
        </p:txBody>
      </p:sp>
      <p:pic>
        <p:nvPicPr>
          <p:cNvPr id="7" name="Image 6"/>
          <p:cNvPicPr>
            <a:picLocks noChangeAspect="1"/>
          </p:cNvPicPr>
          <p:nvPr/>
        </p:nvPicPr>
        <p:blipFill>
          <a:blip r:embed="rId3"/>
          <a:stretch>
            <a:fillRect/>
          </a:stretch>
        </p:blipFill>
        <p:spPr>
          <a:xfrm>
            <a:off x="1868556" y="1905000"/>
            <a:ext cx="4502633" cy="997706"/>
          </a:xfrm>
          <a:prstGeom prst="rect">
            <a:avLst/>
          </a:prstGeom>
        </p:spPr>
      </p:pic>
      <p:pic>
        <p:nvPicPr>
          <p:cNvPr id="8" name="Image 7"/>
          <p:cNvPicPr>
            <a:picLocks noChangeAspect="1"/>
          </p:cNvPicPr>
          <p:nvPr/>
        </p:nvPicPr>
        <p:blipFill>
          <a:blip r:embed="rId4"/>
          <a:stretch>
            <a:fillRect/>
          </a:stretch>
        </p:blipFill>
        <p:spPr>
          <a:xfrm>
            <a:off x="1080703" y="3062628"/>
            <a:ext cx="5501101" cy="3139182"/>
          </a:xfrm>
          <a:prstGeom prst="rect">
            <a:avLst/>
          </a:prstGeom>
        </p:spPr>
      </p:pic>
    </p:spTree>
    <p:extLst>
      <p:ext uri="{BB962C8B-B14F-4D97-AF65-F5344CB8AC3E}">
        <p14:creationId xmlns:p14="http://schemas.microsoft.com/office/powerpoint/2010/main" val="426215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t>Applications mobiles</a:t>
            </a:r>
          </a:p>
        </p:txBody>
      </p:sp>
      <p:sp>
        <p:nvSpPr>
          <p:cNvPr id="3" name="Espace réservé du contenu 2"/>
          <p:cNvSpPr>
            <a:spLocks noGrp="1"/>
          </p:cNvSpPr>
          <p:nvPr>
            <p:ph idx="1"/>
          </p:nvPr>
        </p:nvSpPr>
        <p:spPr>
          <a:xfrm>
            <a:off x="2592925" y="1588000"/>
            <a:ext cx="8466715" cy="4449618"/>
          </a:xfrm>
        </p:spPr>
        <p:txBody>
          <a:bodyPr rtlCol="0">
            <a:normAutofit fontScale="85000" lnSpcReduction="10000"/>
          </a:bodyPr>
          <a:lstStyle/>
          <a:p>
            <a:pPr algn="just"/>
            <a:endParaRPr lang="fr-FR" sz="2000" dirty="0"/>
          </a:p>
          <a:p>
            <a:pPr algn="just"/>
            <a:r>
              <a:rPr lang="fr-FR" sz="2000" dirty="0"/>
              <a:t>A partir du service Power BI :</a:t>
            </a:r>
          </a:p>
          <a:p>
            <a:pPr algn="just"/>
            <a:endParaRPr lang="fr-FR" sz="2000" dirty="0"/>
          </a:p>
          <a:p>
            <a:pPr algn="just"/>
            <a:endParaRPr lang="fr-FR" sz="2000" dirty="0"/>
          </a:p>
          <a:p>
            <a:pPr algn="just"/>
            <a:endParaRPr lang="fr-FR" sz="2000" dirty="0"/>
          </a:p>
          <a:p>
            <a:pPr algn="just"/>
            <a:endParaRPr lang="fr-FR" sz="2000" dirty="0"/>
          </a:p>
          <a:p>
            <a:pPr algn="just"/>
            <a:endParaRPr lang="fr-FR" sz="2000" dirty="0"/>
          </a:p>
          <a:p>
            <a:pPr algn="just"/>
            <a:endParaRPr lang="fr-FR" sz="2000" dirty="0"/>
          </a:p>
          <a:p>
            <a:pPr algn="just"/>
            <a:endParaRPr lang="fr-FR" sz="2000" dirty="0"/>
          </a:p>
          <a:p>
            <a:pPr algn="just"/>
            <a:endParaRPr lang="fr-FR" sz="2000" dirty="0"/>
          </a:p>
          <a:p>
            <a:pPr algn="just"/>
            <a:endParaRPr lang="fr-FR" sz="2000" dirty="0"/>
          </a:p>
          <a:p>
            <a:pPr algn="just"/>
            <a:r>
              <a:rPr lang="fr-FR" sz="2000" dirty="0">
                <a:hlinkClick r:id="rId3"/>
              </a:rPr>
              <a:t>https://docs.microsoft.com/fr-fr/power-bi/mobile-apps-view-dashboard</a:t>
            </a:r>
            <a:r>
              <a:rPr lang="fr-FR" sz="2000" dirty="0"/>
              <a:t> </a:t>
            </a:r>
          </a:p>
          <a:p>
            <a:pPr algn="just"/>
            <a:endParaRPr lang="fr-FR" dirty="0"/>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9615" y="1905000"/>
            <a:ext cx="5497483" cy="3468255"/>
          </a:xfrm>
          <a:prstGeom prst="rect">
            <a:avLst/>
          </a:prstGeom>
        </p:spPr>
      </p:pic>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122</a:t>
            </a:fld>
            <a:endParaRPr lang="fr-FR" noProof="0"/>
          </a:p>
        </p:txBody>
      </p:sp>
    </p:spTree>
    <p:extLst>
      <p:ext uri="{BB962C8B-B14F-4D97-AF65-F5344CB8AC3E}">
        <p14:creationId xmlns:p14="http://schemas.microsoft.com/office/powerpoint/2010/main" val="378356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2335212" y="3429000"/>
            <a:ext cx="8915399" cy="2262781"/>
          </a:xfrm>
        </p:spPr>
        <p:txBody>
          <a:bodyPr rtlCol="0"/>
          <a:lstStyle/>
          <a:p>
            <a:r>
              <a:rPr lang="fr-FR" dirty="0"/>
              <a:t>Annexes</a:t>
            </a:r>
            <a:br>
              <a:rPr lang="fr-FR" dirty="0"/>
            </a:br>
            <a:endParaRPr lang="fr-FR" sz="2800" b="1" dirty="0">
              <a:solidFill>
                <a:srgbClr val="FF0000"/>
              </a:solidFill>
            </a:endParaRPr>
          </a:p>
        </p:txBody>
      </p:sp>
      <p:sp>
        <p:nvSpPr>
          <p:cNvPr id="2" name="Espace réservé du numéro de diapositive 1"/>
          <p:cNvSpPr>
            <a:spLocks noGrp="1"/>
          </p:cNvSpPr>
          <p:nvPr>
            <p:ph type="sldNum" sz="quarter" idx="12"/>
          </p:nvPr>
        </p:nvSpPr>
        <p:spPr/>
        <p:txBody>
          <a:bodyPr/>
          <a:lstStyle/>
          <a:p>
            <a:pPr rtl="0"/>
            <a:fld id="{401CF334-2D5C-4859-84A6-CA7E6E43FAEB}" type="slidenum">
              <a:rPr lang="fr-FR" noProof="0" smtClean="0"/>
              <a:t>123</a:t>
            </a:fld>
            <a:endParaRPr lang="fr-FR" noProof="0"/>
          </a:p>
        </p:txBody>
      </p:sp>
    </p:spTree>
    <p:extLst>
      <p:ext uri="{BB962C8B-B14F-4D97-AF65-F5344CB8AC3E}">
        <p14:creationId xmlns:p14="http://schemas.microsoft.com/office/powerpoint/2010/main" val="148097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t>Liens utiles</a:t>
            </a:r>
          </a:p>
        </p:txBody>
      </p:sp>
      <p:sp>
        <p:nvSpPr>
          <p:cNvPr id="3" name="Espace réservé du contenu 2"/>
          <p:cNvSpPr>
            <a:spLocks noGrp="1"/>
          </p:cNvSpPr>
          <p:nvPr>
            <p:ph idx="1"/>
          </p:nvPr>
        </p:nvSpPr>
        <p:spPr>
          <a:xfrm>
            <a:off x="2592925" y="1588000"/>
            <a:ext cx="9007836" cy="4449618"/>
          </a:xfrm>
        </p:spPr>
        <p:txBody>
          <a:bodyPr rtlCol="0">
            <a:normAutofit lnSpcReduction="10000"/>
          </a:bodyPr>
          <a:lstStyle/>
          <a:p>
            <a:r>
              <a:rPr lang="fr-FR" b="1"/>
              <a:t>Club </a:t>
            </a:r>
            <a:r>
              <a:rPr lang="fr-FR" b="1" dirty="0"/>
              <a:t>Power BI sur </a:t>
            </a:r>
            <a:r>
              <a:rPr lang="fr-FR" b="1" dirty="0" err="1"/>
              <a:t>Youtube</a:t>
            </a:r>
            <a:r>
              <a:rPr lang="fr-FR" b="1" dirty="0"/>
              <a:t> </a:t>
            </a:r>
            <a:r>
              <a:rPr lang="fr-FR" dirty="0">
                <a:sym typeface="Wingdings" panose="05000000000000000000" pitchFamily="2" charset="2"/>
              </a:rPr>
              <a:t> conférences sur les bonnes pratiques et nouveautés Power BI.</a:t>
            </a:r>
          </a:p>
          <a:p>
            <a:r>
              <a:rPr lang="fr-FR" b="1" dirty="0">
                <a:sym typeface="Wingdings" panose="05000000000000000000" pitchFamily="2" charset="2"/>
              </a:rPr>
              <a:t>Le blog du CFO masqué </a:t>
            </a:r>
            <a:r>
              <a:rPr lang="fr-FR" dirty="0">
                <a:sym typeface="Wingdings" panose="05000000000000000000" pitchFamily="2" charset="2"/>
              </a:rPr>
              <a:t> très bonnes explications sur les fonctions Dax et utilisation de Power </a:t>
            </a:r>
            <a:r>
              <a:rPr lang="fr-FR" dirty="0" err="1">
                <a:sym typeface="Wingdings" panose="05000000000000000000" pitchFamily="2" charset="2"/>
              </a:rPr>
              <a:t>Query</a:t>
            </a:r>
            <a:r>
              <a:rPr lang="fr-FR" dirty="0">
                <a:sym typeface="Wingdings" panose="05000000000000000000" pitchFamily="2" charset="2"/>
              </a:rPr>
              <a:t>.</a:t>
            </a:r>
          </a:p>
          <a:p>
            <a:endParaRPr lang="fr-FR" dirty="0">
              <a:sym typeface="Wingdings" panose="05000000000000000000" pitchFamily="2" charset="2"/>
            </a:endParaRPr>
          </a:p>
          <a:p>
            <a:r>
              <a:rPr lang="fr-FR" b="1" dirty="0">
                <a:sym typeface="Wingdings" panose="05000000000000000000" pitchFamily="2" charset="2"/>
              </a:rPr>
              <a:t>Le guide du langage Dax </a:t>
            </a:r>
            <a:r>
              <a:rPr lang="fr-FR" dirty="0">
                <a:sym typeface="Wingdings" panose="05000000000000000000" pitchFamily="2" charset="2"/>
              </a:rPr>
              <a:t>: </a:t>
            </a:r>
            <a:r>
              <a:rPr lang="fr-FR" dirty="0">
                <a:sym typeface="Wingdings" panose="05000000000000000000" pitchFamily="2" charset="2"/>
                <a:hlinkClick r:id="rId3"/>
              </a:rPr>
              <a:t>https://dax.guide/functions/aggregation/</a:t>
            </a:r>
            <a:r>
              <a:rPr lang="fr-FR" dirty="0">
                <a:sym typeface="Wingdings" panose="05000000000000000000" pitchFamily="2" charset="2"/>
              </a:rPr>
              <a:t> </a:t>
            </a:r>
          </a:p>
          <a:p>
            <a:r>
              <a:rPr lang="fr-FR" b="1" dirty="0">
                <a:sym typeface="Wingdings" panose="05000000000000000000" pitchFamily="2" charset="2"/>
              </a:rPr>
              <a:t>Fonctions Power </a:t>
            </a:r>
            <a:r>
              <a:rPr lang="fr-FR" b="1" dirty="0" err="1">
                <a:sym typeface="Wingdings" panose="05000000000000000000" pitchFamily="2" charset="2"/>
              </a:rPr>
              <a:t>Query</a:t>
            </a:r>
            <a:r>
              <a:rPr lang="fr-FR" b="1" dirty="0">
                <a:sym typeface="Wingdings" panose="05000000000000000000" pitchFamily="2" charset="2"/>
              </a:rPr>
              <a:t> M </a:t>
            </a:r>
            <a:r>
              <a:rPr lang="fr-FR" dirty="0">
                <a:sym typeface="Wingdings" panose="05000000000000000000" pitchFamily="2" charset="2"/>
              </a:rPr>
              <a:t>: </a:t>
            </a:r>
            <a:r>
              <a:rPr lang="fr-FR" dirty="0">
                <a:sym typeface="Wingdings" panose="05000000000000000000" pitchFamily="2" charset="2"/>
                <a:hlinkClick r:id="rId4"/>
              </a:rPr>
              <a:t>https://docs.microsoft.com/fr-fr/powerquery-m/power-query-m-function-reference</a:t>
            </a:r>
            <a:r>
              <a:rPr lang="fr-FR" dirty="0">
                <a:sym typeface="Wingdings" panose="05000000000000000000" pitchFamily="2" charset="2"/>
              </a:rPr>
              <a:t> </a:t>
            </a:r>
          </a:p>
          <a:p>
            <a:endParaRPr lang="fr-FR" dirty="0">
              <a:sym typeface="Wingdings" panose="05000000000000000000" pitchFamily="2" charset="2"/>
            </a:endParaRPr>
          </a:p>
          <a:p>
            <a:r>
              <a:rPr lang="fr-FR" b="1" dirty="0">
                <a:sym typeface="Wingdings" panose="05000000000000000000" pitchFamily="2" charset="2"/>
              </a:rPr>
              <a:t>Forum Power Bi sur l’outil </a:t>
            </a:r>
            <a:r>
              <a:rPr lang="fr-FR" dirty="0">
                <a:sym typeface="Wingdings" panose="05000000000000000000" pitchFamily="2" charset="2"/>
              </a:rPr>
              <a:t>(fenêtre jaune qui apparaît au démarrage) - Anglais</a:t>
            </a:r>
          </a:p>
          <a:p>
            <a:r>
              <a:rPr lang="fr-FR" b="1" dirty="0">
                <a:sym typeface="Wingdings" panose="05000000000000000000" pitchFamily="2" charset="2"/>
              </a:rPr>
              <a:t>Autres sites en général </a:t>
            </a:r>
            <a:r>
              <a:rPr lang="fr-FR" dirty="0">
                <a:sym typeface="Wingdings" panose="05000000000000000000" pitchFamily="2" charset="2"/>
              </a:rPr>
              <a:t>: anglais et français en tapant mots clés dans google. Exemples : « Dax SUM » ou  « Power </a:t>
            </a:r>
            <a:r>
              <a:rPr lang="fr-FR" dirty="0" err="1">
                <a:sym typeface="Wingdings" panose="05000000000000000000" pitchFamily="2" charset="2"/>
              </a:rPr>
              <a:t>Query</a:t>
            </a:r>
            <a:r>
              <a:rPr lang="fr-FR" dirty="0">
                <a:sym typeface="Wingdings" panose="05000000000000000000" pitchFamily="2" charset="2"/>
              </a:rPr>
              <a:t> performances » …</a:t>
            </a:r>
            <a:endParaRPr lang="fr-FR" dirty="0"/>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124</a:t>
            </a:fld>
            <a:endParaRPr lang="fr-FR" noProof="0"/>
          </a:p>
        </p:txBody>
      </p:sp>
    </p:spTree>
    <p:extLst>
      <p:ext uri="{BB962C8B-B14F-4D97-AF65-F5344CB8AC3E}">
        <p14:creationId xmlns:p14="http://schemas.microsoft.com/office/powerpoint/2010/main" val="3047900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t>Sources du support</a:t>
            </a:r>
          </a:p>
        </p:txBody>
      </p:sp>
      <p:sp>
        <p:nvSpPr>
          <p:cNvPr id="3" name="Espace réservé du contenu 2"/>
          <p:cNvSpPr>
            <a:spLocks noGrp="1"/>
          </p:cNvSpPr>
          <p:nvPr>
            <p:ph idx="1"/>
          </p:nvPr>
        </p:nvSpPr>
        <p:spPr>
          <a:xfrm>
            <a:off x="2592925" y="1588000"/>
            <a:ext cx="8466715" cy="4449618"/>
          </a:xfrm>
        </p:spPr>
        <p:txBody>
          <a:bodyPr rtlCol="0">
            <a:normAutofit lnSpcReduction="10000"/>
          </a:bodyPr>
          <a:lstStyle/>
          <a:p>
            <a:pPr algn="just"/>
            <a:endParaRPr lang="fr-FR" sz="2000" dirty="0"/>
          </a:p>
          <a:p>
            <a:endParaRPr lang="fr-FR" dirty="0"/>
          </a:p>
          <a:p>
            <a:r>
              <a:rPr lang="fr-FR" dirty="0">
                <a:hlinkClick r:id="rId3"/>
              </a:rPr>
              <a:t>https://docs.microsoft.com/fr-fr/power-bi/desktop-shape-and-combine-data</a:t>
            </a:r>
          </a:p>
          <a:p>
            <a:r>
              <a:rPr lang="fr-FR" dirty="0">
                <a:hlinkClick r:id="rId3"/>
              </a:rPr>
              <a:t>https://docs.microsoft.com/fr-fr/power-bi/power-bi-visualization-slicers</a:t>
            </a:r>
            <a:endParaRPr lang="fr-FR" dirty="0"/>
          </a:p>
          <a:p>
            <a:r>
              <a:rPr lang="fr-FR" dirty="0">
                <a:hlinkClick r:id="rId4"/>
              </a:rPr>
              <a:t>https://docs.microsoft.com/fr-fr/power-bi/power-bi-visualization-kpi</a:t>
            </a:r>
            <a:r>
              <a:rPr lang="fr-FR" dirty="0"/>
              <a:t>  </a:t>
            </a:r>
          </a:p>
          <a:p>
            <a:r>
              <a:rPr lang="fr-FR" dirty="0">
                <a:hlinkClick r:id="rId5"/>
              </a:rPr>
              <a:t>https://docs.microsoft.com/fr-fr/power-bi/desktop-getting-started</a:t>
            </a:r>
            <a:endParaRPr lang="fr-FR" dirty="0"/>
          </a:p>
          <a:p>
            <a:r>
              <a:rPr lang="fr-FR" dirty="0">
                <a:hlinkClick r:id="rId6"/>
              </a:rPr>
              <a:t>http://www.lecfomasque.com/power-bi-et-power-query-limportance-des-parametres-regionaux/</a:t>
            </a:r>
            <a:endParaRPr lang="fr-FR" dirty="0"/>
          </a:p>
          <a:p>
            <a:r>
              <a:rPr lang="fr-FR" dirty="0">
                <a:hlinkClick r:id="rId7"/>
              </a:rPr>
              <a:t>https://docs.microsoft.com/fr-fr/power-bi/service-tips-and-tricks-for-color-formatting</a:t>
            </a:r>
            <a:r>
              <a:rPr lang="fr-FR" dirty="0"/>
              <a:t> </a:t>
            </a:r>
          </a:p>
          <a:p>
            <a:r>
              <a:rPr lang="fr-FR" dirty="0">
                <a:hlinkClick r:id="rId8"/>
              </a:rPr>
              <a:t>https://docs.microsoft.com/fr-fr/power-bi/sample-datasets#get-and-open-a-sample-content-pack-in-power-bi-service</a:t>
            </a:r>
            <a:r>
              <a:rPr lang="fr-FR" dirty="0"/>
              <a:t> </a:t>
            </a:r>
          </a:p>
          <a:p>
            <a:endParaRPr lang="fr-FR" dirty="0"/>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125</a:t>
            </a:fld>
            <a:endParaRPr lang="fr-FR" noProof="0"/>
          </a:p>
        </p:txBody>
      </p:sp>
    </p:spTree>
    <p:extLst>
      <p:ext uri="{BB962C8B-B14F-4D97-AF65-F5344CB8AC3E}">
        <p14:creationId xmlns:p14="http://schemas.microsoft.com/office/powerpoint/2010/main" val="100400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09"/>
            <a:ext cx="9067263" cy="1551277"/>
          </a:xfrm>
        </p:spPr>
        <p:txBody>
          <a:bodyPr rtlCol="0">
            <a:normAutofit fontScale="90000"/>
          </a:bodyPr>
          <a:lstStyle/>
          <a:p>
            <a:pPr rtl="0"/>
            <a:r>
              <a:rPr lang="fr-FR" dirty="0">
                <a:solidFill>
                  <a:schemeClr val="tx1"/>
                </a:solidFill>
              </a:rPr>
              <a:t>Interface Power BI : Où et quoi ?</a:t>
            </a:r>
            <a:br>
              <a:rPr lang="fr-FR" dirty="0">
                <a:solidFill>
                  <a:schemeClr val="tx1"/>
                </a:solidFill>
              </a:rPr>
            </a:br>
            <a:r>
              <a:rPr lang="fr-FR" dirty="0">
                <a:solidFill>
                  <a:schemeClr val="tx1"/>
                </a:solidFill>
              </a:rPr>
              <a:t>Optimisation du jeu de données et création des rapports</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13</a:t>
            </a:fld>
            <a:endParaRPr lang="fr-FR" noProof="0"/>
          </a:p>
        </p:txBody>
      </p:sp>
      <p:pic>
        <p:nvPicPr>
          <p:cNvPr id="5" name="Image 4">
            <a:extLst>
              <a:ext uri="{FF2B5EF4-FFF2-40B4-BE49-F238E27FC236}">
                <a16:creationId xmlns:a16="http://schemas.microsoft.com/office/drawing/2014/main" id="{B39569E6-9935-5DD5-4ED8-361737F0D537}"/>
              </a:ext>
            </a:extLst>
          </p:cNvPr>
          <p:cNvPicPr>
            <a:picLocks noChangeAspect="1"/>
          </p:cNvPicPr>
          <p:nvPr/>
        </p:nvPicPr>
        <p:blipFill>
          <a:blip r:embed="rId3"/>
          <a:stretch>
            <a:fillRect/>
          </a:stretch>
        </p:blipFill>
        <p:spPr>
          <a:xfrm>
            <a:off x="1574800" y="2688501"/>
            <a:ext cx="10287000" cy="3092680"/>
          </a:xfrm>
          <a:prstGeom prst="rect">
            <a:avLst/>
          </a:prstGeom>
        </p:spPr>
      </p:pic>
    </p:spTree>
    <p:extLst>
      <p:ext uri="{BB962C8B-B14F-4D97-AF65-F5344CB8AC3E}">
        <p14:creationId xmlns:p14="http://schemas.microsoft.com/office/powerpoint/2010/main" val="297699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2589213" y="2896986"/>
            <a:ext cx="8915399" cy="2262781"/>
          </a:xfrm>
        </p:spPr>
        <p:txBody>
          <a:bodyPr rtlCol="0"/>
          <a:lstStyle/>
          <a:p>
            <a:pPr rtl="0"/>
            <a:r>
              <a:rPr lang="fr-FR" dirty="0"/>
              <a:t>Extraction des données</a:t>
            </a:r>
          </a:p>
        </p:txBody>
      </p:sp>
      <p:sp>
        <p:nvSpPr>
          <p:cNvPr id="2" name="Espace réservé du numéro de diapositive 1"/>
          <p:cNvSpPr>
            <a:spLocks noGrp="1"/>
          </p:cNvSpPr>
          <p:nvPr>
            <p:ph type="sldNum" sz="quarter" idx="12"/>
          </p:nvPr>
        </p:nvSpPr>
        <p:spPr/>
        <p:txBody>
          <a:bodyPr/>
          <a:lstStyle/>
          <a:p>
            <a:pPr rtl="0"/>
            <a:fld id="{401CF334-2D5C-4859-84A6-CA7E6E43FAEB}" type="slidenum">
              <a:rPr lang="fr-FR" noProof="0" smtClean="0"/>
              <a:t>14</a:t>
            </a:fld>
            <a:endParaRPr lang="fr-FR" noProof="0"/>
          </a:p>
        </p:txBody>
      </p:sp>
    </p:spTree>
    <p:extLst>
      <p:ext uri="{BB962C8B-B14F-4D97-AF65-F5344CB8AC3E}">
        <p14:creationId xmlns:p14="http://schemas.microsoft.com/office/powerpoint/2010/main" val="3739011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09"/>
            <a:ext cx="9067263" cy="1551277"/>
          </a:xfrm>
        </p:spPr>
        <p:txBody>
          <a:bodyPr rtlCol="0">
            <a:normAutofit/>
          </a:bodyPr>
          <a:lstStyle/>
          <a:p>
            <a:pPr rtl="0"/>
            <a:r>
              <a:rPr lang="fr-FR" dirty="0">
                <a:solidFill>
                  <a:schemeClr val="tx1"/>
                </a:solidFill>
              </a:rPr>
              <a:t>Interface Power BI :</a:t>
            </a:r>
            <a:br>
              <a:rPr lang="fr-FR" dirty="0">
                <a:solidFill>
                  <a:schemeClr val="tx1"/>
                </a:solidFill>
              </a:rPr>
            </a:br>
            <a:r>
              <a:rPr lang="fr-FR" dirty="0">
                <a:solidFill>
                  <a:schemeClr val="tx1"/>
                </a:solidFill>
              </a:rPr>
              <a:t>Ruban, onglets de gauche, etc.</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15</a:t>
            </a:fld>
            <a:endParaRPr lang="fr-FR" noProof="0"/>
          </a:p>
        </p:txBody>
      </p:sp>
      <p:sp>
        <p:nvSpPr>
          <p:cNvPr id="3" name="Espace réservé du contenu 7">
            <a:extLst>
              <a:ext uri="{FF2B5EF4-FFF2-40B4-BE49-F238E27FC236}">
                <a16:creationId xmlns:a16="http://schemas.microsoft.com/office/drawing/2014/main" id="{DCC0578E-4456-719F-73C4-DFBE8D797C67}"/>
              </a:ext>
            </a:extLst>
          </p:cNvPr>
          <p:cNvSpPr>
            <a:spLocks noGrp="1"/>
          </p:cNvSpPr>
          <p:nvPr>
            <p:ph idx="1"/>
          </p:nvPr>
        </p:nvSpPr>
        <p:spPr>
          <a:xfrm>
            <a:off x="1003110" y="2079323"/>
            <a:ext cx="4547378" cy="4582733"/>
          </a:xfrm>
        </p:spPr>
        <p:txBody>
          <a:bodyPr>
            <a:noAutofit/>
          </a:bodyPr>
          <a:lstStyle/>
          <a:p>
            <a:pPr marL="285750" indent="-285750" algn="just">
              <a:buFont typeface="Wingdings" panose="05000000000000000000" pitchFamily="2" charset="2"/>
              <a:buChar char="Ø"/>
            </a:pPr>
            <a:r>
              <a:rPr lang="fr-FR" sz="1400" b="1" dirty="0"/>
              <a:t>L’interface est constituée :</a:t>
            </a:r>
          </a:p>
          <a:p>
            <a:pPr marL="342900" indent="-342900" algn="just">
              <a:buFont typeface="+mj-lt"/>
              <a:buAutoNum type="arabicPeriod"/>
            </a:pPr>
            <a:r>
              <a:rPr lang="fr-FR" sz="1400" dirty="0"/>
              <a:t>D’un </a:t>
            </a:r>
            <a:r>
              <a:rPr lang="fr-FR" sz="1400" b="1" dirty="0"/>
              <a:t>ruban d’onglets </a:t>
            </a:r>
            <a:r>
              <a:rPr lang="fr-FR" sz="1400" dirty="0"/>
              <a:t>en haut,</a:t>
            </a:r>
          </a:p>
          <a:p>
            <a:pPr marL="342900" indent="-342900" algn="just">
              <a:buFont typeface="+mj-lt"/>
              <a:buAutoNum type="arabicPeriod"/>
            </a:pPr>
            <a:r>
              <a:rPr lang="fr-FR" sz="1400" dirty="0"/>
              <a:t>De </a:t>
            </a:r>
            <a:r>
              <a:rPr lang="fr-FR" sz="1400" b="1" dirty="0"/>
              <a:t>fenêtres à droite </a:t>
            </a:r>
            <a:r>
              <a:rPr lang="fr-FR" sz="1400" dirty="0"/>
              <a:t>:</a:t>
            </a:r>
          </a:p>
          <a:p>
            <a:pPr marL="285750" indent="-285750" algn="just">
              <a:buFontTx/>
              <a:buChar char="-"/>
            </a:pPr>
            <a:r>
              <a:rPr lang="fr-FR" sz="1400" u="sng" dirty="0"/>
              <a:t>Visualisation</a:t>
            </a:r>
            <a:r>
              <a:rPr lang="fr-FR" sz="1400" dirty="0"/>
              <a:t> : création et modification des visuels,</a:t>
            </a:r>
          </a:p>
          <a:p>
            <a:pPr marL="285750" indent="-285750" algn="just">
              <a:buFontTx/>
              <a:buChar char="-"/>
            </a:pPr>
            <a:r>
              <a:rPr lang="fr-FR" sz="1400" u="sng" dirty="0"/>
              <a:t>Données</a:t>
            </a:r>
            <a:r>
              <a:rPr lang="fr-FR" sz="1400" dirty="0"/>
              <a:t> : affichage des tables et des champs.</a:t>
            </a:r>
          </a:p>
          <a:p>
            <a:pPr marL="0" indent="0" algn="just">
              <a:buNone/>
            </a:pPr>
            <a:endParaRPr lang="fr-FR" sz="1400" dirty="0"/>
          </a:p>
          <a:p>
            <a:pPr algn="just"/>
            <a:r>
              <a:rPr lang="fr-FR" sz="1400" dirty="0"/>
              <a:t>3. De </a:t>
            </a:r>
            <a:r>
              <a:rPr lang="fr-FR" sz="1400" b="1" dirty="0"/>
              <a:t>3 icônes de gauche </a:t>
            </a:r>
            <a:r>
              <a:rPr lang="fr-FR" sz="1400" i="1" dirty="0"/>
              <a:t>(de haut en bas)</a:t>
            </a:r>
            <a:r>
              <a:rPr lang="fr-FR" sz="1400" b="1" dirty="0"/>
              <a:t> </a:t>
            </a:r>
            <a:r>
              <a:rPr lang="fr-FR" sz="1400" dirty="0"/>
              <a:t>:</a:t>
            </a:r>
          </a:p>
          <a:p>
            <a:pPr marL="285750" indent="-285750" algn="just">
              <a:buFontTx/>
              <a:buChar char="-"/>
            </a:pPr>
            <a:r>
              <a:rPr lang="fr-FR" sz="1400" u="sng" dirty="0"/>
              <a:t>l’onglet rapport </a:t>
            </a:r>
            <a:r>
              <a:rPr lang="fr-FR" sz="1400" dirty="0"/>
              <a:t>: onglet de conception de rapports,</a:t>
            </a:r>
          </a:p>
          <a:p>
            <a:pPr marL="285750" indent="-285750" algn="just">
              <a:buFontTx/>
              <a:buChar char="-"/>
            </a:pPr>
            <a:r>
              <a:rPr lang="fr-FR" sz="1400" u="sng" dirty="0"/>
              <a:t>L’onglet données </a:t>
            </a:r>
            <a:r>
              <a:rPr lang="fr-FR" sz="1400" dirty="0"/>
              <a:t>: onglet de visualisation des données,</a:t>
            </a:r>
          </a:p>
          <a:p>
            <a:pPr marL="285750" indent="-285750" algn="just">
              <a:buFontTx/>
              <a:buChar char="-"/>
            </a:pPr>
            <a:r>
              <a:rPr lang="fr-FR" sz="1400" u="sng" dirty="0"/>
              <a:t>L’onglet Modèle </a:t>
            </a:r>
            <a:r>
              <a:rPr lang="fr-FR" sz="1400" dirty="0"/>
              <a:t>: onglet de conception du schéma de données et des relations.</a:t>
            </a:r>
          </a:p>
        </p:txBody>
      </p:sp>
      <p:pic>
        <p:nvPicPr>
          <p:cNvPr id="5" name="Image 4">
            <a:extLst>
              <a:ext uri="{FF2B5EF4-FFF2-40B4-BE49-F238E27FC236}">
                <a16:creationId xmlns:a16="http://schemas.microsoft.com/office/drawing/2014/main" id="{A01A86F2-53CF-139A-70C4-8C1945541B7A}"/>
              </a:ext>
            </a:extLst>
          </p:cNvPr>
          <p:cNvPicPr>
            <a:picLocks noChangeAspect="1"/>
          </p:cNvPicPr>
          <p:nvPr/>
        </p:nvPicPr>
        <p:blipFill>
          <a:blip r:embed="rId3"/>
          <a:stretch>
            <a:fillRect/>
          </a:stretch>
        </p:blipFill>
        <p:spPr>
          <a:xfrm>
            <a:off x="5898506" y="2612706"/>
            <a:ext cx="6204983" cy="2609083"/>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31FCCFD6-8814-8995-8D65-D31D24867F4D}"/>
              </a:ext>
            </a:extLst>
          </p:cNvPr>
          <p:cNvSpPr/>
          <p:nvPr/>
        </p:nvSpPr>
        <p:spPr>
          <a:xfrm>
            <a:off x="4065626" y="2466372"/>
            <a:ext cx="348018" cy="22518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AB19210D-E162-6F7C-D6C6-19F187BE016B}"/>
              </a:ext>
            </a:extLst>
          </p:cNvPr>
          <p:cNvSpPr/>
          <p:nvPr/>
        </p:nvSpPr>
        <p:spPr>
          <a:xfrm>
            <a:off x="5906127" y="2796626"/>
            <a:ext cx="5754062" cy="985486"/>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FA641160-91B1-0E66-953B-91BB5C4DF862}"/>
              </a:ext>
            </a:extLst>
          </p:cNvPr>
          <p:cNvSpPr/>
          <p:nvPr/>
        </p:nvSpPr>
        <p:spPr>
          <a:xfrm>
            <a:off x="3276799" y="2802502"/>
            <a:ext cx="348018" cy="225188"/>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B533DDF3-05F2-816E-CFFC-E5D8C3BA7D9D}"/>
              </a:ext>
            </a:extLst>
          </p:cNvPr>
          <p:cNvSpPr/>
          <p:nvPr/>
        </p:nvSpPr>
        <p:spPr>
          <a:xfrm>
            <a:off x="9421677" y="3795587"/>
            <a:ext cx="2681812" cy="1412727"/>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681E9573-8165-4E0F-8081-3CFFF78D5CB9}"/>
              </a:ext>
            </a:extLst>
          </p:cNvPr>
          <p:cNvSpPr/>
          <p:nvPr/>
        </p:nvSpPr>
        <p:spPr>
          <a:xfrm>
            <a:off x="5311709" y="4389356"/>
            <a:ext cx="348018" cy="22518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773D8E59-4331-F3EC-5123-ED857B218660}"/>
              </a:ext>
            </a:extLst>
          </p:cNvPr>
          <p:cNvSpPr/>
          <p:nvPr/>
        </p:nvSpPr>
        <p:spPr>
          <a:xfrm>
            <a:off x="5906126" y="3795587"/>
            <a:ext cx="259543" cy="88144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1596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9192675" cy="1280890"/>
          </a:xfrm>
        </p:spPr>
        <p:txBody>
          <a:bodyPr rtlCol="0">
            <a:normAutofit/>
          </a:bodyPr>
          <a:lstStyle/>
          <a:p>
            <a:pPr rtl="0"/>
            <a:r>
              <a:rPr lang="fr-FR" dirty="0"/>
              <a:t>Obtenir des données : </a:t>
            </a:r>
            <a:br>
              <a:rPr lang="fr-FR" dirty="0"/>
            </a:br>
            <a:r>
              <a:rPr lang="fr-FR" dirty="0"/>
              <a:t>Connexion aux sources</a:t>
            </a:r>
          </a:p>
        </p:txBody>
      </p:sp>
      <p:sp>
        <p:nvSpPr>
          <p:cNvPr id="3" name="Espace réservé du numéro de diapositive 2"/>
          <p:cNvSpPr>
            <a:spLocks noGrp="1"/>
          </p:cNvSpPr>
          <p:nvPr>
            <p:ph type="sldNum" sz="quarter" idx="12"/>
          </p:nvPr>
        </p:nvSpPr>
        <p:spPr/>
        <p:txBody>
          <a:bodyPr/>
          <a:lstStyle/>
          <a:p>
            <a:pPr rtl="0"/>
            <a:fld id="{401CF334-2D5C-4859-84A6-CA7E6E43FAEB}" type="slidenum">
              <a:rPr lang="fr-FR" noProof="0" smtClean="0"/>
              <a:t>16</a:t>
            </a:fld>
            <a:endParaRPr lang="fr-FR" noProof="0"/>
          </a:p>
        </p:txBody>
      </p:sp>
      <p:sp>
        <p:nvSpPr>
          <p:cNvPr id="4" name="Espace réservé du contenu 7">
            <a:extLst>
              <a:ext uri="{FF2B5EF4-FFF2-40B4-BE49-F238E27FC236}">
                <a16:creationId xmlns:a16="http://schemas.microsoft.com/office/drawing/2014/main" id="{8D200C51-051B-E3EA-DEE1-BF85B91B5F39}"/>
              </a:ext>
            </a:extLst>
          </p:cNvPr>
          <p:cNvSpPr>
            <a:spLocks noGrp="1"/>
          </p:cNvSpPr>
          <p:nvPr>
            <p:ph idx="1"/>
          </p:nvPr>
        </p:nvSpPr>
        <p:spPr>
          <a:xfrm>
            <a:off x="1824916" y="3291057"/>
            <a:ext cx="6585045" cy="2942833"/>
          </a:xfrm>
        </p:spPr>
        <p:txBody>
          <a:bodyPr>
            <a:normAutofit fontScale="85000" lnSpcReduction="10000"/>
          </a:bodyPr>
          <a:lstStyle/>
          <a:p>
            <a:pPr marL="285750" indent="-285750" algn="just">
              <a:buFont typeface="Wingdings" panose="05000000000000000000" pitchFamily="2" charset="2"/>
              <a:buChar char="Ø"/>
            </a:pPr>
            <a:r>
              <a:rPr lang="fr-FR" dirty="0"/>
              <a:t>Dans l’onglet du ruban du haut </a:t>
            </a:r>
            <a:r>
              <a:rPr lang="fr-FR" b="1" dirty="0"/>
              <a:t>« Accueil », plusieurs choix de connecteurs aux données sont proposés :</a:t>
            </a:r>
          </a:p>
          <a:p>
            <a:pPr algn="just"/>
            <a:endParaRPr lang="fr-FR" b="1" dirty="0"/>
          </a:p>
          <a:p>
            <a:pPr marL="285750" indent="-285750" algn="just">
              <a:buFontTx/>
              <a:buChar char="-"/>
            </a:pPr>
            <a:r>
              <a:rPr lang="fr-FR" dirty="0"/>
              <a:t>Les plus fréquents, visibles directement,</a:t>
            </a:r>
          </a:p>
          <a:p>
            <a:pPr marL="285750" indent="-285750" algn="just">
              <a:buFontTx/>
              <a:buChar char="-"/>
            </a:pPr>
            <a:r>
              <a:rPr lang="fr-FR" dirty="0"/>
              <a:t>Pour les autres : cliquer sur «</a:t>
            </a:r>
            <a:r>
              <a:rPr lang="fr-FR" u="sng" dirty="0"/>
              <a:t> Obtenir les données </a:t>
            </a:r>
            <a:r>
              <a:rPr lang="fr-FR" dirty="0"/>
              <a:t>» puis «</a:t>
            </a:r>
            <a:r>
              <a:rPr lang="fr-FR" u="sng" dirty="0"/>
              <a:t> Plus </a:t>
            </a:r>
            <a:r>
              <a:rPr lang="fr-FR" dirty="0"/>
              <a:t>» en bas de la liste de choix pour obtenir la fenêtre ci-contre.</a:t>
            </a:r>
          </a:p>
          <a:p>
            <a:pPr marL="285750" indent="-285750" algn="just">
              <a:buFontTx/>
              <a:buChar char="-"/>
            </a:pPr>
            <a:endParaRPr lang="fr-FR" dirty="0"/>
          </a:p>
          <a:p>
            <a:pPr marL="285750" indent="-285750" algn="just">
              <a:buFont typeface="Wingdings" panose="05000000000000000000" pitchFamily="2" charset="2"/>
              <a:buChar char="Ø"/>
            </a:pPr>
            <a:r>
              <a:rPr lang="fr-FR" dirty="0"/>
              <a:t>Un large panel de connexions sont possibles, allant du </a:t>
            </a:r>
            <a:r>
              <a:rPr lang="fr-FR" b="1" dirty="0"/>
              <a:t>fichier Excel et/ou CSV aux différentes Bases de Données</a:t>
            </a:r>
            <a:r>
              <a:rPr lang="fr-FR" dirty="0"/>
              <a:t>, en passant par les services en </a:t>
            </a:r>
            <a:r>
              <a:rPr lang="fr-FR" b="1" dirty="0"/>
              <a:t>lignes et en cloud</a:t>
            </a:r>
            <a:r>
              <a:rPr lang="fr-FR" dirty="0"/>
              <a:t>. </a:t>
            </a:r>
          </a:p>
          <a:p>
            <a:pPr marL="285750" indent="-285750" algn="just">
              <a:buFont typeface="Wingdings" panose="05000000000000000000" pitchFamily="2" charset="2"/>
              <a:buChar char="Ø"/>
            </a:pPr>
            <a:endParaRPr lang="fr-FR" b="1" dirty="0"/>
          </a:p>
          <a:p>
            <a:pPr marL="285750" indent="-285750" algn="just">
              <a:buFont typeface="Wingdings" panose="05000000000000000000" pitchFamily="2" charset="2"/>
              <a:buChar char="Ø"/>
            </a:pPr>
            <a:endParaRPr lang="fr-FR" b="1" dirty="0"/>
          </a:p>
          <a:p>
            <a:pPr algn="just"/>
            <a:endParaRPr lang="fr-FR" b="1" dirty="0"/>
          </a:p>
        </p:txBody>
      </p:sp>
      <p:pic>
        <p:nvPicPr>
          <p:cNvPr id="5" name="Image 4">
            <a:extLst>
              <a:ext uri="{FF2B5EF4-FFF2-40B4-BE49-F238E27FC236}">
                <a16:creationId xmlns:a16="http://schemas.microsoft.com/office/drawing/2014/main" id="{F748CEBD-4B5D-786F-8378-6D8B31A1F42B}"/>
              </a:ext>
            </a:extLst>
          </p:cNvPr>
          <p:cNvPicPr>
            <a:picLocks noChangeAspect="1"/>
          </p:cNvPicPr>
          <p:nvPr/>
        </p:nvPicPr>
        <p:blipFill>
          <a:blip r:embed="rId3"/>
          <a:stretch>
            <a:fillRect/>
          </a:stretch>
        </p:blipFill>
        <p:spPr>
          <a:xfrm>
            <a:off x="3443734" y="2229014"/>
            <a:ext cx="3766249" cy="901084"/>
          </a:xfrm>
          <a:prstGeom prst="rect">
            <a:avLst/>
          </a:prstGeom>
          <a:ln>
            <a:noFill/>
          </a:ln>
          <a:effectLst>
            <a:outerShdw blurRad="292100" dist="139700" dir="2700000" algn="tl" rotWithShape="0">
              <a:srgbClr val="333333">
                <a:alpha val="65000"/>
              </a:srgbClr>
            </a:outerShdw>
          </a:effectLst>
        </p:spPr>
      </p:pic>
      <p:cxnSp>
        <p:nvCxnSpPr>
          <p:cNvPr id="7" name="Connecteur droit avec flèche 6">
            <a:extLst>
              <a:ext uri="{FF2B5EF4-FFF2-40B4-BE49-F238E27FC236}">
                <a16:creationId xmlns:a16="http://schemas.microsoft.com/office/drawing/2014/main" id="{F5EC1F68-502B-C13B-4ABB-4A1CF6D6C7DE}"/>
              </a:ext>
            </a:extLst>
          </p:cNvPr>
          <p:cNvCxnSpPr>
            <a:cxnSpLocks/>
          </p:cNvCxnSpPr>
          <p:nvPr/>
        </p:nvCxnSpPr>
        <p:spPr>
          <a:xfrm>
            <a:off x="4760210" y="3014353"/>
            <a:ext cx="3864480" cy="377697"/>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B049EB4C-6F8B-135A-769D-EE16421DD2E4}"/>
              </a:ext>
            </a:extLst>
          </p:cNvPr>
          <p:cNvPicPr>
            <a:picLocks noChangeAspect="1"/>
          </p:cNvPicPr>
          <p:nvPr/>
        </p:nvPicPr>
        <p:blipFill>
          <a:blip r:embed="rId4"/>
          <a:stretch>
            <a:fillRect/>
          </a:stretch>
        </p:blipFill>
        <p:spPr>
          <a:xfrm>
            <a:off x="8624690" y="2229014"/>
            <a:ext cx="3272496" cy="36044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6675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9192675" cy="1280890"/>
          </a:xfrm>
        </p:spPr>
        <p:txBody>
          <a:bodyPr rtlCol="0">
            <a:normAutofit/>
          </a:bodyPr>
          <a:lstStyle/>
          <a:p>
            <a:pPr rtl="0"/>
            <a:r>
              <a:rPr lang="fr-FR" dirty="0"/>
              <a:t>Obtenir des données : </a:t>
            </a:r>
            <a:br>
              <a:rPr lang="fr-FR" dirty="0"/>
            </a:br>
            <a:r>
              <a:rPr lang="fr-FR" dirty="0"/>
              <a:t>Fichier Excel ou CSV</a:t>
            </a:r>
          </a:p>
        </p:txBody>
      </p:sp>
      <p:sp>
        <p:nvSpPr>
          <p:cNvPr id="6" name="Rectangle 5"/>
          <p:cNvSpPr/>
          <p:nvPr/>
        </p:nvSpPr>
        <p:spPr>
          <a:xfrm>
            <a:off x="2592925" y="2117774"/>
            <a:ext cx="7622493" cy="369332"/>
          </a:xfrm>
          <a:prstGeom prst="rect">
            <a:avLst/>
          </a:prstGeom>
        </p:spPr>
        <p:txBody>
          <a:bodyPr wrap="square">
            <a:spAutoFit/>
          </a:bodyPr>
          <a:lstStyle/>
          <a:p>
            <a:pPr algn="just"/>
            <a:r>
              <a:rPr lang="fr-FR" dirty="0"/>
              <a:t>A partir d’un document Excel : </a:t>
            </a:r>
          </a:p>
        </p:txBody>
      </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6155" y="2494171"/>
            <a:ext cx="2255715" cy="3787468"/>
          </a:xfrm>
          <a:prstGeom prst="rect">
            <a:avLst/>
          </a:prstGeom>
        </p:spPr>
      </p:pic>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3738" y="2399183"/>
            <a:ext cx="5039851" cy="3995558"/>
          </a:xfrm>
          <a:prstGeom prst="rect">
            <a:avLst/>
          </a:prstGeom>
        </p:spPr>
      </p:pic>
      <p:cxnSp>
        <p:nvCxnSpPr>
          <p:cNvPr id="8" name="Connecteur droit avec flèche 7"/>
          <p:cNvCxnSpPr/>
          <p:nvPr/>
        </p:nvCxnSpPr>
        <p:spPr>
          <a:xfrm>
            <a:off x="4532389" y="3376477"/>
            <a:ext cx="1951349" cy="282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6634567" y="3640427"/>
            <a:ext cx="1753385" cy="646331"/>
          </a:xfrm>
          <a:prstGeom prst="rect">
            <a:avLst/>
          </a:prstGeom>
          <a:noFill/>
        </p:spPr>
        <p:txBody>
          <a:bodyPr wrap="square" rtlCol="0">
            <a:spAutoFit/>
          </a:bodyPr>
          <a:lstStyle/>
          <a:p>
            <a:r>
              <a:rPr lang="fr-FR" dirty="0"/>
              <a:t>Sélection des tables</a:t>
            </a:r>
          </a:p>
        </p:txBody>
      </p:sp>
      <p:sp>
        <p:nvSpPr>
          <p:cNvPr id="17" name="ZoneTexte 16"/>
          <p:cNvSpPr txBox="1"/>
          <p:nvPr/>
        </p:nvSpPr>
        <p:spPr>
          <a:xfrm>
            <a:off x="5899277" y="6025409"/>
            <a:ext cx="4194928" cy="369332"/>
          </a:xfrm>
          <a:prstGeom prst="rect">
            <a:avLst/>
          </a:prstGeom>
          <a:noFill/>
        </p:spPr>
        <p:txBody>
          <a:bodyPr wrap="square" rtlCol="0">
            <a:spAutoFit/>
          </a:bodyPr>
          <a:lstStyle/>
          <a:p>
            <a:r>
              <a:rPr lang="fr-FR" b="1" dirty="0"/>
              <a:t>Charger et/ou modifier les données</a:t>
            </a:r>
          </a:p>
        </p:txBody>
      </p:sp>
      <p:sp>
        <p:nvSpPr>
          <p:cNvPr id="3" name="Espace réservé du numéro de diapositive 2"/>
          <p:cNvSpPr>
            <a:spLocks noGrp="1"/>
          </p:cNvSpPr>
          <p:nvPr>
            <p:ph type="sldNum" sz="quarter" idx="12"/>
          </p:nvPr>
        </p:nvSpPr>
        <p:spPr/>
        <p:txBody>
          <a:bodyPr/>
          <a:lstStyle/>
          <a:p>
            <a:pPr rtl="0"/>
            <a:fld id="{401CF334-2D5C-4859-84A6-CA7E6E43FAEB}" type="slidenum">
              <a:rPr lang="fr-FR" noProof="0" smtClean="0"/>
              <a:t>17</a:t>
            </a:fld>
            <a:endParaRPr lang="fr-FR" noProof="0"/>
          </a:p>
        </p:txBody>
      </p:sp>
    </p:spTree>
    <p:extLst>
      <p:ext uri="{BB962C8B-B14F-4D97-AF65-F5344CB8AC3E}">
        <p14:creationId xmlns:p14="http://schemas.microsoft.com/office/powerpoint/2010/main" val="108314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66205" y="589276"/>
            <a:ext cx="9192675" cy="1280890"/>
          </a:xfrm>
        </p:spPr>
        <p:txBody>
          <a:bodyPr rtlCol="0">
            <a:normAutofit/>
          </a:bodyPr>
          <a:lstStyle/>
          <a:p>
            <a:pPr rtl="0"/>
            <a:r>
              <a:rPr lang="fr-FR" dirty="0"/>
              <a:t>Les tables et les champs importées dans</a:t>
            </a:r>
            <a:br>
              <a:rPr lang="fr-FR" dirty="0"/>
            </a:br>
            <a:r>
              <a:rPr lang="fr-FR" dirty="0"/>
              <a:t>Power BI</a:t>
            </a: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0947" y="1734766"/>
            <a:ext cx="6747289" cy="4909318"/>
          </a:xfrm>
          <a:prstGeom prst="rect">
            <a:avLst/>
          </a:prstGeom>
        </p:spPr>
      </p:pic>
      <p:sp>
        <p:nvSpPr>
          <p:cNvPr id="6" name="Rectangle 5"/>
          <p:cNvSpPr/>
          <p:nvPr/>
        </p:nvSpPr>
        <p:spPr>
          <a:xfrm>
            <a:off x="4610150" y="3015656"/>
            <a:ext cx="4062398" cy="286232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fr-FR" dirty="0"/>
              <a:t>Une fois les tables chargées, le volet </a:t>
            </a:r>
            <a:r>
              <a:rPr lang="fr-FR" b="1" dirty="0"/>
              <a:t>Champs</a:t>
            </a:r>
            <a:r>
              <a:rPr lang="fr-FR" dirty="0"/>
              <a:t> affiche les données.</a:t>
            </a:r>
          </a:p>
          <a:p>
            <a:pPr algn="just"/>
            <a:r>
              <a:rPr lang="fr-FR" dirty="0"/>
              <a:t> </a:t>
            </a:r>
          </a:p>
          <a:p>
            <a:pPr algn="just"/>
            <a:r>
              <a:rPr lang="fr-FR" dirty="0"/>
              <a:t>Vous pouvez développer chaque table en cliquant sur le triangle à côté de son nom.</a:t>
            </a:r>
          </a:p>
          <a:p>
            <a:pPr algn="just"/>
            <a:endParaRPr lang="fr-FR" dirty="0"/>
          </a:p>
          <a:p>
            <a:pPr algn="just"/>
            <a:r>
              <a:rPr lang="fr-FR" dirty="0"/>
              <a:t>Ci-contre, la table </a:t>
            </a:r>
            <a:r>
              <a:rPr lang="fr-FR" i="1" dirty="0" err="1"/>
              <a:t>financials</a:t>
            </a:r>
            <a:r>
              <a:rPr lang="fr-FR" dirty="0"/>
              <a:t> est développée, montrant chacun de ses champs.</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18</a:t>
            </a:fld>
            <a:endParaRPr lang="fr-FR" noProof="0"/>
          </a:p>
        </p:txBody>
      </p:sp>
    </p:spTree>
    <p:extLst>
      <p:ext uri="{BB962C8B-B14F-4D97-AF65-F5344CB8AC3E}">
        <p14:creationId xmlns:p14="http://schemas.microsoft.com/office/powerpoint/2010/main" val="199162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11937" y="512462"/>
            <a:ext cx="9192675" cy="1280890"/>
          </a:xfrm>
        </p:spPr>
        <p:txBody>
          <a:bodyPr rtlCol="0">
            <a:normAutofit/>
          </a:bodyPr>
          <a:lstStyle/>
          <a:p>
            <a:r>
              <a:rPr lang="fr-FR" dirty="0"/>
              <a:t>Obtenir des données : Base de données </a:t>
            </a:r>
            <a:br>
              <a:rPr lang="fr-FR" dirty="0"/>
            </a:br>
            <a:r>
              <a:rPr lang="fr-FR" dirty="0"/>
              <a:t>SQL Server : import ou </a:t>
            </a:r>
            <a:r>
              <a:rPr lang="fr-FR" dirty="0" err="1"/>
              <a:t>DirectQuery</a:t>
            </a:r>
            <a:endParaRPr lang="fr-FR"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219" y="3635205"/>
            <a:ext cx="5456393" cy="2598645"/>
          </a:xfrm>
          <a:prstGeom prst="rect">
            <a:avLst/>
          </a:prstGeom>
        </p:spPr>
      </p:pic>
      <p:sp>
        <p:nvSpPr>
          <p:cNvPr id="6" name="Rectangle 5"/>
          <p:cNvSpPr/>
          <p:nvPr/>
        </p:nvSpPr>
        <p:spPr>
          <a:xfrm>
            <a:off x="2592925" y="2117774"/>
            <a:ext cx="7622493" cy="1754326"/>
          </a:xfrm>
          <a:prstGeom prst="rect">
            <a:avLst/>
          </a:prstGeom>
        </p:spPr>
        <p:txBody>
          <a:bodyPr wrap="square">
            <a:spAutoFit/>
          </a:bodyPr>
          <a:lstStyle/>
          <a:p>
            <a:pPr algn="just"/>
            <a:r>
              <a:rPr lang="fr-FR" dirty="0"/>
              <a:t>Avec </a:t>
            </a:r>
            <a:r>
              <a:rPr lang="fr-FR" b="1" dirty="0"/>
              <a:t>Power BI Desktop</a:t>
            </a:r>
            <a:r>
              <a:rPr lang="fr-FR" dirty="0"/>
              <a:t>, lorsque vous vous connectez à votre source de données, vous pouvez toujours importer une copie des données dans </a:t>
            </a:r>
            <a:r>
              <a:rPr lang="fr-FR" b="1" dirty="0"/>
              <a:t>Power BI Desktop</a:t>
            </a:r>
            <a:r>
              <a:rPr lang="fr-FR" dirty="0"/>
              <a:t>. </a:t>
            </a:r>
          </a:p>
          <a:p>
            <a:pPr algn="just"/>
            <a:r>
              <a:rPr lang="fr-FR" dirty="0"/>
              <a:t>Pour certaines sources de données, une autre approche consiste à se connecter directement à la source de données à l’aide de </a:t>
            </a:r>
            <a:r>
              <a:rPr lang="fr-FR" b="1" dirty="0" err="1"/>
              <a:t>DirectQuery</a:t>
            </a:r>
            <a:r>
              <a:rPr lang="fr-FR" dirty="0"/>
              <a:t>.</a:t>
            </a:r>
          </a:p>
        </p:txBody>
      </p:sp>
      <p:cxnSp>
        <p:nvCxnSpPr>
          <p:cNvPr id="8" name="Connecteur droit avec flèche 7"/>
          <p:cNvCxnSpPr/>
          <p:nvPr/>
        </p:nvCxnSpPr>
        <p:spPr>
          <a:xfrm>
            <a:off x="4184073" y="3722255"/>
            <a:ext cx="2124363" cy="14778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12"/>
          </p:nvPr>
        </p:nvSpPr>
        <p:spPr/>
        <p:txBody>
          <a:bodyPr/>
          <a:lstStyle/>
          <a:p>
            <a:pPr rtl="0"/>
            <a:fld id="{401CF334-2D5C-4859-84A6-CA7E6E43FAEB}" type="slidenum">
              <a:rPr lang="fr-FR" noProof="0" smtClean="0"/>
              <a:t>19</a:t>
            </a:fld>
            <a:endParaRPr lang="fr-FR" noProof="0"/>
          </a:p>
        </p:txBody>
      </p:sp>
    </p:spTree>
    <p:extLst>
      <p:ext uri="{BB962C8B-B14F-4D97-AF65-F5344CB8AC3E}">
        <p14:creationId xmlns:p14="http://schemas.microsoft.com/office/powerpoint/2010/main" val="175710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t>Introduction</a:t>
            </a:r>
          </a:p>
        </p:txBody>
      </p:sp>
      <p:sp>
        <p:nvSpPr>
          <p:cNvPr id="3" name="Espace réservé du contenu 2"/>
          <p:cNvSpPr>
            <a:spLocks noGrp="1"/>
          </p:cNvSpPr>
          <p:nvPr>
            <p:ph idx="1"/>
          </p:nvPr>
        </p:nvSpPr>
        <p:spPr>
          <a:xfrm>
            <a:off x="2592925" y="2391295"/>
            <a:ext cx="8915400" cy="3777622"/>
          </a:xfrm>
        </p:spPr>
        <p:txBody>
          <a:bodyPr rtlCol="0">
            <a:normAutofit/>
          </a:bodyPr>
          <a:lstStyle/>
          <a:p>
            <a:pPr marL="0" indent="0" algn="just">
              <a:buNone/>
            </a:pPr>
            <a:r>
              <a:rPr lang="fr-FR" sz="2500" b="1" dirty="0"/>
              <a:t>Power BI</a:t>
            </a:r>
            <a:r>
              <a:rPr lang="fr-FR" sz="2500" dirty="0"/>
              <a:t>,</a:t>
            </a:r>
            <a:r>
              <a:rPr lang="fr-FR" sz="2500" b="1" dirty="0"/>
              <a:t> </a:t>
            </a:r>
            <a:r>
              <a:rPr lang="fr-FR" sz="2500" dirty="0"/>
              <a:t>la solution de </a:t>
            </a:r>
            <a:r>
              <a:rPr lang="fr-FR" sz="2500" u="sng" dirty="0"/>
              <a:t>data visualisation </a:t>
            </a:r>
            <a:r>
              <a:rPr lang="fr-FR" sz="2500" dirty="0"/>
              <a:t>de Microsoft permet de créer des tableaux de bord, riches et interactifs grâce aux multiples éléments graphiques qu'elle propose. </a:t>
            </a:r>
          </a:p>
          <a:p>
            <a:pPr marL="0" indent="0" algn="just">
              <a:buNone/>
            </a:pPr>
            <a:endParaRPr lang="fr-FR" sz="2500" dirty="0"/>
          </a:p>
          <a:p>
            <a:pPr marL="0" indent="0" algn="just">
              <a:buNone/>
            </a:pPr>
            <a:r>
              <a:rPr lang="fr-FR" sz="2500" dirty="0"/>
              <a:t>Ce stage vous familiarisera avec son environnement et vous permettra de </a:t>
            </a:r>
            <a:r>
              <a:rPr lang="fr-FR" sz="2500" b="1" dirty="0"/>
              <a:t>manipuler des données, de créer vos rapports et de les publier</a:t>
            </a:r>
            <a:r>
              <a:rPr lang="fr-FR" sz="2500" dirty="0"/>
              <a:t>.</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2</a:t>
            </a:fld>
            <a:endParaRPr lang="fr-FR" noProof="0"/>
          </a:p>
        </p:txBody>
      </p:sp>
    </p:spTree>
    <p:extLst>
      <p:ext uri="{BB962C8B-B14F-4D97-AF65-F5344CB8AC3E}">
        <p14:creationId xmlns:p14="http://schemas.microsoft.com/office/powerpoint/2010/main" val="135224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9245927" cy="1280890"/>
          </a:xfrm>
        </p:spPr>
        <p:txBody>
          <a:bodyPr rtlCol="0">
            <a:noAutofit/>
          </a:bodyPr>
          <a:lstStyle/>
          <a:p>
            <a:r>
              <a:rPr lang="fr-FR" dirty="0"/>
              <a:t>Obtenir des données : </a:t>
            </a:r>
            <a:r>
              <a:rPr lang="fr-FR" dirty="0">
                <a:solidFill>
                  <a:schemeClr val="tx1"/>
                </a:solidFill>
              </a:rPr>
              <a:t>Base de données</a:t>
            </a:r>
            <a:r>
              <a:rPr lang="fr-FR" dirty="0"/>
              <a:t> </a:t>
            </a:r>
            <a:br>
              <a:rPr lang="fr-FR" dirty="0"/>
            </a:br>
            <a:r>
              <a:rPr lang="fr-FR" dirty="0">
                <a:solidFill>
                  <a:schemeClr val="tx1"/>
                </a:solidFill>
              </a:rPr>
              <a:t>SQL Server </a:t>
            </a:r>
            <a:r>
              <a:rPr lang="fr-FR" dirty="0"/>
              <a:t>: identification</a:t>
            </a:r>
          </a:p>
        </p:txBody>
      </p:sp>
      <p:sp>
        <p:nvSpPr>
          <p:cNvPr id="6" name="Rectangle 5"/>
          <p:cNvSpPr/>
          <p:nvPr/>
        </p:nvSpPr>
        <p:spPr>
          <a:xfrm>
            <a:off x="2592925" y="2117774"/>
            <a:ext cx="7622493" cy="1200329"/>
          </a:xfrm>
          <a:prstGeom prst="rect">
            <a:avLst/>
          </a:prstGeom>
        </p:spPr>
        <p:txBody>
          <a:bodyPr wrap="square">
            <a:spAutoFit/>
          </a:bodyPr>
          <a:lstStyle/>
          <a:p>
            <a:pPr algn="just"/>
            <a:r>
              <a:rPr lang="fr-FR" dirty="0"/>
              <a:t>3 types d’identifications peuvent être utilisées :</a:t>
            </a:r>
          </a:p>
          <a:p>
            <a:pPr marL="285750" indent="-285750" algn="just">
              <a:buFontTx/>
              <a:buChar char="-"/>
            </a:pPr>
            <a:r>
              <a:rPr lang="fr-FR" dirty="0"/>
              <a:t>Windows</a:t>
            </a:r>
            <a:r>
              <a:rPr lang="fr-FR" b="1" dirty="0"/>
              <a:t>,</a:t>
            </a:r>
          </a:p>
          <a:p>
            <a:pPr marL="285750" indent="-285750" algn="just">
              <a:buFontTx/>
              <a:buChar char="-"/>
            </a:pPr>
            <a:r>
              <a:rPr lang="fr-FR" dirty="0"/>
              <a:t>Base de données,</a:t>
            </a:r>
          </a:p>
          <a:p>
            <a:pPr marL="285750" indent="-285750" algn="just">
              <a:buFontTx/>
              <a:buChar char="-"/>
            </a:pPr>
            <a:r>
              <a:rPr lang="fr-FR" dirty="0"/>
              <a:t>Compte Microsoft</a:t>
            </a:r>
          </a:p>
        </p:txBody>
      </p:sp>
      <p:cxnSp>
        <p:nvCxnSpPr>
          <p:cNvPr id="8" name="Connecteur droit avec flèche 7"/>
          <p:cNvCxnSpPr/>
          <p:nvPr/>
        </p:nvCxnSpPr>
        <p:spPr>
          <a:xfrm>
            <a:off x="4279808" y="3426692"/>
            <a:ext cx="1977608" cy="123561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3" name="Image 2"/>
          <p:cNvPicPr>
            <a:picLocks noChangeAspect="1"/>
          </p:cNvPicPr>
          <p:nvPr/>
        </p:nvPicPr>
        <p:blipFill>
          <a:blip r:embed="rId3"/>
          <a:stretch>
            <a:fillRect/>
          </a:stretch>
        </p:blipFill>
        <p:spPr>
          <a:xfrm>
            <a:off x="6257416" y="2930118"/>
            <a:ext cx="5434681" cy="3117510"/>
          </a:xfrm>
          <a:prstGeom prst="rect">
            <a:avLst/>
          </a:prstGeom>
        </p:spPr>
      </p:pic>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20</a:t>
            </a:fld>
            <a:endParaRPr lang="fr-FR" noProof="0"/>
          </a:p>
        </p:txBody>
      </p:sp>
    </p:spTree>
    <p:extLst>
      <p:ext uri="{BB962C8B-B14F-4D97-AF65-F5344CB8AC3E}">
        <p14:creationId xmlns:p14="http://schemas.microsoft.com/office/powerpoint/2010/main" val="12080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9192675" cy="1280890"/>
          </a:xfrm>
        </p:spPr>
        <p:txBody>
          <a:bodyPr rtlCol="0">
            <a:normAutofit/>
          </a:bodyPr>
          <a:lstStyle/>
          <a:p>
            <a:pPr rtl="0"/>
            <a:r>
              <a:rPr lang="fr-FR" dirty="0"/>
              <a:t>Obtenir des données : </a:t>
            </a:r>
            <a:br>
              <a:rPr lang="fr-FR" dirty="0"/>
            </a:br>
            <a:r>
              <a:rPr lang="fr-FR" dirty="0"/>
              <a:t>Page Web</a:t>
            </a:r>
          </a:p>
        </p:txBody>
      </p:sp>
      <p:sp>
        <p:nvSpPr>
          <p:cNvPr id="6" name="Rectangle 5"/>
          <p:cNvSpPr/>
          <p:nvPr/>
        </p:nvSpPr>
        <p:spPr>
          <a:xfrm>
            <a:off x="2592925" y="2117774"/>
            <a:ext cx="7622493" cy="369332"/>
          </a:xfrm>
          <a:prstGeom prst="rect">
            <a:avLst/>
          </a:prstGeom>
        </p:spPr>
        <p:txBody>
          <a:bodyPr wrap="square">
            <a:spAutoFit/>
          </a:bodyPr>
          <a:lstStyle/>
          <a:p>
            <a:pPr algn="just"/>
            <a:r>
              <a:rPr lang="fr-FR" dirty="0"/>
              <a:t>A partir d’une base web : </a:t>
            </a:r>
          </a:p>
        </p:txBody>
      </p:sp>
      <p:sp>
        <p:nvSpPr>
          <p:cNvPr id="16" name="ZoneTexte 15"/>
          <p:cNvSpPr txBox="1"/>
          <p:nvPr/>
        </p:nvSpPr>
        <p:spPr>
          <a:xfrm>
            <a:off x="6049818" y="4303580"/>
            <a:ext cx="1753385" cy="646331"/>
          </a:xfrm>
          <a:prstGeom prst="rect">
            <a:avLst/>
          </a:prstGeom>
          <a:noFill/>
        </p:spPr>
        <p:txBody>
          <a:bodyPr wrap="square" rtlCol="0">
            <a:spAutoFit/>
          </a:bodyPr>
          <a:lstStyle/>
          <a:p>
            <a:r>
              <a:rPr lang="fr-FR" dirty="0"/>
              <a:t>Sélection des tables</a:t>
            </a: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0650" y="2522103"/>
            <a:ext cx="3369168" cy="3613705"/>
          </a:xfrm>
          <a:prstGeom prst="rect">
            <a:avLst/>
          </a:prstGeom>
        </p:spPr>
      </p:pic>
      <p:cxnSp>
        <p:nvCxnSpPr>
          <p:cNvPr id="8" name="Connecteur droit avec flèche 7"/>
          <p:cNvCxnSpPr/>
          <p:nvPr/>
        </p:nvCxnSpPr>
        <p:spPr>
          <a:xfrm>
            <a:off x="4435573" y="3309030"/>
            <a:ext cx="2369217" cy="5854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4451" y="2699880"/>
            <a:ext cx="4130966" cy="1497914"/>
          </a:xfrm>
          <a:prstGeom prst="rect">
            <a:avLst/>
          </a:prstGeom>
        </p:spPr>
      </p:pic>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21</a:t>
            </a:fld>
            <a:endParaRPr lang="fr-FR" noProof="0"/>
          </a:p>
        </p:txBody>
      </p:sp>
    </p:spTree>
    <p:extLst>
      <p:ext uri="{BB962C8B-B14F-4D97-AF65-F5344CB8AC3E}">
        <p14:creationId xmlns:p14="http://schemas.microsoft.com/office/powerpoint/2010/main" val="244291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9192675" cy="1280890"/>
          </a:xfrm>
        </p:spPr>
        <p:txBody>
          <a:bodyPr rtlCol="0">
            <a:normAutofit/>
          </a:bodyPr>
          <a:lstStyle/>
          <a:p>
            <a:r>
              <a:rPr lang="fr-FR" dirty="0"/>
              <a:t>Modèle de données :</a:t>
            </a:r>
            <a:br>
              <a:rPr lang="fr-FR" dirty="0"/>
            </a:br>
            <a:r>
              <a:rPr lang="fr-FR" dirty="0"/>
              <a:t>Vue du modèle</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22</a:t>
            </a:fld>
            <a:endParaRPr lang="fr-FR" noProof="0"/>
          </a:p>
        </p:txBody>
      </p:sp>
      <p:sp>
        <p:nvSpPr>
          <p:cNvPr id="5" name="Espace réservé du contenu 7">
            <a:extLst>
              <a:ext uri="{FF2B5EF4-FFF2-40B4-BE49-F238E27FC236}">
                <a16:creationId xmlns:a16="http://schemas.microsoft.com/office/drawing/2014/main" id="{E669F8A0-0D13-F61A-9087-A96914853104}"/>
              </a:ext>
            </a:extLst>
          </p:cNvPr>
          <p:cNvSpPr>
            <a:spLocks noGrp="1"/>
          </p:cNvSpPr>
          <p:nvPr>
            <p:ph idx="1"/>
          </p:nvPr>
        </p:nvSpPr>
        <p:spPr>
          <a:xfrm>
            <a:off x="5597882" y="2028384"/>
            <a:ext cx="6594118" cy="3967438"/>
          </a:xfrm>
        </p:spPr>
        <p:txBody>
          <a:bodyPr>
            <a:normAutofit fontScale="92500" lnSpcReduction="10000"/>
          </a:bodyPr>
          <a:lstStyle/>
          <a:p>
            <a:pPr marL="285750" indent="-285750" algn="just">
              <a:buFont typeface="Wingdings" panose="05000000000000000000" pitchFamily="2" charset="2"/>
              <a:buChar char="Ø"/>
            </a:pPr>
            <a:r>
              <a:rPr lang="fr-FR" sz="1600" dirty="0"/>
              <a:t>Après avoir chargé vos différentes sources de données, cliquez sur l’icône de gauche </a:t>
            </a:r>
            <a:r>
              <a:rPr lang="fr-FR" sz="1600" u="sng" dirty="0"/>
              <a:t>« Modèle ».</a:t>
            </a:r>
          </a:p>
          <a:p>
            <a:pPr marL="285750" indent="-285750" algn="just">
              <a:buFont typeface="Wingdings" panose="05000000000000000000" pitchFamily="2" charset="2"/>
              <a:buChar char="Ø"/>
            </a:pPr>
            <a:endParaRPr lang="fr-FR" sz="1600" u="sng" dirty="0"/>
          </a:p>
          <a:p>
            <a:pPr marL="285750" indent="-285750" algn="just">
              <a:buFont typeface="Wingdings" panose="05000000000000000000" pitchFamily="2" charset="2"/>
              <a:buChar char="Ø"/>
            </a:pPr>
            <a:r>
              <a:rPr lang="fr-FR" sz="1600" dirty="0"/>
              <a:t>Il est nécessaire de </a:t>
            </a:r>
            <a:r>
              <a:rPr lang="fr-FR" sz="1600" b="1" dirty="0"/>
              <a:t>« relier vos sources » </a:t>
            </a:r>
            <a:r>
              <a:rPr lang="fr-FR" sz="1600" dirty="0"/>
              <a:t>et donc vos tables importées afin de pouvoir </a:t>
            </a:r>
            <a:r>
              <a:rPr lang="fr-FR" sz="1600" u="sng" dirty="0"/>
              <a:t>utiliser des colonnes qui se trouvent dans des tables différentes dans un même visuel.</a:t>
            </a:r>
            <a:endParaRPr lang="fr-FR" sz="1600" dirty="0"/>
          </a:p>
          <a:p>
            <a:pPr marL="285750" indent="-285750" algn="just">
              <a:buFont typeface="Wingdings" panose="05000000000000000000" pitchFamily="2" charset="2"/>
              <a:buChar char="Ø"/>
            </a:pPr>
            <a:endParaRPr lang="fr-FR" sz="1600" dirty="0"/>
          </a:p>
          <a:p>
            <a:pPr marL="285750" indent="-285750" algn="just">
              <a:buFont typeface="Wingdings" panose="05000000000000000000" pitchFamily="2" charset="2"/>
              <a:buChar char="Ø"/>
            </a:pPr>
            <a:r>
              <a:rPr lang="fr-FR" sz="1600" dirty="0"/>
              <a:t>Le but n’est pas de tout rassembler avec des </a:t>
            </a:r>
            <a:r>
              <a:rPr lang="fr-FR" sz="1600" dirty="0" err="1"/>
              <a:t>RecherchesV</a:t>
            </a:r>
            <a:r>
              <a:rPr lang="fr-FR" sz="1600" dirty="0"/>
              <a:t> mais juste de donner les moyens à l’outil </a:t>
            </a:r>
            <a:r>
              <a:rPr lang="fr-FR" sz="1600" b="1" dirty="0"/>
              <a:t>de naviguer correctement entre les tables</a:t>
            </a:r>
            <a:r>
              <a:rPr lang="fr-FR" sz="1600" dirty="0"/>
              <a:t> comme si une énorme table de correspondance existait en arrière-fond.</a:t>
            </a:r>
          </a:p>
          <a:p>
            <a:pPr marL="285750" indent="-285750" algn="just">
              <a:buFont typeface="Wingdings" panose="05000000000000000000" pitchFamily="2" charset="2"/>
              <a:buChar char="Ø"/>
            </a:pPr>
            <a:endParaRPr lang="fr-FR" sz="1600" b="1" dirty="0"/>
          </a:p>
          <a:p>
            <a:pPr marL="285750" indent="-285750" algn="just">
              <a:buFont typeface="Wingdings" panose="05000000000000000000" pitchFamily="2" charset="2"/>
              <a:buChar char="Ø"/>
            </a:pPr>
            <a:r>
              <a:rPr lang="fr-FR" sz="1600" b="1" dirty="0"/>
              <a:t>Il faut donc lui donner une colonne de correspondance qui fasse le lien entre deux tables comme pour la fonction </a:t>
            </a:r>
            <a:r>
              <a:rPr lang="fr-FR" sz="1600" b="1" dirty="0" err="1"/>
              <a:t>RechercheV</a:t>
            </a:r>
            <a:r>
              <a:rPr lang="fr-FR" sz="1600" b="1" dirty="0"/>
              <a:t> dans Excel.</a:t>
            </a:r>
          </a:p>
        </p:txBody>
      </p:sp>
      <p:pic>
        <p:nvPicPr>
          <p:cNvPr id="7" name="Image 6">
            <a:extLst>
              <a:ext uri="{FF2B5EF4-FFF2-40B4-BE49-F238E27FC236}">
                <a16:creationId xmlns:a16="http://schemas.microsoft.com/office/drawing/2014/main" id="{3F177686-9E1A-6429-B84F-F67B5FC6010F}"/>
              </a:ext>
            </a:extLst>
          </p:cNvPr>
          <p:cNvPicPr>
            <a:picLocks noChangeAspect="1"/>
          </p:cNvPicPr>
          <p:nvPr/>
        </p:nvPicPr>
        <p:blipFill>
          <a:blip r:embed="rId3"/>
          <a:stretch>
            <a:fillRect/>
          </a:stretch>
        </p:blipFill>
        <p:spPr>
          <a:xfrm>
            <a:off x="844071" y="3178628"/>
            <a:ext cx="4482218" cy="2817194"/>
          </a:xfrm>
          <a:prstGeom prst="rect">
            <a:avLst/>
          </a:prstGeom>
          <a:ln>
            <a:noFill/>
          </a:ln>
          <a:effectLst>
            <a:outerShdw blurRad="292100" dist="139700" dir="2700000" algn="tl" rotWithShape="0">
              <a:srgbClr val="333333">
                <a:alpha val="65000"/>
              </a:srgbClr>
            </a:outerShdw>
          </a:effectLst>
        </p:spPr>
      </p:pic>
      <p:pic>
        <p:nvPicPr>
          <p:cNvPr id="9" name="Image 8">
            <a:extLst>
              <a:ext uri="{FF2B5EF4-FFF2-40B4-BE49-F238E27FC236}">
                <a16:creationId xmlns:a16="http://schemas.microsoft.com/office/drawing/2014/main" id="{692920A3-D564-3438-265B-D2BD19B5F964}"/>
              </a:ext>
            </a:extLst>
          </p:cNvPr>
          <p:cNvPicPr>
            <a:picLocks noChangeAspect="1"/>
          </p:cNvPicPr>
          <p:nvPr/>
        </p:nvPicPr>
        <p:blipFill>
          <a:blip r:embed="rId4"/>
          <a:stretch>
            <a:fillRect/>
          </a:stretch>
        </p:blipFill>
        <p:spPr>
          <a:xfrm>
            <a:off x="2385087" y="1975072"/>
            <a:ext cx="1400185" cy="11334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8119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77717" y="624110"/>
            <a:ext cx="9607884" cy="1280890"/>
          </a:xfrm>
        </p:spPr>
        <p:txBody>
          <a:bodyPr rtlCol="0">
            <a:noAutofit/>
          </a:bodyPr>
          <a:lstStyle/>
          <a:p>
            <a:r>
              <a:rPr lang="fr-FR" dirty="0"/>
              <a:t>Modèle de données : </a:t>
            </a:r>
            <a:br>
              <a:rPr lang="fr-FR" dirty="0"/>
            </a:br>
            <a:r>
              <a:rPr lang="fr-FR" dirty="0"/>
              <a:t>Vue modèle</a:t>
            </a:r>
            <a:br>
              <a:rPr lang="fr-FR" dirty="0"/>
            </a:br>
            <a:endParaRPr lang="fr-FR" dirty="0"/>
          </a:p>
        </p:txBody>
      </p:sp>
      <p:sp>
        <p:nvSpPr>
          <p:cNvPr id="3" name="Espace réservé du numéro de diapositive 2"/>
          <p:cNvSpPr>
            <a:spLocks noGrp="1"/>
          </p:cNvSpPr>
          <p:nvPr>
            <p:ph type="sldNum" sz="quarter" idx="12"/>
          </p:nvPr>
        </p:nvSpPr>
        <p:spPr/>
        <p:txBody>
          <a:bodyPr/>
          <a:lstStyle/>
          <a:p>
            <a:pPr rtl="0"/>
            <a:fld id="{401CF334-2D5C-4859-84A6-CA7E6E43FAEB}" type="slidenum">
              <a:rPr lang="fr-FR" noProof="0" smtClean="0"/>
              <a:t>23</a:t>
            </a:fld>
            <a:endParaRPr lang="fr-FR" noProof="0"/>
          </a:p>
        </p:txBody>
      </p:sp>
      <p:sp>
        <p:nvSpPr>
          <p:cNvPr id="5" name="Espace réservé du contenu 7">
            <a:extLst>
              <a:ext uri="{FF2B5EF4-FFF2-40B4-BE49-F238E27FC236}">
                <a16:creationId xmlns:a16="http://schemas.microsoft.com/office/drawing/2014/main" id="{5A8F51F6-2AF9-A20F-3763-54C4259DE260}"/>
              </a:ext>
            </a:extLst>
          </p:cNvPr>
          <p:cNvSpPr>
            <a:spLocks noGrp="1"/>
          </p:cNvSpPr>
          <p:nvPr>
            <p:ph idx="1"/>
          </p:nvPr>
        </p:nvSpPr>
        <p:spPr>
          <a:xfrm>
            <a:off x="1371600" y="2058049"/>
            <a:ext cx="5491689" cy="3926494"/>
          </a:xfrm>
        </p:spPr>
        <p:txBody>
          <a:bodyPr>
            <a:normAutofit fontScale="92500"/>
          </a:bodyPr>
          <a:lstStyle/>
          <a:p>
            <a:pPr marL="285750" indent="-285750" algn="just">
              <a:buFont typeface="Wingdings" panose="05000000000000000000" pitchFamily="2" charset="2"/>
              <a:buChar char="Ø"/>
            </a:pPr>
            <a:r>
              <a:rPr lang="fr-FR" sz="1600" dirty="0"/>
              <a:t>Toujours au niveau de « </a:t>
            </a:r>
            <a:r>
              <a:rPr lang="fr-FR" sz="1600" b="1" dirty="0"/>
              <a:t>la vue de modèle </a:t>
            </a:r>
            <a:r>
              <a:rPr lang="fr-FR" sz="1600" dirty="0"/>
              <a:t>», cliquer sur « Gérer les relations » dans le ruban « Accueil ».</a:t>
            </a:r>
          </a:p>
          <a:p>
            <a:pPr marL="285750" indent="-285750" algn="just">
              <a:buFont typeface="Wingdings" panose="05000000000000000000" pitchFamily="2" charset="2"/>
              <a:buChar char="Ø"/>
            </a:pPr>
            <a:endParaRPr lang="fr-FR" sz="1600" dirty="0"/>
          </a:p>
          <a:p>
            <a:pPr marL="285750" indent="-285750" algn="just">
              <a:buFont typeface="Wingdings" panose="05000000000000000000" pitchFamily="2" charset="2"/>
              <a:buChar char="Ø"/>
            </a:pPr>
            <a:r>
              <a:rPr lang="fr-FR" sz="1600" dirty="0"/>
              <a:t>La fenêtre </a:t>
            </a:r>
            <a:r>
              <a:rPr lang="fr-FR" sz="1600" b="1" dirty="0"/>
              <a:t>de gestion des relations </a:t>
            </a:r>
            <a:r>
              <a:rPr lang="fr-FR" sz="1600" dirty="0"/>
              <a:t>apparaît.</a:t>
            </a:r>
          </a:p>
          <a:p>
            <a:pPr marL="285750" indent="-285750" algn="just">
              <a:buFont typeface="Wingdings" panose="05000000000000000000" pitchFamily="2" charset="2"/>
              <a:buChar char="Ø"/>
            </a:pPr>
            <a:endParaRPr lang="fr-FR" sz="1600" dirty="0"/>
          </a:p>
          <a:p>
            <a:pPr marL="285750" indent="-285750" algn="just">
              <a:buFont typeface="Wingdings" panose="05000000000000000000" pitchFamily="2" charset="2"/>
              <a:buChar char="Ø"/>
            </a:pPr>
            <a:r>
              <a:rPr lang="fr-FR" sz="1600" dirty="0"/>
              <a:t>On peut cliquer sur une des </a:t>
            </a:r>
            <a:r>
              <a:rPr lang="fr-FR" sz="1600" b="1" dirty="0"/>
              <a:t>relations pour la modifier</a:t>
            </a:r>
            <a:r>
              <a:rPr lang="fr-FR" sz="1600" dirty="0"/>
              <a:t>, </a:t>
            </a:r>
            <a:r>
              <a:rPr lang="fr-FR" sz="1600" b="1" dirty="0"/>
              <a:t>la supprimer et/ou en rajouter </a:t>
            </a:r>
            <a:r>
              <a:rPr lang="fr-FR" sz="1600" dirty="0"/>
              <a:t>des nouvelles.</a:t>
            </a:r>
          </a:p>
          <a:p>
            <a:pPr marL="285750" indent="-285750" algn="just">
              <a:buFont typeface="Wingdings" panose="05000000000000000000" pitchFamily="2" charset="2"/>
              <a:buChar char="Ø"/>
            </a:pPr>
            <a:endParaRPr lang="fr-FR" sz="1600" dirty="0"/>
          </a:p>
          <a:p>
            <a:pPr marL="285750" indent="-285750" algn="just">
              <a:buFont typeface="Wingdings" panose="05000000000000000000" pitchFamily="2" charset="2"/>
              <a:buChar char="Ø"/>
            </a:pPr>
            <a:r>
              <a:rPr lang="fr-FR" sz="1600" dirty="0"/>
              <a:t>On peut aussi </a:t>
            </a:r>
            <a:r>
              <a:rPr lang="fr-FR" sz="1600" b="1" dirty="0"/>
              <a:t>cliquer directement sur un champ </a:t>
            </a:r>
            <a:r>
              <a:rPr lang="fr-FR" sz="1600" dirty="0"/>
              <a:t>du modèle (Schéma des tables), rester appuyé et </a:t>
            </a:r>
            <a:r>
              <a:rPr lang="fr-FR" sz="1600" b="1" dirty="0"/>
              <a:t>venir glisser </a:t>
            </a:r>
            <a:r>
              <a:rPr lang="fr-FR" sz="1600" dirty="0"/>
              <a:t>le premier champ sur le champ de correspondance d’une autre table pour créer la relation. </a:t>
            </a:r>
          </a:p>
        </p:txBody>
      </p:sp>
      <p:pic>
        <p:nvPicPr>
          <p:cNvPr id="6" name="Image 5">
            <a:extLst>
              <a:ext uri="{FF2B5EF4-FFF2-40B4-BE49-F238E27FC236}">
                <a16:creationId xmlns:a16="http://schemas.microsoft.com/office/drawing/2014/main" id="{668CBB86-C557-30AD-154B-C89B212F5811}"/>
              </a:ext>
            </a:extLst>
          </p:cNvPr>
          <p:cNvPicPr>
            <a:picLocks noChangeAspect="1"/>
          </p:cNvPicPr>
          <p:nvPr/>
        </p:nvPicPr>
        <p:blipFill>
          <a:blip r:embed="rId3"/>
          <a:stretch>
            <a:fillRect/>
          </a:stretch>
        </p:blipFill>
        <p:spPr>
          <a:xfrm>
            <a:off x="7202273" y="2106504"/>
            <a:ext cx="4673051" cy="1968041"/>
          </a:xfrm>
          <a:prstGeom prst="rect">
            <a:avLst/>
          </a:prstGeom>
        </p:spPr>
      </p:pic>
      <p:sp>
        <p:nvSpPr>
          <p:cNvPr id="8" name="ZoneTexte 7">
            <a:extLst>
              <a:ext uri="{FF2B5EF4-FFF2-40B4-BE49-F238E27FC236}">
                <a16:creationId xmlns:a16="http://schemas.microsoft.com/office/drawing/2014/main" id="{5D6C112C-43C7-7FE3-F28E-4859BA1E7699}"/>
              </a:ext>
            </a:extLst>
          </p:cNvPr>
          <p:cNvSpPr txBox="1"/>
          <p:nvPr/>
        </p:nvSpPr>
        <p:spPr>
          <a:xfrm>
            <a:off x="7202273" y="4434099"/>
            <a:ext cx="4665989" cy="1015663"/>
          </a:xfrm>
          <a:prstGeom prst="rect">
            <a:avLst/>
          </a:prstGeom>
          <a:noFill/>
        </p:spPr>
        <p:txBody>
          <a:bodyPr wrap="square" rtlCol="0">
            <a:spAutoFit/>
          </a:bodyPr>
          <a:lstStyle/>
          <a:p>
            <a:pPr algn="r"/>
            <a:r>
              <a:rPr lang="fr-FR" sz="1200" b="1" i="1" dirty="0"/>
              <a:t>Explication de la première ligne </a:t>
            </a:r>
            <a:r>
              <a:rPr lang="fr-FR" sz="1200" i="1" dirty="0"/>
              <a:t>: </a:t>
            </a:r>
          </a:p>
          <a:p>
            <a:pPr algn="r"/>
            <a:r>
              <a:rPr lang="fr-FR" sz="1200" i="1" dirty="0"/>
              <a:t>Sur la table client, la colonne IDGEO est égale à la colonne IDGEO dans la table Géographie. Cette relation est active donc Power BI peut l’utiliser pour naviguer dans le modèle de données</a:t>
            </a:r>
            <a:r>
              <a:rPr lang="fr-FR" sz="1050" i="1" dirty="0"/>
              <a:t>.</a:t>
            </a:r>
          </a:p>
        </p:txBody>
      </p:sp>
    </p:spTree>
    <p:extLst>
      <p:ext uri="{BB962C8B-B14F-4D97-AF65-F5344CB8AC3E}">
        <p14:creationId xmlns:p14="http://schemas.microsoft.com/office/powerpoint/2010/main" val="381444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2589213" y="2896986"/>
            <a:ext cx="8915399" cy="2262781"/>
          </a:xfrm>
        </p:spPr>
        <p:txBody>
          <a:bodyPr rtlCol="0">
            <a:normAutofit fontScale="90000"/>
          </a:bodyPr>
          <a:lstStyle/>
          <a:p>
            <a:pPr rtl="0"/>
            <a:r>
              <a:rPr lang="fr-FR" dirty="0"/>
              <a:t>Transformation des données</a:t>
            </a:r>
            <a:br>
              <a:rPr lang="fr-FR" dirty="0"/>
            </a:br>
            <a:r>
              <a:rPr lang="fr-FR" dirty="0"/>
              <a:t>Power </a:t>
            </a:r>
            <a:r>
              <a:rPr lang="fr-FR" dirty="0" err="1"/>
              <a:t>Query</a:t>
            </a:r>
            <a:endParaRPr lang="fr-FR" dirty="0">
              <a:highlight>
                <a:srgbClr val="FFFF00"/>
              </a:highlight>
            </a:endParaRPr>
          </a:p>
        </p:txBody>
      </p:sp>
      <p:sp>
        <p:nvSpPr>
          <p:cNvPr id="2" name="Espace réservé du numéro de diapositive 1"/>
          <p:cNvSpPr>
            <a:spLocks noGrp="1"/>
          </p:cNvSpPr>
          <p:nvPr>
            <p:ph type="sldNum" sz="quarter" idx="12"/>
          </p:nvPr>
        </p:nvSpPr>
        <p:spPr/>
        <p:txBody>
          <a:bodyPr/>
          <a:lstStyle/>
          <a:p>
            <a:pPr rtl="0"/>
            <a:fld id="{401CF334-2D5C-4859-84A6-CA7E6E43FAEB}" type="slidenum">
              <a:rPr lang="fr-FR" noProof="0" smtClean="0"/>
              <a:t>24</a:t>
            </a:fld>
            <a:endParaRPr lang="fr-FR" noProof="0"/>
          </a:p>
        </p:txBody>
      </p:sp>
    </p:spTree>
    <p:extLst>
      <p:ext uri="{BB962C8B-B14F-4D97-AF65-F5344CB8AC3E}">
        <p14:creationId xmlns:p14="http://schemas.microsoft.com/office/powerpoint/2010/main" val="182965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91360" y="426720"/>
            <a:ext cx="9192675" cy="1280890"/>
          </a:xfrm>
        </p:spPr>
        <p:txBody>
          <a:bodyPr rtlCol="0">
            <a:normAutofit/>
          </a:bodyPr>
          <a:lstStyle/>
          <a:p>
            <a:r>
              <a:rPr lang="fr-FR" dirty="0"/>
              <a:t>Fenêtre Power </a:t>
            </a:r>
            <a:r>
              <a:rPr lang="fr-FR" dirty="0" err="1"/>
              <a:t>Query</a:t>
            </a:r>
            <a:r>
              <a:rPr lang="fr-FR" dirty="0"/>
              <a:t> !</a:t>
            </a:r>
            <a:br>
              <a:rPr lang="fr-FR" dirty="0"/>
            </a:br>
            <a:r>
              <a:rPr lang="fr-FR" dirty="0"/>
              <a:t>Que va-t-on y faire ?</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25</a:t>
            </a:fld>
            <a:endParaRPr lang="fr-FR" noProof="0"/>
          </a:p>
        </p:txBody>
      </p:sp>
      <p:sp>
        <p:nvSpPr>
          <p:cNvPr id="5" name="Rectangle 4">
            <a:extLst>
              <a:ext uri="{FF2B5EF4-FFF2-40B4-BE49-F238E27FC236}">
                <a16:creationId xmlns:a16="http://schemas.microsoft.com/office/drawing/2014/main" id="{26C8F795-FCB5-4B3F-8633-6582D8194758}"/>
              </a:ext>
            </a:extLst>
          </p:cNvPr>
          <p:cNvSpPr/>
          <p:nvPr/>
        </p:nvSpPr>
        <p:spPr>
          <a:xfrm>
            <a:off x="2082800" y="1860010"/>
            <a:ext cx="8402320" cy="472367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fr-FR" sz="2200" b="1" dirty="0">
                <a:solidFill>
                  <a:schemeClr val="tx1"/>
                </a:solidFill>
              </a:rPr>
              <a:t>On ne s’occupe que de cette fenêtre et non de Power BI !!! </a:t>
            </a:r>
          </a:p>
          <a:p>
            <a:endParaRPr lang="fr-FR" sz="2200" b="1" dirty="0">
              <a:solidFill>
                <a:schemeClr val="tx1"/>
              </a:solidFill>
            </a:endParaRPr>
          </a:p>
          <a:p>
            <a:r>
              <a:rPr lang="fr-FR" sz="2200" b="1" dirty="0">
                <a:solidFill>
                  <a:schemeClr val="tx1"/>
                </a:solidFill>
              </a:rPr>
              <a:t>1. Import des sources de données,</a:t>
            </a:r>
          </a:p>
          <a:p>
            <a:r>
              <a:rPr lang="fr-FR" sz="2200" b="1" dirty="0">
                <a:solidFill>
                  <a:schemeClr val="tx1"/>
                </a:solidFill>
              </a:rPr>
              <a:t>2. Transformation et nettoyage des données (suppression, filtres, renommage, fractionnement, etc.),</a:t>
            </a:r>
          </a:p>
          <a:p>
            <a:endParaRPr lang="fr-FR" sz="2200" b="1" dirty="0">
              <a:solidFill>
                <a:schemeClr val="tx1"/>
              </a:solidFill>
            </a:endParaRPr>
          </a:p>
          <a:p>
            <a:r>
              <a:rPr lang="fr-FR" sz="2200" b="1" dirty="0">
                <a:solidFill>
                  <a:schemeClr val="tx1"/>
                </a:solidFill>
              </a:rPr>
              <a:t>3. Création de colonnes conditionnelles (Homme si valeur H sur une autre colonne, etc.),</a:t>
            </a:r>
          </a:p>
          <a:p>
            <a:r>
              <a:rPr lang="fr-FR" sz="2200" b="1" dirty="0">
                <a:solidFill>
                  <a:schemeClr val="tx1"/>
                </a:solidFill>
              </a:rPr>
              <a:t>4. Création de colonnes personnalisées (calculs divers),</a:t>
            </a:r>
          </a:p>
          <a:p>
            <a:endParaRPr lang="fr-FR" sz="2200" b="1" dirty="0">
              <a:solidFill>
                <a:schemeClr val="tx1"/>
              </a:solidFill>
            </a:endParaRPr>
          </a:p>
          <a:p>
            <a:r>
              <a:rPr lang="fr-FR" sz="2200" b="1" dirty="0">
                <a:solidFill>
                  <a:schemeClr val="tx1"/>
                </a:solidFill>
              </a:rPr>
              <a:t>5. Jointure entre les tables : soit par l’ajout de lignes soit l’ajout de colonnes provenant d’une autre table.</a:t>
            </a:r>
          </a:p>
          <a:p>
            <a:endParaRPr lang="fr-FR" sz="2200" b="1" dirty="0">
              <a:solidFill>
                <a:schemeClr val="tx1"/>
              </a:solidFill>
            </a:endParaRPr>
          </a:p>
          <a:p>
            <a:r>
              <a:rPr lang="fr-FR" sz="2200" b="1" dirty="0">
                <a:solidFill>
                  <a:schemeClr val="tx1"/>
                </a:solidFill>
              </a:rPr>
              <a:t>Langage M</a:t>
            </a:r>
          </a:p>
        </p:txBody>
      </p:sp>
    </p:spTree>
    <p:extLst>
      <p:ext uri="{BB962C8B-B14F-4D97-AF65-F5344CB8AC3E}">
        <p14:creationId xmlns:p14="http://schemas.microsoft.com/office/powerpoint/2010/main" val="1414290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428685"/>
            <a:ext cx="9192675" cy="1280890"/>
          </a:xfrm>
        </p:spPr>
        <p:txBody>
          <a:bodyPr rtlCol="0">
            <a:normAutofit/>
          </a:bodyPr>
          <a:lstStyle/>
          <a:p>
            <a:pPr rtl="0"/>
            <a:r>
              <a:rPr lang="fr-FR" dirty="0"/>
              <a:t>Ouvrir la fenêtre Power </a:t>
            </a:r>
            <a:r>
              <a:rPr lang="fr-FR" dirty="0" err="1"/>
              <a:t>Query</a:t>
            </a:r>
            <a:r>
              <a:rPr lang="fr-FR" dirty="0"/>
              <a:t> pour modifier les données</a:t>
            </a:r>
          </a:p>
        </p:txBody>
      </p:sp>
      <p:sp>
        <p:nvSpPr>
          <p:cNvPr id="6" name="Rectangle 5"/>
          <p:cNvSpPr/>
          <p:nvPr/>
        </p:nvSpPr>
        <p:spPr>
          <a:xfrm>
            <a:off x="1699307" y="2065523"/>
            <a:ext cx="7622493" cy="4524315"/>
          </a:xfrm>
          <a:prstGeom prst="rect">
            <a:avLst/>
          </a:prstGeom>
        </p:spPr>
        <p:txBody>
          <a:bodyPr wrap="square">
            <a:spAutoFit/>
          </a:bodyPr>
          <a:lstStyle/>
          <a:p>
            <a:pPr marL="285750" indent="-285750" algn="just">
              <a:buFont typeface="Wingdings" panose="05000000000000000000" pitchFamily="2" charset="2"/>
              <a:buChar char="Ø"/>
            </a:pPr>
            <a:r>
              <a:rPr lang="fr-FR" dirty="0"/>
              <a:t>Si vous souhaitez modifier le fichier avant de charger les données, cliquer sur </a:t>
            </a:r>
            <a:r>
              <a:rPr lang="fr-FR" b="1" dirty="0"/>
              <a:t>Transformer les données</a:t>
            </a:r>
            <a:r>
              <a:rPr lang="fr-FR" dirty="0"/>
              <a:t> au moment de l’export d’une source.</a:t>
            </a:r>
          </a:p>
          <a:p>
            <a:pPr marL="285750" indent="-285750" algn="just">
              <a:buFont typeface="Wingdings" panose="05000000000000000000" pitchFamily="2" charset="2"/>
              <a:buChar char="Ø"/>
            </a:pPr>
            <a:r>
              <a:rPr lang="fr-FR" dirty="0"/>
              <a:t>On peut également faire un clic-droit sur n’importe quelle table à droite de la fenêtre Power BI et sélectionner « </a:t>
            </a:r>
            <a:r>
              <a:rPr lang="fr-FR" b="1" dirty="0"/>
              <a:t>Modifier la requête </a:t>
            </a:r>
            <a:r>
              <a:rPr lang="fr-FR" dirty="0"/>
              <a:t>».</a:t>
            </a:r>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r>
              <a:rPr lang="fr-FR" dirty="0"/>
              <a:t>Power Bi ouvre alors la fenêtre Power </a:t>
            </a:r>
            <a:r>
              <a:rPr lang="fr-FR" dirty="0" err="1"/>
              <a:t>Query</a:t>
            </a:r>
            <a:r>
              <a:rPr lang="fr-FR" dirty="0"/>
              <a:t>, l’éditeur de requête.</a:t>
            </a:r>
          </a:p>
          <a:p>
            <a:pPr algn="just"/>
            <a:endParaRPr lang="fr-FR" dirty="0"/>
          </a:p>
        </p:txBody>
      </p:sp>
      <p:sp>
        <p:nvSpPr>
          <p:cNvPr id="3" name="Espace réservé du numéro de diapositive 2"/>
          <p:cNvSpPr>
            <a:spLocks noGrp="1"/>
          </p:cNvSpPr>
          <p:nvPr>
            <p:ph type="sldNum" sz="quarter" idx="12"/>
          </p:nvPr>
        </p:nvSpPr>
        <p:spPr/>
        <p:txBody>
          <a:bodyPr/>
          <a:lstStyle/>
          <a:p>
            <a:pPr rtl="0"/>
            <a:fld id="{401CF334-2D5C-4859-84A6-CA7E6E43FAEB}" type="slidenum">
              <a:rPr lang="fr-FR" noProof="0" smtClean="0"/>
              <a:t>26</a:t>
            </a:fld>
            <a:endParaRPr lang="fr-FR" noProof="0"/>
          </a:p>
        </p:txBody>
      </p:sp>
      <p:pic>
        <p:nvPicPr>
          <p:cNvPr id="9" name="Image 8">
            <a:extLst>
              <a:ext uri="{FF2B5EF4-FFF2-40B4-BE49-F238E27FC236}">
                <a16:creationId xmlns:a16="http://schemas.microsoft.com/office/drawing/2014/main" id="{B2B79CCA-B540-15EC-248D-833BE74DD4FC}"/>
              </a:ext>
            </a:extLst>
          </p:cNvPr>
          <p:cNvPicPr>
            <a:picLocks noChangeAspect="1"/>
          </p:cNvPicPr>
          <p:nvPr/>
        </p:nvPicPr>
        <p:blipFill>
          <a:blip r:embed="rId3"/>
          <a:stretch>
            <a:fillRect/>
          </a:stretch>
        </p:blipFill>
        <p:spPr>
          <a:xfrm>
            <a:off x="2743200" y="3731559"/>
            <a:ext cx="6254049" cy="2142996"/>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F4A0038F-4AB7-36D7-A362-6FB03ABEA7D3}"/>
              </a:ext>
            </a:extLst>
          </p:cNvPr>
          <p:cNvSpPr/>
          <p:nvPr/>
        </p:nvSpPr>
        <p:spPr>
          <a:xfrm>
            <a:off x="5704114" y="3972232"/>
            <a:ext cx="588713" cy="518711"/>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5"/>
              </a:solidFill>
            </a:endParaRPr>
          </a:p>
        </p:txBody>
      </p:sp>
      <p:sp>
        <p:nvSpPr>
          <p:cNvPr id="13" name="Rectangle 12">
            <a:extLst>
              <a:ext uri="{FF2B5EF4-FFF2-40B4-BE49-F238E27FC236}">
                <a16:creationId xmlns:a16="http://schemas.microsoft.com/office/drawing/2014/main" id="{DB739AB1-7752-3B8E-A496-7C908EB754E7}"/>
              </a:ext>
            </a:extLst>
          </p:cNvPr>
          <p:cNvSpPr/>
          <p:nvPr/>
        </p:nvSpPr>
        <p:spPr>
          <a:xfrm>
            <a:off x="7719461" y="5727032"/>
            <a:ext cx="727502" cy="195649"/>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5"/>
              </a:solidFill>
            </a:endParaRPr>
          </a:p>
        </p:txBody>
      </p:sp>
      <p:cxnSp>
        <p:nvCxnSpPr>
          <p:cNvPr id="14" name="Connecteur droit avec flèche 13">
            <a:extLst>
              <a:ext uri="{FF2B5EF4-FFF2-40B4-BE49-F238E27FC236}">
                <a16:creationId xmlns:a16="http://schemas.microsoft.com/office/drawing/2014/main" id="{589596CD-0D6C-DB48-655A-7949BA4F1BFE}"/>
              </a:ext>
            </a:extLst>
          </p:cNvPr>
          <p:cNvCxnSpPr>
            <a:cxnSpLocks/>
          </p:cNvCxnSpPr>
          <p:nvPr/>
        </p:nvCxnSpPr>
        <p:spPr>
          <a:xfrm flipH="1">
            <a:off x="8446963" y="5164183"/>
            <a:ext cx="380027" cy="664816"/>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E2F8F840-23DD-186E-3E1A-CD37844235B3}"/>
              </a:ext>
            </a:extLst>
          </p:cNvPr>
          <p:cNvCxnSpPr>
            <a:cxnSpLocks/>
            <a:endCxn id="12" idx="1"/>
          </p:cNvCxnSpPr>
          <p:nvPr/>
        </p:nvCxnSpPr>
        <p:spPr>
          <a:xfrm>
            <a:off x="3667225" y="3898232"/>
            <a:ext cx="2036889" cy="333356"/>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48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89212" y="587586"/>
            <a:ext cx="8911687" cy="797077"/>
          </a:xfrm>
        </p:spPr>
        <p:txBody>
          <a:bodyPr rtlCol="0">
            <a:normAutofit fontScale="90000"/>
          </a:bodyPr>
          <a:lstStyle/>
          <a:p>
            <a:pPr rtl="0"/>
            <a:r>
              <a:rPr lang="fr-FR" dirty="0">
                <a:solidFill>
                  <a:schemeClr val="tx1"/>
                </a:solidFill>
              </a:rPr>
              <a:t>Présentation de la fenêtre Power </a:t>
            </a:r>
            <a:r>
              <a:rPr lang="fr-FR" dirty="0" err="1">
                <a:solidFill>
                  <a:schemeClr val="tx1"/>
                </a:solidFill>
              </a:rPr>
              <a:t>Query</a:t>
            </a:r>
            <a:endParaRPr lang="fr-FR" dirty="0">
              <a:solidFill>
                <a:schemeClr val="tx1"/>
              </a:solidFill>
            </a:endParaRPr>
          </a:p>
        </p:txBody>
      </p:sp>
      <p:sp>
        <p:nvSpPr>
          <p:cNvPr id="3" name="Espace réservé du numéro de diapositive 2"/>
          <p:cNvSpPr>
            <a:spLocks noGrp="1"/>
          </p:cNvSpPr>
          <p:nvPr>
            <p:ph type="sldNum" sz="quarter" idx="12"/>
          </p:nvPr>
        </p:nvSpPr>
        <p:spPr>
          <a:xfrm>
            <a:off x="531812" y="787782"/>
            <a:ext cx="779767" cy="365125"/>
          </a:xfrm>
        </p:spPr>
        <p:txBody>
          <a:bodyPr/>
          <a:lstStyle/>
          <a:p>
            <a:pPr rtl="0"/>
            <a:fld id="{401CF334-2D5C-4859-84A6-CA7E6E43FAEB}" type="slidenum">
              <a:rPr lang="fr-FR" noProof="0" smtClean="0"/>
              <a:t>27</a:t>
            </a:fld>
            <a:endParaRPr lang="fr-FR" noProof="0"/>
          </a:p>
        </p:txBody>
      </p:sp>
      <p:sp>
        <p:nvSpPr>
          <p:cNvPr id="20" name="TextBox 2">
            <a:extLst>
              <a:ext uri="{FF2B5EF4-FFF2-40B4-BE49-F238E27FC236}">
                <a16:creationId xmlns:a16="http://schemas.microsoft.com/office/drawing/2014/main" id="{C57F1BE8-5CB4-4E71-A104-556550773C55}"/>
              </a:ext>
            </a:extLst>
          </p:cNvPr>
          <p:cNvSpPr txBox="1"/>
          <p:nvPr/>
        </p:nvSpPr>
        <p:spPr>
          <a:xfrm>
            <a:off x="8585071" y="1782395"/>
            <a:ext cx="3464588" cy="4031873"/>
          </a:xfrm>
          <a:prstGeom prst="rect">
            <a:avLst/>
          </a:prstGeom>
          <a:noFill/>
        </p:spPr>
        <p:txBody>
          <a:bodyPr wrap="square" rtlCol="0">
            <a:spAutoFit/>
          </a:bodyPr>
          <a:lstStyle/>
          <a:p>
            <a:pPr lvl="1"/>
            <a:r>
              <a:rPr lang="fr-CA" sz="1600" dirty="0"/>
              <a:t>1 – On clique sur la requête à gauche : et son aperçu apparaît au milieu (2)</a:t>
            </a:r>
          </a:p>
          <a:p>
            <a:pPr lvl="1"/>
            <a:endParaRPr lang="fr-CA" sz="1600" dirty="0"/>
          </a:p>
          <a:p>
            <a:pPr lvl="1"/>
            <a:r>
              <a:rPr lang="fr-CA" sz="1600" dirty="0"/>
              <a:t>3 – Nom de la requête</a:t>
            </a:r>
          </a:p>
          <a:p>
            <a:pPr lvl="1"/>
            <a:endParaRPr lang="fr-CA" sz="1600" dirty="0"/>
          </a:p>
          <a:p>
            <a:pPr lvl="1"/>
            <a:r>
              <a:rPr lang="fr-CA" sz="1600" dirty="0"/>
              <a:t>4 – Étapes de transformation appliquées à la requête : </a:t>
            </a:r>
            <a:r>
              <a:rPr lang="fr-CA" sz="1600" b="1" dirty="0"/>
              <a:t>Attention de bien renommer chaque étape</a:t>
            </a:r>
          </a:p>
          <a:p>
            <a:pPr lvl="1"/>
            <a:endParaRPr lang="fr-CA" sz="1600" b="1" dirty="0"/>
          </a:p>
          <a:p>
            <a:pPr lvl="1"/>
            <a:r>
              <a:rPr lang="fr-CA" sz="1600" dirty="0"/>
              <a:t>5 – Menus avec toutes les transformations de requêtes : Général, transformations, ajouts de colonnes, affichage.</a:t>
            </a:r>
          </a:p>
        </p:txBody>
      </p:sp>
      <p:pic>
        <p:nvPicPr>
          <p:cNvPr id="5" name="Image 4">
            <a:extLst>
              <a:ext uri="{FF2B5EF4-FFF2-40B4-BE49-F238E27FC236}">
                <a16:creationId xmlns:a16="http://schemas.microsoft.com/office/drawing/2014/main" id="{4E20F93D-22D2-483F-B030-C20F6F1D3B23}"/>
              </a:ext>
            </a:extLst>
          </p:cNvPr>
          <p:cNvPicPr>
            <a:picLocks noChangeAspect="1"/>
          </p:cNvPicPr>
          <p:nvPr/>
        </p:nvPicPr>
        <p:blipFill>
          <a:blip r:embed="rId3"/>
          <a:stretch>
            <a:fillRect/>
          </a:stretch>
        </p:blipFill>
        <p:spPr>
          <a:xfrm>
            <a:off x="2436524" y="1805814"/>
            <a:ext cx="6301235" cy="4710130"/>
          </a:xfrm>
          <a:prstGeom prst="rect">
            <a:avLst/>
          </a:prstGeom>
          <a:ln>
            <a:noFill/>
          </a:ln>
          <a:effectLst>
            <a:outerShdw blurRad="292100" dist="139700" dir="2700000" algn="tl" rotWithShape="0">
              <a:srgbClr val="333333">
                <a:alpha val="65000"/>
              </a:srgbClr>
            </a:outerShdw>
          </a:effectLst>
        </p:spPr>
      </p:pic>
      <p:sp>
        <p:nvSpPr>
          <p:cNvPr id="6" name="ZoneTexte 5">
            <a:extLst>
              <a:ext uri="{FF2B5EF4-FFF2-40B4-BE49-F238E27FC236}">
                <a16:creationId xmlns:a16="http://schemas.microsoft.com/office/drawing/2014/main" id="{C3A67C75-06C8-4DE5-BB51-B886A29AA210}"/>
              </a:ext>
            </a:extLst>
          </p:cNvPr>
          <p:cNvSpPr txBox="1"/>
          <p:nvPr/>
        </p:nvSpPr>
        <p:spPr>
          <a:xfrm>
            <a:off x="3070782" y="3094319"/>
            <a:ext cx="352453" cy="369332"/>
          </a:xfrm>
          <a:prstGeom prst="rect">
            <a:avLst/>
          </a:prstGeom>
          <a:solidFill>
            <a:schemeClr val="accent1">
              <a:lumMod val="60000"/>
              <a:lumOff val="40000"/>
            </a:schemeClr>
          </a:solidFill>
        </p:spPr>
        <p:txBody>
          <a:bodyPr wrap="square" rtlCol="0">
            <a:spAutoFit/>
          </a:bodyPr>
          <a:lstStyle/>
          <a:p>
            <a:r>
              <a:rPr lang="fr-FR" dirty="0"/>
              <a:t>1</a:t>
            </a:r>
          </a:p>
        </p:txBody>
      </p:sp>
      <p:sp>
        <p:nvSpPr>
          <p:cNvPr id="52" name="ZoneTexte 51">
            <a:extLst>
              <a:ext uri="{FF2B5EF4-FFF2-40B4-BE49-F238E27FC236}">
                <a16:creationId xmlns:a16="http://schemas.microsoft.com/office/drawing/2014/main" id="{B4642315-B0CC-450D-8083-FD8D4A4BB690}"/>
              </a:ext>
            </a:extLst>
          </p:cNvPr>
          <p:cNvSpPr txBox="1"/>
          <p:nvPr/>
        </p:nvSpPr>
        <p:spPr>
          <a:xfrm>
            <a:off x="6186328" y="3538605"/>
            <a:ext cx="352453" cy="369332"/>
          </a:xfrm>
          <a:prstGeom prst="rect">
            <a:avLst/>
          </a:prstGeom>
          <a:solidFill>
            <a:schemeClr val="accent1">
              <a:lumMod val="60000"/>
              <a:lumOff val="40000"/>
            </a:schemeClr>
          </a:solidFill>
        </p:spPr>
        <p:txBody>
          <a:bodyPr wrap="square" rtlCol="0">
            <a:spAutoFit/>
          </a:bodyPr>
          <a:lstStyle/>
          <a:p>
            <a:r>
              <a:rPr lang="fr-FR" dirty="0"/>
              <a:t>2</a:t>
            </a:r>
          </a:p>
        </p:txBody>
      </p:sp>
      <p:sp>
        <p:nvSpPr>
          <p:cNvPr id="54" name="ZoneTexte 53">
            <a:extLst>
              <a:ext uri="{FF2B5EF4-FFF2-40B4-BE49-F238E27FC236}">
                <a16:creationId xmlns:a16="http://schemas.microsoft.com/office/drawing/2014/main" id="{A49BF3BA-A3DC-416E-A812-9D6198980697}"/>
              </a:ext>
            </a:extLst>
          </p:cNvPr>
          <p:cNvSpPr txBox="1"/>
          <p:nvPr/>
        </p:nvSpPr>
        <p:spPr>
          <a:xfrm>
            <a:off x="8119032" y="3278985"/>
            <a:ext cx="352453" cy="369332"/>
          </a:xfrm>
          <a:prstGeom prst="rect">
            <a:avLst/>
          </a:prstGeom>
          <a:solidFill>
            <a:schemeClr val="accent1">
              <a:lumMod val="60000"/>
              <a:lumOff val="40000"/>
            </a:schemeClr>
          </a:solidFill>
        </p:spPr>
        <p:txBody>
          <a:bodyPr wrap="square" rtlCol="0">
            <a:spAutoFit/>
          </a:bodyPr>
          <a:lstStyle/>
          <a:p>
            <a:r>
              <a:rPr lang="fr-FR" dirty="0"/>
              <a:t>3</a:t>
            </a:r>
          </a:p>
        </p:txBody>
      </p:sp>
      <p:sp>
        <p:nvSpPr>
          <p:cNvPr id="56" name="ZoneTexte 55">
            <a:extLst>
              <a:ext uri="{FF2B5EF4-FFF2-40B4-BE49-F238E27FC236}">
                <a16:creationId xmlns:a16="http://schemas.microsoft.com/office/drawing/2014/main" id="{A684D804-9EBD-4BF8-A0AE-10A92016A4DF}"/>
              </a:ext>
            </a:extLst>
          </p:cNvPr>
          <p:cNvSpPr txBox="1"/>
          <p:nvPr/>
        </p:nvSpPr>
        <p:spPr>
          <a:xfrm>
            <a:off x="7857193" y="4598635"/>
            <a:ext cx="352453" cy="369332"/>
          </a:xfrm>
          <a:prstGeom prst="rect">
            <a:avLst/>
          </a:prstGeom>
          <a:solidFill>
            <a:schemeClr val="accent1">
              <a:lumMod val="60000"/>
              <a:lumOff val="40000"/>
            </a:schemeClr>
          </a:solidFill>
        </p:spPr>
        <p:txBody>
          <a:bodyPr wrap="square" rtlCol="0">
            <a:spAutoFit/>
          </a:bodyPr>
          <a:lstStyle/>
          <a:p>
            <a:r>
              <a:rPr lang="fr-FR" dirty="0"/>
              <a:t>4</a:t>
            </a:r>
          </a:p>
        </p:txBody>
      </p:sp>
      <p:sp>
        <p:nvSpPr>
          <p:cNvPr id="58" name="ZoneTexte 57">
            <a:extLst>
              <a:ext uri="{FF2B5EF4-FFF2-40B4-BE49-F238E27FC236}">
                <a16:creationId xmlns:a16="http://schemas.microsoft.com/office/drawing/2014/main" id="{DE874C2A-952B-4466-84FF-733FF66EDE7B}"/>
              </a:ext>
            </a:extLst>
          </p:cNvPr>
          <p:cNvSpPr txBox="1"/>
          <p:nvPr/>
        </p:nvSpPr>
        <p:spPr>
          <a:xfrm>
            <a:off x="5628987" y="1805511"/>
            <a:ext cx="292230" cy="369332"/>
          </a:xfrm>
          <a:prstGeom prst="rect">
            <a:avLst/>
          </a:prstGeom>
          <a:solidFill>
            <a:schemeClr val="accent1">
              <a:lumMod val="60000"/>
              <a:lumOff val="40000"/>
            </a:schemeClr>
          </a:solidFill>
        </p:spPr>
        <p:txBody>
          <a:bodyPr wrap="square" rtlCol="0">
            <a:spAutoFit/>
          </a:bodyPr>
          <a:lstStyle/>
          <a:p>
            <a:r>
              <a:rPr lang="fr-FR" dirty="0"/>
              <a:t>5</a:t>
            </a:r>
          </a:p>
        </p:txBody>
      </p:sp>
    </p:spTree>
    <p:extLst>
      <p:ext uri="{BB962C8B-B14F-4D97-AF65-F5344CB8AC3E}">
        <p14:creationId xmlns:p14="http://schemas.microsoft.com/office/powerpoint/2010/main" val="281685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9192675" cy="1280890"/>
          </a:xfrm>
        </p:spPr>
        <p:txBody>
          <a:bodyPr rtlCol="0">
            <a:normAutofit/>
          </a:bodyPr>
          <a:lstStyle/>
          <a:p>
            <a:pPr rtl="0"/>
            <a:r>
              <a:rPr lang="fr-FR" dirty="0"/>
              <a:t>Extraire une nouvelle source de données depuis Power </a:t>
            </a:r>
            <a:r>
              <a:rPr lang="fr-FR" dirty="0" err="1"/>
              <a:t>Query</a:t>
            </a:r>
            <a:endParaRPr lang="fr-FR" dirty="0"/>
          </a:p>
        </p:txBody>
      </p:sp>
      <p:sp>
        <p:nvSpPr>
          <p:cNvPr id="6" name="ZoneTexte 5"/>
          <p:cNvSpPr txBox="1"/>
          <p:nvPr/>
        </p:nvSpPr>
        <p:spPr>
          <a:xfrm>
            <a:off x="1819310" y="2413337"/>
            <a:ext cx="4642450" cy="3139321"/>
          </a:xfrm>
          <a:prstGeom prst="rect">
            <a:avLst/>
          </a:prstGeom>
          <a:noFill/>
        </p:spPr>
        <p:txBody>
          <a:bodyPr wrap="square" rtlCol="0">
            <a:spAutoFit/>
          </a:bodyPr>
          <a:lstStyle/>
          <a:p>
            <a:pPr algn="just"/>
            <a:r>
              <a:rPr lang="fr-FR" dirty="0"/>
              <a:t>Depuis l’onglet « Accueil » de la fenêtre Power </a:t>
            </a:r>
            <a:r>
              <a:rPr lang="fr-FR" dirty="0" err="1"/>
              <a:t>Query</a:t>
            </a:r>
            <a:r>
              <a:rPr lang="fr-FR" dirty="0"/>
              <a:t>, cliquer sur « Nouvelle source », puis sélectionnez le type de connecteur (Excel, SQL server, texte/CSV).</a:t>
            </a:r>
          </a:p>
          <a:p>
            <a:pPr algn="just"/>
            <a:endParaRPr lang="fr-FR" dirty="0"/>
          </a:p>
          <a:p>
            <a:pPr algn="just"/>
            <a:r>
              <a:rPr lang="fr-FR" dirty="0"/>
              <a:t>Les nouvelles tables issues des nouvelles sources de données apparaissent avec celles des premières sources de données, dans l’onglet requêtes tout à gauche.</a:t>
            </a:r>
          </a:p>
        </p:txBody>
      </p:sp>
      <p:sp>
        <p:nvSpPr>
          <p:cNvPr id="3" name="Espace réservé du numéro de diapositive 2"/>
          <p:cNvSpPr>
            <a:spLocks noGrp="1"/>
          </p:cNvSpPr>
          <p:nvPr>
            <p:ph type="sldNum" sz="quarter" idx="12"/>
          </p:nvPr>
        </p:nvSpPr>
        <p:spPr/>
        <p:txBody>
          <a:bodyPr/>
          <a:lstStyle/>
          <a:p>
            <a:pPr rtl="0"/>
            <a:fld id="{401CF334-2D5C-4859-84A6-CA7E6E43FAEB}" type="slidenum">
              <a:rPr lang="fr-FR" noProof="0" smtClean="0"/>
              <a:t>28</a:t>
            </a:fld>
            <a:endParaRPr lang="fr-FR" noProof="0"/>
          </a:p>
        </p:txBody>
      </p:sp>
      <p:pic>
        <p:nvPicPr>
          <p:cNvPr id="8" name="Image 7">
            <a:extLst>
              <a:ext uri="{FF2B5EF4-FFF2-40B4-BE49-F238E27FC236}">
                <a16:creationId xmlns:a16="http://schemas.microsoft.com/office/drawing/2014/main" id="{5A682EC4-7164-7EA4-A534-F610B042A306}"/>
              </a:ext>
            </a:extLst>
          </p:cNvPr>
          <p:cNvPicPr>
            <a:picLocks noChangeAspect="1"/>
          </p:cNvPicPr>
          <p:nvPr/>
        </p:nvPicPr>
        <p:blipFill>
          <a:blip r:embed="rId3"/>
          <a:stretch>
            <a:fillRect/>
          </a:stretch>
        </p:blipFill>
        <p:spPr>
          <a:xfrm>
            <a:off x="7338950" y="2083768"/>
            <a:ext cx="3280833" cy="3798458"/>
          </a:xfrm>
          <a:prstGeom prst="rect">
            <a:avLst/>
          </a:prstGeom>
        </p:spPr>
      </p:pic>
      <p:sp>
        <p:nvSpPr>
          <p:cNvPr id="5" name="Ellipse 4"/>
          <p:cNvSpPr/>
          <p:nvPr/>
        </p:nvSpPr>
        <p:spPr>
          <a:xfrm>
            <a:off x="7730836" y="2413337"/>
            <a:ext cx="1413164" cy="193777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32162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31C43BE3-692D-2248-EE80-2523F1A7F8C5}"/>
              </a:ext>
            </a:extLst>
          </p:cNvPr>
          <p:cNvSpPr>
            <a:spLocks noGrp="1"/>
          </p:cNvSpPr>
          <p:nvPr>
            <p:ph type="title"/>
          </p:nvPr>
        </p:nvSpPr>
        <p:spPr>
          <a:xfrm>
            <a:off x="2472275" y="367624"/>
            <a:ext cx="8911687" cy="1220838"/>
          </a:xfrm>
        </p:spPr>
        <p:txBody>
          <a:bodyPr/>
          <a:lstStyle/>
          <a:p>
            <a:r>
              <a:rPr lang="fr-FR" sz="4000" dirty="0"/>
              <a:t>Power Query</a:t>
            </a:r>
            <a:br>
              <a:rPr lang="fr-FR" sz="4000" dirty="0"/>
            </a:br>
            <a:r>
              <a:rPr lang="fr-FR" sz="3000" dirty="0"/>
              <a:t>Où et comment apporter des transformations ?</a:t>
            </a:r>
            <a:endParaRPr lang="fr-FR" sz="4000" dirty="0"/>
          </a:p>
        </p:txBody>
      </p:sp>
      <p:sp>
        <p:nvSpPr>
          <p:cNvPr id="8" name="Espace réservé du contenu 7">
            <a:extLst>
              <a:ext uri="{FF2B5EF4-FFF2-40B4-BE49-F238E27FC236}">
                <a16:creationId xmlns:a16="http://schemas.microsoft.com/office/drawing/2014/main" id="{E19FD7B4-CAF8-3FD6-8760-CE25473499B2}"/>
              </a:ext>
            </a:extLst>
          </p:cNvPr>
          <p:cNvSpPr>
            <a:spLocks noGrp="1"/>
          </p:cNvSpPr>
          <p:nvPr>
            <p:ph idx="1"/>
          </p:nvPr>
        </p:nvSpPr>
        <p:spPr>
          <a:xfrm>
            <a:off x="1370012" y="1924050"/>
            <a:ext cx="4979988" cy="3936372"/>
          </a:xfrm>
        </p:spPr>
        <p:txBody>
          <a:bodyPr>
            <a:normAutofit fontScale="85000" lnSpcReduction="20000"/>
          </a:bodyPr>
          <a:lstStyle/>
          <a:p>
            <a:pPr marL="285750" indent="-285750" algn="just">
              <a:buFont typeface="Wingdings" panose="05000000000000000000" pitchFamily="2" charset="2"/>
              <a:buChar char="Ø"/>
            </a:pPr>
            <a:r>
              <a:rPr lang="fr-FR" dirty="0"/>
              <a:t>Power Query offre une palette d’outils de transformations. </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ü"/>
            </a:pPr>
            <a:r>
              <a:rPr lang="fr-FR" dirty="0"/>
              <a:t>On peut y accéder via </a:t>
            </a:r>
            <a:r>
              <a:rPr lang="fr-FR" b="1" dirty="0"/>
              <a:t>le ruban </a:t>
            </a:r>
            <a:r>
              <a:rPr lang="fr-FR" dirty="0"/>
              <a:t>(partie haute avec les onglets)</a:t>
            </a:r>
          </a:p>
          <a:p>
            <a:pPr marL="285750" indent="-285750" algn="just">
              <a:buFont typeface="Wingdings" panose="05000000000000000000" pitchFamily="2" charset="2"/>
              <a:buChar char="ü"/>
            </a:pPr>
            <a:r>
              <a:rPr lang="fr-FR" dirty="0"/>
              <a:t>On peut y accéder </a:t>
            </a:r>
            <a:r>
              <a:rPr lang="fr-FR" b="1" dirty="0"/>
              <a:t>en faisant un clic droit sur une ou plusieurs colonnes</a:t>
            </a:r>
            <a:r>
              <a:rPr lang="fr-FR" dirty="0"/>
              <a:t> et une </a:t>
            </a:r>
            <a:r>
              <a:rPr lang="fr-FR" u="sng" dirty="0"/>
              <a:t>liste de choix apparaît.</a:t>
            </a:r>
          </a:p>
          <a:p>
            <a:pPr marL="285750" indent="-285750" algn="just">
              <a:buFont typeface="Wingdings" panose="05000000000000000000" pitchFamily="2" charset="2"/>
              <a:buChar char="ü"/>
            </a:pPr>
            <a:endParaRPr lang="fr-FR" dirty="0"/>
          </a:p>
          <a:p>
            <a:pPr marL="285750" indent="-285750" algn="just">
              <a:buFont typeface="Wingdings" panose="05000000000000000000" pitchFamily="2" charset="2"/>
              <a:buChar char="ü"/>
            </a:pPr>
            <a:endParaRPr lang="fr-FR" dirty="0"/>
          </a:p>
          <a:p>
            <a:pPr marL="285750" indent="-285750" algn="just">
              <a:buFont typeface="Wingdings" panose="05000000000000000000" pitchFamily="2" charset="2"/>
              <a:buChar char="ü"/>
            </a:pPr>
            <a:r>
              <a:rPr lang="fr-FR" dirty="0"/>
              <a:t>On peut y accéder en cliquant sur </a:t>
            </a:r>
            <a:r>
              <a:rPr lang="fr-FR" b="1" dirty="0"/>
              <a:t>l’icône table entre la première ligne et la première colonne </a:t>
            </a:r>
            <a:r>
              <a:rPr lang="fr-FR" dirty="0"/>
              <a:t>et une </a:t>
            </a:r>
            <a:r>
              <a:rPr lang="fr-FR" u="sng" dirty="0"/>
              <a:t>liste de choix </a:t>
            </a:r>
            <a:r>
              <a:rPr lang="fr-FR" dirty="0"/>
              <a:t>sur les transformations possibles au niveau de la table elle-même apparaît.</a:t>
            </a:r>
          </a:p>
        </p:txBody>
      </p:sp>
      <p:sp>
        <p:nvSpPr>
          <p:cNvPr id="6" name="Espace réservé du numéro de diapositive 5">
            <a:extLst>
              <a:ext uri="{FF2B5EF4-FFF2-40B4-BE49-F238E27FC236}">
                <a16:creationId xmlns:a16="http://schemas.microsoft.com/office/drawing/2014/main" id="{A81C4358-986D-5AFA-EFF6-2905F2D38EA9}"/>
              </a:ext>
            </a:extLst>
          </p:cNvPr>
          <p:cNvSpPr>
            <a:spLocks noGrp="1"/>
          </p:cNvSpPr>
          <p:nvPr>
            <p:ph type="sldNum" sz="quarter" idx="12"/>
          </p:nvPr>
        </p:nvSpPr>
        <p:spPr/>
        <p:txBody>
          <a:bodyPr/>
          <a:lstStyle/>
          <a:p>
            <a:pPr rtl="0"/>
            <a:fld id="{401CF334-2D5C-4859-84A6-CA7E6E43FAEB}" type="slidenum">
              <a:rPr lang="fr-FR" noProof="0" smtClean="0"/>
              <a:t>29</a:t>
            </a:fld>
            <a:endParaRPr lang="fr-FR" noProof="0"/>
          </a:p>
        </p:txBody>
      </p:sp>
      <p:pic>
        <p:nvPicPr>
          <p:cNvPr id="10" name="Image 9">
            <a:extLst>
              <a:ext uri="{FF2B5EF4-FFF2-40B4-BE49-F238E27FC236}">
                <a16:creationId xmlns:a16="http://schemas.microsoft.com/office/drawing/2014/main" id="{97DA0BF4-B3BD-F656-EE0A-7DE7569607B9}"/>
              </a:ext>
            </a:extLst>
          </p:cNvPr>
          <p:cNvPicPr>
            <a:picLocks noChangeAspect="1"/>
          </p:cNvPicPr>
          <p:nvPr/>
        </p:nvPicPr>
        <p:blipFill>
          <a:blip r:embed="rId2"/>
          <a:stretch>
            <a:fillRect/>
          </a:stretch>
        </p:blipFill>
        <p:spPr>
          <a:xfrm>
            <a:off x="6430043" y="1859434"/>
            <a:ext cx="5405864" cy="4167204"/>
          </a:xfrm>
          <a:prstGeom prst="rect">
            <a:avLst/>
          </a:prstGeom>
          <a:ln>
            <a:noFill/>
          </a:ln>
          <a:effectLst>
            <a:outerShdw blurRad="292100" dist="139700" dir="2700000" algn="tl" rotWithShape="0">
              <a:srgbClr val="333333">
                <a:alpha val="65000"/>
              </a:srgbClr>
            </a:outerShdw>
          </a:effectLst>
        </p:spPr>
      </p:pic>
      <p:cxnSp>
        <p:nvCxnSpPr>
          <p:cNvPr id="12" name="Connecteur droit avec flèche 11">
            <a:extLst>
              <a:ext uri="{FF2B5EF4-FFF2-40B4-BE49-F238E27FC236}">
                <a16:creationId xmlns:a16="http://schemas.microsoft.com/office/drawing/2014/main" id="{06E4D164-F1AA-42F9-4DF5-5C5B539A1552}"/>
              </a:ext>
            </a:extLst>
          </p:cNvPr>
          <p:cNvCxnSpPr>
            <a:cxnSpLocks/>
            <a:endCxn id="20" idx="1"/>
          </p:cNvCxnSpPr>
          <p:nvPr/>
        </p:nvCxnSpPr>
        <p:spPr>
          <a:xfrm flipV="1">
            <a:off x="4914900" y="2423786"/>
            <a:ext cx="1515143" cy="459114"/>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6" name="Connecteur droit avec flèche 15">
            <a:extLst>
              <a:ext uri="{FF2B5EF4-FFF2-40B4-BE49-F238E27FC236}">
                <a16:creationId xmlns:a16="http://schemas.microsoft.com/office/drawing/2014/main" id="{F69778CC-8D78-8D22-5424-10BFB740AD14}"/>
              </a:ext>
            </a:extLst>
          </p:cNvPr>
          <p:cNvCxnSpPr>
            <a:cxnSpLocks/>
          </p:cNvCxnSpPr>
          <p:nvPr/>
        </p:nvCxnSpPr>
        <p:spPr>
          <a:xfrm flipV="1">
            <a:off x="6350000" y="3314700"/>
            <a:ext cx="1990812" cy="170260"/>
          </a:xfrm>
          <a:prstGeom prst="straightConnector1">
            <a:avLst/>
          </a:prstGeom>
          <a:ln w="38100">
            <a:solidFill>
              <a:schemeClr val="accent3"/>
            </a:solidFill>
            <a:tailEnd type="triangle"/>
          </a:ln>
        </p:spPr>
        <p:style>
          <a:lnRef idx="3">
            <a:schemeClr val="accent5"/>
          </a:lnRef>
          <a:fillRef idx="0">
            <a:schemeClr val="accent5"/>
          </a:fillRef>
          <a:effectRef idx="2">
            <a:schemeClr val="accent5"/>
          </a:effectRef>
          <a:fontRef idx="minor">
            <a:schemeClr val="tx1"/>
          </a:fontRef>
        </p:style>
      </p:cxnSp>
      <p:sp>
        <p:nvSpPr>
          <p:cNvPr id="20" name="Rectangle 19">
            <a:extLst>
              <a:ext uri="{FF2B5EF4-FFF2-40B4-BE49-F238E27FC236}">
                <a16:creationId xmlns:a16="http://schemas.microsoft.com/office/drawing/2014/main" id="{C471D810-4AE6-F69E-0385-57BCCAF38073}"/>
              </a:ext>
            </a:extLst>
          </p:cNvPr>
          <p:cNvSpPr/>
          <p:nvPr/>
        </p:nvSpPr>
        <p:spPr>
          <a:xfrm>
            <a:off x="6430043" y="2019300"/>
            <a:ext cx="5405864" cy="808972"/>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90855F02-B9C2-83D8-7747-CC18EAD9AF82}"/>
              </a:ext>
            </a:extLst>
          </p:cNvPr>
          <p:cNvSpPr/>
          <p:nvPr/>
        </p:nvSpPr>
        <p:spPr>
          <a:xfrm>
            <a:off x="8368719" y="3200400"/>
            <a:ext cx="2146881" cy="282623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3A14039E-3CD1-34A8-8D0E-482BEE986C65}"/>
              </a:ext>
            </a:extLst>
          </p:cNvPr>
          <p:cNvSpPr/>
          <p:nvPr/>
        </p:nvSpPr>
        <p:spPr>
          <a:xfrm>
            <a:off x="7442200" y="3099244"/>
            <a:ext cx="222250" cy="17026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 name="Connecteur droit avec flèche 24">
            <a:extLst>
              <a:ext uri="{FF2B5EF4-FFF2-40B4-BE49-F238E27FC236}">
                <a16:creationId xmlns:a16="http://schemas.microsoft.com/office/drawing/2014/main" id="{2E7E7A81-BF90-407D-671C-0476D9512DC9}"/>
              </a:ext>
            </a:extLst>
          </p:cNvPr>
          <p:cNvCxnSpPr>
            <a:cxnSpLocks/>
          </p:cNvCxnSpPr>
          <p:nvPr/>
        </p:nvCxnSpPr>
        <p:spPr>
          <a:xfrm flipV="1">
            <a:off x="5899150" y="3232758"/>
            <a:ext cx="1515143" cy="1276556"/>
          </a:xfrm>
          <a:prstGeom prst="straightConnector1">
            <a:avLst/>
          </a:prstGeom>
          <a:ln w="38100">
            <a:solidFill>
              <a:srgbClr val="C00000"/>
            </a:solidFill>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70457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t>Participants et </a:t>
            </a:r>
            <a:r>
              <a:rPr lang="fr-FR" dirty="0" err="1"/>
              <a:t>pré-requis</a:t>
            </a:r>
            <a:endParaRPr lang="fr-FR" dirty="0"/>
          </a:p>
        </p:txBody>
      </p:sp>
      <p:sp>
        <p:nvSpPr>
          <p:cNvPr id="3" name="Espace réservé du contenu 2"/>
          <p:cNvSpPr>
            <a:spLocks noGrp="1"/>
          </p:cNvSpPr>
          <p:nvPr>
            <p:ph idx="1"/>
          </p:nvPr>
        </p:nvSpPr>
        <p:spPr>
          <a:xfrm>
            <a:off x="2589212" y="2108662"/>
            <a:ext cx="8915400" cy="3777622"/>
          </a:xfrm>
        </p:spPr>
        <p:txBody>
          <a:bodyPr rtlCol="0">
            <a:noAutofit/>
          </a:bodyPr>
          <a:lstStyle/>
          <a:p>
            <a:r>
              <a:rPr lang="fr-FR" sz="2500" b="1" dirty="0"/>
              <a:t>Participants</a:t>
            </a:r>
          </a:p>
          <a:p>
            <a:pPr marL="0" indent="0">
              <a:buNone/>
            </a:pPr>
            <a:r>
              <a:rPr lang="fr-FR" sz="2500" dirty="0"/>
              <a:t>	Toute personne souhaitant consolider des informations provenant d'Excel, de bases de données ou d'autres sources, afin de concevoir des tableaux de bord graphiques et interactifs.</a:t>
            </a:r>
          </a:p>
          <a:p>
            <a:pPr marL="0" indent="0">
              <a:buNone/>
            </a:pPr>
            <a:endParaRPr lang="fr-FR" sz="2500" dirty="0"/>
          </a:p>
          <a:p>
            <a:r>
              <a:rPr lang="fr-FR" sz="2500" b="1" dirty="0"/>
              <a:t>Prérequis</a:t>
            </a:r>
          </a:p>
          <a:p>
            <a:pPr marL="0" indent="0">
              <a:buNone/>
            </a:pPr>
            <a:r>
              <a:rPr lang="fr-FR" sz="2500" dirty="0"/>
              <a:t>	Usage courant d'un tableur, des notions sur les bases de données sont souhaitables.</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3</a:t>
            </a:fld>
            <a:endParaRPr lang="fr-FR" noProof="0"/>
          </a:p>
        </p:txBody>
      </p:sp>
    </p:spTree>
    <p:extLst>
      <p:ext uri="{BB962C8B-B14F-4D97-AF65-F5344CB8AC3E}">
        <p14:creationId xmlns:p14="http://schemas.microsoft.com/office/powerpoint/2010/main" val="185189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31C43BE3-692D-2248-EE80-2523F1A7F8C5}"/>
              </a:ext>
            </a:extLst>
          </p:cNvPr>
          <p:cNvSpPr>
            <a:spLocks noGrp="1"/>
          </p:cNvSpPr>
          <p:nvPr>
            <p:ph type="title"/>
          </p:nvPr>
        </p:nvSpPr>
        <p:spPr>
          <a:xfrm>
            <a:off x="2472275" y="367624"/>
            <a:ext cx="8911687" cy="1220838"/>
          </a:xfrm>
        </p:spPr>
        <p:txBody>
          <a:bodyPr/>
          <a:lstStyle/>
          <a:p>
            <a:r>
              <a:rPr lang="fr-FR" sz="4000" dirty="0"/>
              <a:t>Power Query</a:t>
            </a:r>
            <a:br>
              <a:rPr lang="fr-FR" sz="4000" dirty="0"/>
            </a:br>
            <a:r>
              <a:rPr lang="fr-FR" sz="3000" dirty="0"/>
              <a:t>Les différents types de transformations</a:t>
            </a:r>
            <a:endParaRPr lang="fr-FR" sz="4000" dirty="0"/>
          </a:p>
        </p:txBody>
      </p:sp>
      <p:sp>
        <p:nvSpPr>
          <p:cNvPr id="8" name="Espace réservé du contenu 7">
            <a:extLst>
              <a:ext uri="{FF2B5EF4-FFF2-40B4-BE49-F238E27FC236}">
                <a16:creationId xmlns:a16="http://schemas.microsoft.com/office/drawing/2014/main" id="{E19FD7B4-CAF8-3FD6-8760-CE25473499B2}"/>
              </a:ext>
            </a:extLst>
          </p:cNvPr>
          <p:cNvSpPr>
            <a:spLocks noGrp="1"/>
          </p:cNvSpPr>
          <p:nvPr>
            <p:ph idx="1"/>
          </p:nvPr>
        </p:nvSpPr>
        <p:spPr>
          <a:xfrm>
            <a:off x="1370012" y="1859434"/>
            <a:ext cx="4979988" cy="4167204"/>
          </a:xfrm>
        </p:spPr>
        <p:txBody>
          <a:bodyPr>
            <a:normAutofit fontScale="70000" lnSpcReduction="20000"/>
          </a:bodyPr>
          <a:lstStyle/>
          <a:p>
            <a:pPr marL="285750" indent="-285750" algn="just">
              <a:buFont typeface="Wingdings" panose="05000000000000000000" pitchFamily="2" charset="2"/>
              <a:buChar char="Ø"/>
            </a:pPr>
            <a:r>
              <a:rPr lang="fr-FR" b="1" dirty="0"/>
              <a:t>Transformations de base : </a:t>
            </a:r>
          </a:p>
          <a:p>
            <a:pPr marL="285750" indent="-285750" algn="just">
              <a:buFont typeface="Wingdings" panose="05000000000000000000" pitchFamily="2" charset="2"/>
              <a:buChar char="ü"/>
            </a:pPr>
            <a:r>
              <a:rPr lang="fr-FR" dirty="0"/>
              <a:t>Renommer des colonnes, supprimer colonnes/doublons, remplacer les valeurs, dépivoter, transformer le type de données, fractionner une colonne.</a:t>
            </a:r>
          </a:p>
          <a:p>
            <a:pPr marL="285750" indent="-285750" algn="just">
              <a:buFont typeface="Wingdings" panose="05000000000000000000" pitchFamily="2" charset="2"/>
              <a:buChar char="ü"/>
            </a:pPr>
            <a:endParaRPr lang="fr-FR" dirty="0"/>
          </a:p>
          <a:p>
            <a:pPr marL="285750" indent="-285750" algn="just">
              <a:buFont typeface="Wingdings" panose="05000000000000000000" pitchFamily="2" charset="2"/>
              <a:buChar char="Ø"/>
            </a:pPr>
            <a:r>
              <a:rPr lang="fr-FR" b="1" dirty="0"/>
              <a:t>Transformations intermédiaires :</a:t>
            </a:r>
          </a:p>
          <a:p>
            <a:pPr marL="285750" indent="-285750" algn="just">
              <a:buFont typeface="Wingdings" panose="05000000000000000000" pitchFamily="2" charset="2"/>
              <a:buChar char="ü"/>
            </a:pPr>
            <a:r>
              <a:rPr lang="fr-FR" dirty="0"/>
              <a:t>Création de colonnes calculées simples, création du mois/année/jour et de l’âge en fonction d’une colonne de date existante, etc.</a:t>
            </a:r>
          </a:p>
          <a:p>
            <a:pPr marL="285750" indent="-285750" algn="just">
              <a:buFont typeface="Wingdings" panose="05000000000000000000" pitchFamily="2" charset="2"/>
              <a:buChar char="ü"/>
            </a:pPr>
            <a:endParaRPr lang="fr-FR" dirty="0"/>
          </a:p>
          <a:p>
            <a:pPr marL="285750" indent="-285750" algn="just">
              <a:buFont typeface="Wingdings" panose="05000000000000000000" pitchFamily="2" charset="2"/>
              <a:buChar char="Ø"/>
            </a:pPr>
            <a:r>
              <a:rPr lang="fr-FR" b="1" dirty="0"/>
              <a:t>Transformations avancées :</a:t>
            </a:r>
          </a:p>
          <a:p>
            <a:pPr marL="285750" indent="-285750" algn="just">
              <a:buFont typeface="Wingdings" panose="05000000000000000000" pitchFamily="2" charset="2"/>
              <a:buChar char="ü"/>
            </a:pPr>
            <a:r>
              <a:rPr lang="fr-FR" u="sng" dirty="0"/>
              <a:t>Regrouper par :</a:t>
            </a:r>
            <a:r>
              <a:rPr lang="fr-FR" dirty="0"/>
              <a:t> calculer (somme, moyenne, etc.) par un ou plusieurs autres champs,</a:t>
            </a:r>
          </a:p>
          <a:p>
            <a:pPr marL="285750" indent="-285750" algn="just">
              <a:buFont typeface="Wingdings" panose="05000000000000000000" pitchFamily="2" charset="2"/>
              <a:buChar char="ü"/>
            </a:pPr>
            <a:r>
              <a:rPr lang="fr-FR" u="sng" dirty="0"/>
              <a:t>Fusion de lignes entre deux tables</a:t>
            </a:r>
          </a:p>
          <a:p>
            <a:pPr marL="285750" indent="-285750" algn="just">
              <a:buFont typeface="Wingdings" panose="05000000000000000000" pitchFamily="2" charset="2"/>
              <a:buChar char="ü"/>
            </a:pPr>
            <a:r>
              <a:rPr lang="fr-FR" u="sng" dirty="0"/>
              <a:t>Fusion de requêtes : </a:t>
            </a:r>
            <a:r>
              <a:rPr lang="fr-FR" dirty="0"/>
              <a:t>jointures entre deux tables afin de récupérer des colonnes et filtrer les lignes en fonction.</a:t>
            </a:r>
            <a:endParaRPr lang="fr-FR" u="sng" dirty="0"/>
          </a:p>
        </p:txBody>
      </p:sp>
      <p:sp>
        <p:nvSpPr>
          <p:cNvPr id="6" name="Espace réservé du numéro de diapositive 5">
            <a:extLst>
              <a:ext uri="{FF2B5EF4-FFF2-40B4-BE49-F238E27FC236}">
                <a16:creationId xmlns:a16="http://schemas.microsoft.com/office/drawing/2014/main" id="{A81C4358-986D-5AFA-EFF6-2905F2D38EA9}"/>
              </a:ext>
            </a:extLst>
          </p:cNvPr>
          <p:cNvSpPr>
            <a:spLocks noGrp="1"/>
          </p:cNvSpPr>
          <p:nvPr>
            <p:ph type="sldNum" sz="quarter" idx="12"/>
          </p:nvPr>
        </p:nvSpPr>
        <p:spPr/>
        <p:txBody>
          <a:bodyPr/>
          <a:lstStyle/>
          <a:p>
            <a:pPr rtl="0"/>
            <a:fld id="{401CF334-2D5C-4859-84A6-CA7E6E43FAEB}" type="slidenum">
              <a:rPr lang="fr-FR" noProof="0" smtClean="0"/>
              <a:t>30</a:t>
            </a:fld>
            <a:endParaRPr lang="fr-FR" noProof="0"/>
          </a:p>
        </p:txBody>
      </p:sp>
      <p:pic>
        <p:nvPicPr>
          <p:cNvPr id="10" name="Image 9">
            <a:extLst>
              <a:ext uri="{FF2B5EF4-FFF2-40B4-BE49-F238E27FC236}">
                <a16:creationId xmlns:a16="http://schemas.microsoft.com/office/drawing/2014/main" id="{97DA0BF4-B3BD-F656-EE0A-7DE7569607B9}"/>
              </a:ext>
            </a:extLst>
          </p:cNvPr>
          <p:cNvPicPr>
            <a:picLocks noChangeAspect="1"/>
          </p:cNvPicPr>
          <p:nvPr/>
        </p:nvPicPr>
        <p:blipFill>
          <a:blip r:embed="rId2"/>
          <a:stretch>
            <a:fillRect/>
          </a:stretch>
        </p:blipFill>
        <p:spPr>
          <a:xfrm>
            <a:off x="6430043" y="1859434"/>
            <a:ext cx="5405864" cy="4167204"/>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EBE10588-07F9-0BB3-930F-550172F09E6D}"/>
              </a:ext>
            </a:extLst>
          </p:cNvPr>
          <p:cNvSpPr/>
          <p:nvPr/>
        </p:nvSpPr>
        <p:spPr>
          <a:xfrm>
            <a:off x="4013925" y="4225372"/>
            <a:ext cx="222250" cy="17026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A3940475-C5C1-FA97-C2AA-CBD344E3C30E}"/>
              </a:ext>
            </a:extLst>
          </p:cNvPr>
          <p:cNvSpPr/>
          <p:nvPr/>
        </p:nvSpPr>
        <p:spPr>
          <a:xfrm>
            <a:off x="9213850" y="2172144"/>
            <a:ext cx="361950" cy="577406"/>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A8B5E120-76A2-00F9-DE41-1EEC5FC25198}"/>
              </a:ext>
            </a:extLst>
          </p:cNvPr>
          <p:cNvSpPr/>
          <p:nvPr/>
        </p:nvSpPr>
        <p:spPr>
          <a:xfrm>
            <a:off x="11125374" y="2172144"/>
            <a:ext cx="361950" cy="577406"/>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4A5028BB-3927-FAE4-99D1-5462FD800054}"/>
              </a:ext>
            </a:extLst>
          </p:cNvPr>
          <p:cNvSpPr/>
          <p:nvPr/>
        </p:nvSpPr>
        <p:spPr>
          <a:xfrm>
            <a:off x="4392930" y="3009012"/>
            <a:ext cx="222250" cy="17026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58F3AFD8-48BB-AD34-7B31-4EC9DAD87149}"/>
              </a:ext>
            </a:extLst>
          </p:cNvPr>
          <p:cNvSpPr/>
          <p:nvPr/>
        </p:nvSpPr>
        <p:spPr>
          <a:xfrm>
            <a:off x="7243299" y="2035098"/>
            <a:ext cx="1312550" cy="15396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05F65566-75E5-7E9A-6347-DA27C409DE5C}"/>
              </a:ext>
            </a:extLst>
          </p:cNvPr>
          <p:cNvSpPr/>
          <p:nvPr/>
        </p:nvSpPr>
        <p:spPr>
          <a:xfrm>
            <a:off x="3867989" y="1856217"/>
            <a:ext cx="222250" cy="17026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4806234A-9D97-FFF3-3FC6-F676BA73F30E}"/>
              </a:ext>
            </a:extLst>
          </p:cNvPr>
          <p:cNvSpPr/>
          <p:nvPr/>
        </p:nvSpPr>
        <p:spPr>
          <a:xfrm>
            <a:off x="6837361" y="2035098"/>
            <a:ext cx="361949" cy="15396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308EB425-42C4-5F21-6C07-6A856C86DE47}"/>
              </a:ext>
            </a:extLst>
          </p:cNvPr>
          <p:cNvSpPr/>
          <p:nvPr/>
        </p:nvSpPr>
        <p:spPr>
          <a:xfrm>
            <a:off x="8407400" y="3179272"/>
            <a:ext cx="2101850" cy="278337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8309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9192675" cy="1280890"/>
          </a:xfrm>
        </p:spPr>
        <p:txBody>
          <a:bodyPr rtlCol="0">
            <a:normAutofit/>
          </a:bodyPr>
          <a:lstStyle/>
          <a:p>
            <a:pPr rtl="0"/>
            <a:r>
              <a:rPr lang="fr-FR" dirty="0"/>
              <a:t>Transformer les données</a:t>
            </a:r>
            <a:br>
              <a:rPr lang="fr-FR" dirty="0"/>
            </a:br>
            <a:r>
              <a:rPr lang="fr-FR" dirty="0"/>
              <a:t>Modifier le type de données</a:t>
            </a:r>
          </a:p>
        </p:txBody>
      </p:sp>
      <p:sp>
        <p:nvSpPr>
          <p:cNvPr id="9" name="ZoneTexte 8"/>
          <p:cNvSpPr txBox="1"/>
          <p:nvPr/>
        </p:nvSpPr>
        <p:spPr>
          <a:xfrm>
            <a:off x="7841672" y="2189019"/>
            <a:ext cx="4156363" cy="3970318"/>
          </a:xfrm>
          <a:prstGeom prst="rect">
            <a:avLst/>
          </a:prstGeom>
          <a:noFill/>
        </p:spPr>
        <p:txBody>
          <a:bodyPr wrap="square" rtlCol="0">
            <a:spAutoFit/>
          </a:bodyPr>
          <a:lstStyle/>
          <a:p>
            <a:pPr algn="just"/>
            <a:r>
              <a:rPr lang="fr-FR" dirty="0"/>
              <a:t>Pour maintenir la cohérence des données de la colonne, transformons ses nouvelles valeurs en nombres entiers. </a:t>
            </a:r>
          </a:p>
          <a:p>
            <a:pPr algn="just"/>
            <a:endParaRPr lang="fr-FR" dirty="0"/>
          </a:p>
          <a:p>
            <a:pPr algn="just"/>
            <a:r>
              <a:rPr lang="fr-FR" dirty="0"/>
              <a:t>Il suffit pour cela de cliquer avec le bouton droit sur l’en-tête de la colonne et de sélectionner </a:t>
            </a:r>
            <a:r>
              <a:rPr lang="fr-FR" b="1" dirty="0"/>
              <a:t>Modifier le type &gt; Nombre entier</a:t>
            </a:r>
            <a:r>
              <a:rPr lang="fr-FR" dirty="0"/>
              <a:t>.</a:t>
            </a:r>
          </a:p>
          <a:p>
            <a:pPr algn="just"/>
            <a:endParaRPr lang="fr-FR" dirty="0"/>
          </a:p>
          <a:p>
            <a:pPr algn="just"/>
            <a:r>
              <a:rPr lang="fr-FR" dirty="0"/>
              <a:t>Si on souhaite sélectionner les colonnes adjacentes, utilisez maj.</a:t>
            </a:r>
          </a:p>
          <a:p>
            <a:pPr algn="just"/>
            <a:endParaRPr lang="fr-FR" dirty="0"/>
          </a:p>
          <a:p>
            <a:pPr algn="just"/>
            <a:r>
              <a:rPr lang="fr-FR" dirty="0"/>
              <a:t>Pour les autres, CTRL.</a:t>
            </a: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7742" y="1905000"/>
            <a:ext cx="6222519" cy="4077096"/>
          </a:xfrm>
          <a:prstGeom prst="rect">
            <a:avLst/>
          </a:prstGeom>
        </p:spPr>
      </p:pic>
      <p:cxnSp>
        <p:nvCxnSpPr>
          <p:cNvPr id="12" name="Connecteur droit avec flèche 11"/>
          <p:cNvCxnSpPr/>
          <p:nvPr/>
        </p:nvCxnSpPr>
        <p:spPr>
          <a:xfrm flipH="1" flipV="1">
            <a:off x="4826977" y="3567289"/>
            <a:ext cx="2894625" cy="101832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31</a:t>
            </a:fld>
            <a:endParaRPr lang="fr-FR" noProof="0"/>
          </a:p>
        </p:txBody>
      </p:sp>
    </p:spTree>
    <p:extLst>
      <p:ext uri="{BB962C8B-B14F-4D97-AF65-F5344CB8AC3E}">
        <p14:creationId xmlns:p14="http://schemas.microsoft.com/office/powerpoint/2010/main" val="36258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9192675" cy="1280890"/>
          </a:xfrm>
        </p:spPr>
        <p:txBody>
          <a:bodyPr rtlCol="0">
            <a:normAutofit/>
          </a:bodyPr>
          <a:lstStyle/>
          <a:p>
            <a:pPr rtl="0"/>
            <a:r>
              <a:rPr lang="fr-FR" dirty="0"/>
              <a:t>Transformer les données</a:t>
            </a:r>
            <a:br>
              <a:rPr lang="fr-FR" dirty="0"/>
            </a:br>
            <a:r>
              <a:rPr lang="fr-FR" dirty="0"/>
              <a:t>Renommer les colonnes</a:t>
            </a:r>
          </a:p>
        </p:txBody>
      </p:sp>
      <p:sp>
        <p:nvSpPr>
          <p:cNvPr id="6" name="Rectangle 5"/>
          <p:cNvSpPr/>
          <p:nvPr/>
        </p:nvSpPr>
        <p:spPr>
          <a:xfrm>
            <a:off x="5181601" y="2512496"/>
            <a:ext cx="6604000" cy="923330"/>
          </a:xfrm>
          <a:prstGeom prst="rect">
            <a:avLst/>
          </a:prstGeom>
        </p:spPr>
        <p:txBody>
          <a:bodyPr wrap="square">
            <a:spAutoFit/>
          </a:bodyPr>
          <a:lstStyle/>
          <a:p>
            <a:pPr marL="285750" indent="-285750" algn="just">
              <a:buFont typeface="Wingdings" panose="05000000000000000000" pitchFamily="2" charset="2"/>
              <a:buChar char="Ø"/>
            </a:pPr>
            <a:r>
              <a:rPr lang="fr-FR" dirty="0"/>
              <a:t>Cliquer droit sur la colonne</a:t>
            </a:r>
          </a:p>
          <a:p>
            <a:pPr algn="just"/>
            <a:endParaRPr lang="fr-FR" dirty="0"/>
          </a:p>
          <a:p>
            <a:pPr marL="285750" indent="-285750" algn="just">
              <a:buFont typeface="Wingdings" panose="05000000000000000000" pitchFamily="2" charset="2"/>
              <a:buChar char="Ø"/>
            </a:pPr>
            <a:r>
              <a:rPr lang="fr-FR" dirty="0"/>
              <a:t>Renommer</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4221" y="2408071"/>
            <a:ext cx="2049958" cy="3520745"/>
          </a:xfrm>
          <a:prstGeom prst="rect">
            <a:avLst/>
          </a:prstGeom>
        </p:spPr>
      </p:pic>
      <p:sp>
        <p:nvSpPr>
          <p:cNvPr id="3" name="Espace réservé du numéro de diapositive 2"/>
          <p:cNvSpPr>
            <a:spLocks noGrp="1"/>
          </p:cNvSpPr>
          <p:nvPr>
            <p:ph type="sldNum" sz="quarter" idx="12"/>
          </p:nvPr>
        </p:nvSpPr>
        <p:spPr/>
        <p:txBody>
          <a:bodyPr/>
          <a:lstStyle/>
          <a:p>
            <a:pPr rtl="0"/>
            <a:fld id="{401CF334-2D5C-4859-84A6-CA7E6E43FAEB}" type="slidenum">
              <a:rPr lang="fr-FR" noProof="0" smtClean="0"/>
              <a:t>32</a:t>
            </a:fld>
            <a:endParaRPr lang="fr-FR" noProof="0"/>
          </a:p>
        </p:txBody>
      </p:sp>
    </p:spTree>
    <p:extLst>
      <p:ext uri="{BB962C8B-B14F-4D97-AF65-F5344CB8AC3E}">
        <p14:creationId xmlns:p14="http://schemas.microsoft.com/office/powerpoint/2010/main" val="424327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9192675" cy="1280890"/>
          </a:xfrm>
        </p:spPr>
        <p:txBody>
          <a:bodyPr rtlCol="0">
            <a:normAutofit/>
          </a:bodyPr>
          <a:lstStyle/>
          <a:p>
            <a:pPr rtl="0"/>
            <a:r>
              <a:rPr lang="fr-FR" dirty="0"/>
              <a:t>Transformer les données</a:t>
            </a:r>
            <a:br>
              <a:rPr lang="fr-FR" dirty="0"/>
            </a:br>
            <a:r>
              <a:rPr lang="fr-FR" dirty="0"/>
              <a:t>Supprimer des colonnes</a:t>
            </a:r>
          </a:p>
        </p:txBody>
      </p:sp>
      <p:sp>
        <p:nvSpPr>
          <p:cNvPr id="9" name="ZoneTexte 8"/>
          <p:cNvSpPr txBox="1"/>
          <p:nvPr/>
        </p:nvSpPr>
        <p:spPr>
          <a:xfrm>
            <a:off x="9599075" y="1536679"/>
            <a:ext cx="2133599" cy="4801314"/>
          </a:xfrm>
          <a:prstGeom prst="rect">
            <a:avLst/>
          </a:prstGeom>
          <a:noFill/>
        </p:spPr>
        <p:txBody>
          <a:bodyPr wrap="square" rtlCol="0">
            <a:spAutoFit/>
          </a:bodyPr>
          <a:lstStyle/>
          <a:p>
            <a:pPr algn="just"/>
            <a:r>
              <a:rPr lang="fr-FR" dirty="0"/>
              <a:t>On peut </a:t>
            </a:r>
            <a:r>
              <a:rPr lang="fr-FR" b="1" dirty="0"/>
              <a:t>supprimer des colonnes </a:t>
            </a:r>
            <a:r>
              <a:rPr lang="fr-FR" dirty="0"/>
              <a:t>simplement avec un clic-droit et « Supprimer » sur la colonne mais vous ne garderez pas le détail de la modification afin de revenir dessus (étape).</a:t>
            </a:r>
          </a:p>
          <a:p>
            <a:pPr algn="just"/>
            <a:endParaRPr lang="fr-FR" dirty="0"/>
          </a:p>
          <a:p>
            <a:pPr algn="just"/>
            <a:r>
              <a:rPr lang="fr-FR" dirty="0"/>
              <a:t>Le mieux est d’aller </a:t>
            </a:r>
            <a:r>
              <a:rPr lang="fr-FR" b="1" dirty="0">
                <a:solidFill>
                  <a:schemeClr val="accent2"/>
                </a:solidFill>
              </a:rPr>
              <a:t>choisir les colonnes à garder </a:t>
            </a:r>
            <a:r>
              <a:rPr lang="fr-FR" dirty="0">
                <a:solidFill>
                  <a:schemeClr val="accent2"/>
                </a:solidFill>
              </a:rPr>
              <a:t>!</a:t>
            </a:r>
          </a:p>
        </p:txBody>
      </p:sp>
      <p:sp>
        <p:nvSpPr>
          <p:cNvPr id="3" name="Espace réservé du numéro de diapositive 2"/>
          <p:cNvSpPr>
            <a:spLocks noGrp="1"/>
          </p:cNvSpPr>
          <p:nvPr>
            <p:ph type="sldNum" sz="quarter" idx="12"/>
          </p:nvPr>
        </p:nvSpPr>
        <p:spPr/>
        <p:txBody>
          <a:bodyPr/>
          <a:lstStyle/>
          <a:p>
            <a:pPr rtl="0"/>
            <a:fld id="{401CF334-2D5C-4859-84A6-CA7E6E43FAEB}" type="slidenum">
              <a:rPr lang="fr-FR" noProof="0" smtClean="0"/>
              <a:t>33</a:t>
            </a:fld>
            <a:endParaRPr lang="fr-FR" noProof="0"/>
          </a:p>
        </p:txBody>
      </p:sp>
      <p:pic>
        <p:nvPicPr>
          <p:cNvPr id="7" name="Image 6">
            <a:extLst>
              <a:ext uri="{FF2B5EF4-FFF2-40B4-BE49-F238E27FC236}">
                <a16:creationId xmlns:a16="http://schemas.microsoft.com/office/drawing/2014/main" id="{03110F98-7B03-95DA-FDAB-B8B5D41D4F0D}"/>
              </a:ext>
            </a:extLst>
          </p:cNvPr>
          <p:cNvPicPr>
            <a:picLocks noChangeAspect="1"/>
          </p:cNvPicPr>
          <p:nvPr/>
        </p:nvPicPr>
        <p:blipFill>
          <a:blip r:embed="rId3"/>
          <a:stretch>
            <a:fillRect/>
          </a:stretch>
        </p:blipFill>
        <p:spPr>
          <a:xfrm>
            <a:off x="2297490" y="2342998"/>
            <a:ext cx="6935168" cy="2172003"/>
          </a:xfrm>
          <a:prstGeom prst="rect">
            <a:avLst/>
          </a:prstGeom>
          <a:ln>
            <a:noFill/>
          </a:ln>
          <a:effectLst>
            <a:outerShdw blurRad="292100" dist="139700" dir="2700000" algn="tl" rotWithShape="0">
              <a:srgbClr val="333333">
                <a:alpha val="65000"/>
              </a:srgbClr>
            </a:outerShdw>
          </a:effectLst>
        </p:spPr>
      </p:pic>
      <p:pic>
        <p:nvPicPr>
          <p:cNvPr id="10" name="Image 9">
            <a:extLst>
              <a:ext uri="{FF2B5EF4-FFF2-40B4-BE49-F238E27FC236}">
                <a16:creationId xmlns:a16="http://schemas.microsoft.com/office/drawing/2014/main" id="{54EAF288-281B-A8EB-2897-3694F25A7F87}"/>
              </a:ext>
            </a:extLst>
          </p:cNvPr>
          <p:cNvPicPr>
            <a:picLocks noChangeAspect="1"/>
          </p:cNvPicPr>
          <p:nvPr/>
        </p:nvPicPr>
        <p:blipFill>
          <a:blip r:embed="rId4"/>
          <a:stretch>
            <a:fillRect/>
          </a:stretch>
        </p:blipFill>
        <p:spPr>
          <a:xfrm>
            <a:off x="4283343" y="4952999"/>
            <a:ext cx="3400425" cy="11049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6342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9192675" cy="1280890"/>
          </a:xfrm>
        </p:spPr>
        <p:txBody>
          <a:bodyPr rtlCol="0">
            <a:normAutofit/>
          </a:bodyPr>
          <a:lstStyle/>
          <a:p>
            <a:pPr rtl="0"/>
            <a:r>
              <a:rPr lang="fr-FR" dirty="0"/>
              <a:t>Transformer les données</a:t>
            </a:r>
            <a:br>
              <a:rPr lang="fr-FR" dirty="0"/>
            </a:br>
            <a:r>
              <a:rPr lang="fr-FR" dirty="0"/>
              <a:t>Choisir des colonnes</a:t>
            </a:r>
          </a:p>
        </p:txBody>
      </p:sp>
      <p:sp>
        <p:nvSpPr>
          <p:cNvPr id="3" name="Espace réservé du numéro de diapositive 2"/>
          <p:cNvSpPr>
            <a:spLocks noGrp="1"/>
          </p:cNvSpPr>
          <p:nvPr>
            <p:ph type="sldNum" sz="quarter" idx="12"/>
          </p:nvPr>
        </p:nvSpPr>
        <p:spPr/>
        <p:txBody>
          <a:bodyPr/>
          <a:lstStyle/>
          <a:p>
            <a:pPr rtl="0"/>
            <a:fld id="{401CF334-2D5C-4859-84A6-CA7E6E43FAEB}" type="slidenum">
              <a:rPr lang="fr-FR" noProof="0" smtClean="0"/>
              <a:t>34</a:t>
            </a:fld>
            <a:endParaRPr lang="fr-FR" noProof="0"/>
          </a:p>
        </p:txBody>
      </p:sp>
      <p:sp>
        <p:nvSpPr>
          <p:cNvPr id="5" name="ZoneTexte 4"/>
          <p:cNvSpPr txBox="1"/>
          <p:nvPr/>
        </p:nvSpPr>
        <p:spPr>
          <a:xfrm>
            <a:off x="2529314" y="4869322"/>
            <a:ext cx="9192675" cy="1754326"/>
          </a:xfrm>
          <a:prstGeom prst="rect">
            <a:avLst/>
          </a:prstGeom>
          <a:noFill/>
        </p:spPr>
        <p:txBody>
          <a:bodyPr wrap="square" rtlCol="0">
            <a:spAutoFit/>
          </a:bodyPr>
          <a:lstStyle/>
          <a:p>
            <a:pPr algn="just"/>
            <a:r>
              <a:rPr lang="fr-FR" dirty="0"/>
              <a:t>Sinon, je peux supprimer des colonnes en </a:t>
            </a:r>
            <a:r>
              <a:rPr lang="fr-FR" b="1" dirty="0"/>
              <a:t>sélectionnant Choisir les colonnes : </a:t>
            </a:r>
            <a:endParaRPr lang="fr-FR" dirty="0"/>
          </a:p>
          <a:p>
            <a:pPr algn="just"/>
            <a:r>
              <a:rPr lang="fr-FR" dirty="0"/>
              <a:t>Vous décochez les colonnes que vous ne souhaitez pas garder.</a:t>
            </a:r>
          </a:p>
          <a:p>
            <a:pPr algn="just"/>
            <a:r>
              <a:rPr lang="fr-FR" u="sng" dirty="0"/>
              <a:t>Les colonnes non sélectionnées seront supprimées.</a:t>
            </a:r>
          </a:p>
          <a:p>
            <a:pPr algn="just"/>
            <a:endParaRPr lang="fr-FR" u="sng" dirty="0"/>
          </a:p>
          <a:p>
            <a:pPr algn="just"/>
            <a:r>
              <a:rPr lang="fr-FR" b="1" u="sng" dirty="0">
                <a:solidFill>
                  <a:schemeClr val="accent2"/>
                </a:solidFill>
              </a:rPr>
              <a:t>Avantage :</a:t>
            </a:r>
            <a:r>
              <a:rPr lang="fr-FR" dirty="0">
                <a:solidFill>
                  <a:schemeClr val="accent2"/>
                </a:solidFill>
              </a:rPr>
              <a:t> L’interface pour sélectionner les colonnes sera réutilisable si oubli ou modification à faire. (Double-clique sur l’étape appliquée.)</a:t>
            </a:r>
            <a:endParaRPr lang="fr-FR" b="1" u="sng" dirty="0">
              <a:solidFill>
                <a:schemeClr val="accent2"/>
              </a:solidFill>
            </a:endParaRPr>
          </a:p>
        </p:txBody>
      </p:sp>
      <p:pic>
        <p:nvPicPr>
          <p:cNvPr id="6" name="Image 5"/>
          <p:cNvPicPr>
            <a:picLocks noChangeAspect="1"/>
          </p:cNvPicPr>
          <p:nvPr/>
        </p:nvPicPr>
        <p:blipFill>
          <a:blip r:embed="rId3"/>
          <a:stretch>
            <a:fillRect/>
          </a:stretch>
        </p:blipFill>
        <p:spPr>
          <a:xfrm>
            <a:off x="4510115" y="2536496"/>
            <a:ext cx="1676400" cy="1971675"/>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a:blip r:embed="rId4"/>
          <a:stretch>
            <a:fillRect/>
          </a:stretch>
        </p:blipFill>
        <p:spPr>
          <a:xfrm>
            <a:off x="7986296" y="1905000"/>
            <a:ext cx="1999523" cy="2907243"/>
          </a:xfrm>
          <a:prstGeom prst="rect">
            <a:avLst/>
          </a:prstGeom>
          <a:ln>
            <a:noFill/>
          </a:ln>
          <a:effectLst>
            <a:outerShdw blurRad="292100" dist="139700" dir="2700000" algn="tl" rotWithShape="0">
              <a:srgbClr val="333333">
                <a:alpha val="65000"/>
              </a:srgbClr>
            </a:outerShdw>
          </a:effectLst>
        </p:spPr>
      </p:pic>
      <p:cxnSp>
        <p:nvCxnSpPr>
          <p:cNvPr id="9" name="Connecteur droit avec flèche 8"/>
          <p:cNvCxnSpPr/>
          <p:nvPr/>
        </p:nvCxnSpPr>
        <p:spPr>
          <a:xfrm>
            <a:off x="6339840" y="3450336"/>
            <a:ext cx="1328928" cy="1219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2537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9192675" cy="1280890"/>
          </a:xfrm>
        </p:spPr>
        <p:txBody>
          <a:bodyPr rtlCol="0">
            <a:normAutofit/>
          </a:bodyPr>
          <a:lstStyle/>
          <a:p>
            <a:pPr rtl="0"/>
            <a:r>
              <a:rPr lang="fr-FR" dirty="0"/>
              <a:t>Transformer les données</a:t>
            </a:r>
            <a:br>
              <a:rPr lang="fr-FR" dirty="0"/>
            </a:br>
            <a:r>
              <a:rPr lang="fr-FR" dirty="0"/>
              <a:t>Supprimer des lignes</a:t>
            </a:r>
          </a:p>
        </p:txBody>
      </p:sp>
      <p:sp>
        <p:nvSpPr>
          <p:cNvPr id="3" name="Espace réservé du numéro de diapositive 2"/>
          <p:cNvSpPr>
            <a:spLocks noGrp="1"/>
          </p:cNvSpPr>
          <p:nvPr>
            <p:ph type="sldNum" sz="quarter" idx="12"/>
          </p:nvPr>
        </p:nvSpPr>
        <p:spPr/>
        <p:txBody>
          <a:bodyPr/>
          <a:lstStyle/>
          <a:p>
            <a:pPr rtl="0"/>
            <a:fld id="{401CF334-2D5C-4859-84A6-CA7E6E43FAEB}" type="slidenum">
              <a:rPr lang="fr-FR" noProof="0" smtClean="0"/>
              <a:t>35</a:t>
            </a:fld>
            <a:endParaRPr lang="fr-FR" noProof="0"/>
          </a:p>
        </p:txBody>
      </p:sp>
      <p:pic>
        <p:nvPicPr>
          <p:cNvPr id="7" name="Image 6"/>
          <p:cNvPicPr>
            <a:picLocks noChangeAspect="1"/>
          </p:cNvPicPr>
          <p:nvPr/>
        </p:nvPicPr>
        <p:blipFill>
          <a:blip r:embed="rId3"/>
          <a:stretch>
            <a:fillRect/>
          </a:stretch>
        </p:blipFill>
        <p:spPr>
          <a:xfrm>
            <a:off x="2691193" y="2370724"/>
            <a:ext cx="4810125" cy="2886075"/>
          </a:xfrm>
          <a:prstGeom prst="rect">
            <a:avLst/>
          </a:prstGeom>
        </p:spPr>
      </p:pic>
      <p:sp>
        <p:nvSpPr>
          <p:cNvPr id="8" name="ZoneTexte 7"/>
          <p:cNvSpPr txBox="1"/>
          <p:nvPr/>
        </p:nvSpPr>
        <p:spPr>
          <a:xfrm>
            <a:off x="7741920" y="2370724"/>
            <a:ext cx="3864864" cy="2862322"/>
          </a:xfrm>
          <a:prstGeom prst="rect">
            <a:avLst/>
          </a:prstGeom>
          <a:noFill/>
        </p:spPr>
        <p:txBody>
          <a:bodyPr wrap="square" rtlCol="0">
            <a:spAutoFit/>
          </a:bodyPr>
          <a:lstStyle/>
          <a:p>
            <a:r>
              <a:rPr lang="fr-FR" dirty="0"/>
              <a:t>Si je souhaite </a:t>
            </a:r>
            <a:r>
              <a:rPr lang="fr-FR" b="1" dirty="0"/>
              <a:t>supprimer les lignes du haut,</a:t>
            </a:r>
            <a:r>
              <a:rPr lang="fr-FR" dirty="0"/>
              <a:t> alors je vais indiquer le nombre de lignes du haut à supprimer.</a:t>
            </a:r>
          </a:p>
          <a:p>
            <a:endParaRPr lang="fr-FR" dirty="0"/>
          </a:p>
          <a:p>
            <a:endParaRPr lang="fr-FR" dirty="0"/>
          </a:p>
          <a:p>
            <a:r>
              <a:rPr lang="fr-FR" dirty="0"/>
              <a:t>Je peux aussi :</a:t>
            </a:r>
          </a:p>
          <a:p>
            <a:pPr marL="285750" indent="-285750">
              <a:buFontTx/>
              <a:buChar char="-"/>
            </a:pPr>
            <a:r>
              <a:rPr lang="fr-FR" dirty="0"/>
              <a:t>supprimer les </a:t>
            </a:r>
            <a:r>
              <a:rPr lang="fr-FR" b="1" dirty="0"/>
              <a:t>doublons</a:t>
            </a:r>
            <a:r>
              <a:rPr lang="fr-FR" dirty="0"/>
              <a:t>,</a:t>
            </a:r>
          </a:p>
          <a:p>
            <a:pPr marL="285750" indent="-285750">
              <a:buFontTx/>
              <a:buChar char="-"/>
            </a:pPr>
            <a:r>
              <a:rPr lang="fr-FR" dirty="0"/>
              <a:t>supprimer les </a:t>
            </a:r>
            <a:r>
              <a:rPr lang="fr-FR" b="1" dirty="0"/>
              <a:t>lignes vides</a:t>
            </a:r>
            <a:r>
              <a:rPr lang="fr-FR" dirty="0"/>
              <a:t>,</a:t>
            </a:r>
          </a:p>
          <a:p>
            <a:pPr marL="285750" indent="-285750">
              <a:buFontTx/>
              <a:buChar char="-"/>
            </a:pPr>
            <a:r>
              <a:rPr lang="fr-FR" dirty="0"/>
              <a:t>Supprimer les </a:t>
            </a:r>
            <a:r>
              <a:rPr lang="fr-FR" b="1" dirty="0"/>
              <a:t>erreurs</a:t>
            </a:r>
            <a:r>
              <a:rPr lang="fr-FR" dirty="0"/>
              <a:t>.</a:t>
            </a:r>
          </a:p>
        </p:txBody>
      </p:sp>
    </p:spTree>
    <p:extLst>
      <p:ext uri="{BB962C8B-B14F-4D97-AF65-F5344CB8AC3E}">
        <p14:creationId xmlns:p14="http://schemas.microsoft.com/office/powerpoint/2010/main" val="3763671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40992" y="624110"/>
            <a:ext cx="9944609" cy="1280890"/>
          </a:xfrm>
        </p:spPr>
        <p:txBody>
          <a:bodyPr rtlCol="0">
            <a:normAutofit fontScale="90000"/>
          </a:bodyPr>
          <a:lstStyle/>
          <a:p>
            <a:pPr rtl="0"/>
            <a:r>
              <a:rPr lang="fr-FR" dirty="0"/>
              <a:t>Transformer les données</a:t>
            </a:r>
            <a:br>
              <a:rPr lang="fr-FR" dirty="0"/>
            </a:br>
            <a:r>
              <a:rPr lang="fr-FR" dirty="0"/>
              <a:t>Supprimer des lignes : de telle ligne à telle ligne!</a:t>
            </a:r>
          </a:p>
        </p:txBody>
      </p:sp>
      <p:sp>
        <p:nvSpPr>
          <p:cNvPr id="3" name="Espace réservé du numéro de diapositive 2"/>
          <p:cNvSpPr>
            <a:spLocks noGrp="1"/>
          </p:cNvSpPr>
          <p:nvPr>
            <p:ph type="sldNum" sz="quarter" idx="12"/>
          </p:nvPr>
        </p:nvSpPr>
        <p:spPr/>
        <p:txBody>
          <a:bodyPr/>
          <a:lstStyle/>
          <a:p>
            <a:pPr rtl="0"/>
            <a:fld id="{401CF334-2D5C-4859-84A6-CA7E6E43FAEB}" type="slidenum">
              <a:rPr lang="fr-FR" noProof="0" smtClean="0"/>
              <a:t>36</a:t>
            </a:fld>
            <a:endParaRPr lang="fr-FR" noProof="0"/>
          </a:p>
        </p:txBody>
      </p:sp>
      <p:pic>
        <p:nvPicPr>
          <p:cNvPr id="5" name="Image 4"/>
          <p:cNvPicPr>
            <a:picLocks noChangeAspect="1"/>
          </p:cNvPicPr>
          <p:nvPr/>
        </p:nvPicPr>
        <p:blipFill>
          <a:blip r:embed="rId3"/>
          <a:stretch>
            <a:fillRect/>
          </a:stretch>
        </p:blipFill>
        <p:spPr>
          <a:xfrm>
            <a:off x="1727454" y="2074546"/>
            <a:ext cx="4152900" cy="2762250"/>
          </a:xfrm>
          <a:prstGeom prst="rect">
            <a:avLst/>
          </a:prstGeom>
        </p:spPr>
      </p:pic>
      <p:pic>
        <p:nvPicPr>
          <p:cNvPr id="4" name="Image 3"/>
          <p:cNvPicPr>
            <a:picLocks noChangeAspect="1"/>
          </p:cNvPicPr>
          <p:nvPr/>
        </p:nvPicPr>
        <p:blipFill>
          <a:blip r:embed="rId4"/>
          <a:stretch>
            <a:fillRect/>
          </a:stretch>
        </p:blipFill>
        <p:spPr>
          <a:xfrm>
            <a:off x="5880354" y="2894059"/>
            <a:ext cx="5519611" cy="2088292"/>
          </a:xfrm>
          <a:prstGeom prst="rect">
            <a:avLst/>
          </a:prstGeom>
        </p:spPr>
      </p:pic>
      <p:sp>
        <p:nvSpPr>
          <p:cNvPr id="6" name="Rectangle 5"/>
          <p:cNvSpPr/>
          <p:nvPr/>
        </p:nvSpPr>
        <p:spPr>
          <a:xfrm>
            <a:off x="2376939" y="4126095"/>
            <a:ext cx="2097024" cy="26803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1311579" y="5388864"/>
            <a:ext cx="10295205" cy="369332"/>
          </a:xfrm>
          <a:prstGeom prst="rect">
            <a:avLst/>
          </a:prstGeom>
          <a:noFill/>
        </p:spPr>
        <p:txBody>
          <a:bodyPr wrap="square" rtlCol="0">
            <a:spAutoFit/>
          </a:bodyPr>
          <a:lstStyle/>
          <a:p>
            <a:r>
              <a:rPr lang="fr-FR" dirty="0"/>
              <a:t>Je souhaite garder qu’à partir de la ligne 25 à la ligne 50 !</a:t>
            </a:r>
          </a:p>
        </p:txBody>
      </p:sp>
    </p:spTree>
    <p:extLst>
      <p:ext uri="{BB962C8B-B14F-4D97-AF65-F5344CB8AC3E}">
        <p14:creationId xmlns:p14="http://schemas.microsoft.com/office/powerpoint/2010/main" val="226353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40992" y="624110"/>
            <a:ext cx="9944609" cy="1280890"/>
          </a:xfrm>
        </p:spPr>
        <p:txBody>
          <a:bodyPr rtlCol="0">
            <a:normAutofit/>
          </a:bodyPr>
          <a:lstStyle/>
          <a:p>
            <a:pPr rtl="0"/>
            <a:r>
              <a:rPr lang="fr-FR" dirty="0"/>
              <a:t>Transformer les données</a:t>
            </a:r>
            <a:br>
              <a:rPr lang="fr-FR" dirty="0"/>
            </a:br>
            <a:r>
              <a:rPr lang="fr-FR" dirty="0"/>
              <a:t>Supprimer des lignes : </a:t>
            </a:r>
            <a:r>
              <a:rPr lang="fr-FR" b="1" dirty="0"/>
              <a:t>Filtrer de préférence </a:t>
            </a:r>
          </a:p>
        </p:txBody>
      </p:sp>
      <p:sp>
        <p:nvSpPr>
          <p:cNvPr id="3" name="Espace réservé du numéro de diapositive 2"/>
          <p:cNvSpPr>
            <a:spLocks noGrp="1"/>
          </p:cNvSpPr>
          <p:nvPr>
            <p:ph type="sldNum" sz="quarter" idx="12"/>
          </p:nvPr>
        </p:nvSpPr>
        <p:spPr/>
        <p:txBody>
          <a:bodyPr/>
          <a:lstStyle/>
          <a:p>
            <a:pPr rtl="0"/>
            <a:fld id="{401CF334-2D5C-4859-84A6-CA7E6E43FAEB}" type="slidenum">
              <a:rPr lang="fr-FR" noProof="0" smtClean="0"/>
              <a:t>37</a:t>
            </a:fld>
            <a:endParaRPr lang="fr-FR" noProof="0"/>
          </a:p>
        </p:txBody>
      </p:sp>
      <p:sp>
        <p:nvSpPr>
          <p:cNvPr id="8" name="ZoneTexte 7">
            <a:extLst>
              <a:ext uri="{FF2B5EF4-FFF2-40B4-BE49-F238E27FC236}">
                <a16:creationId xmlns:a16="http://schemas.microsoft.com/office/drawing/2014/main" id="{1DF0017C-EF98-4E2F-A269-3FCE72DBA8E8}"/>
              </a:ext>
            </a:extLst>
          </p:cNvPr>
          <p:cNvSpPr txBox="1"/>
          <p:nvPr/>
        </p:nvSpPr>
        <p:spPr>
          <a:xfrm>
            <a:off x="1991360" y="2262293"/>
            <a:ext cx="9326880" cy="3477875"/>
          </a:xfrm>
          <a:prstGeom prst="rect">
            <a:avLst/>
          </a:prstGeom>
          <a:noFill/>
        </p:spPr>
        <p:txBody>
          <a:bodyPr wrap="square" rtlCol="0">
            <a:spAutoFit/>
          </a:bodyPr>
          <a:lstStyle/>
          <a:p>
            <a:pPr algn="just"/>
            <a:r>
              <a:rPr lang="fr-FR" sz="2200" dirty="0"/>
              <a:t>C’est très dangereux </a:t>
            </a:r>
            <a:r>
              <a:rPr lang="fr-FR" sz="2200" b="1" dirty="0"/>
              <a:t>de supprimer des lignes </a:t>
            </a:r>
            <a:r>
              <a:rPr lang="fr-FR" sz="2200" dirty="0"/>
              <a:t>dans un fichier de données car si la source venait à changer ou à avoir des ajouts de lignes, les numéros de lignes sélectionnés à supprimer ne seront plus les mêmes….</a:t>
            </a:r>
          </a:p>
          <a:p>
            <a:pPr algn="just"/>
            <a:endParaRPr lang="fr-FR" sz="2200" dirty="0"/>
          </a:p>
          <a:p>
            <a:pPr algn="just"/>
            <a:r>
              <a:rPr lang="fr-FR" sz="2200" dirty="0"/>
              <a:t>Il est préférable d’effectuer un filtre</a:t>
            </a:r>
            <a:r>
              <a:rPr lang="fr-FR" sz="2200" b="1" dirty="0"/>
              <a:t> qui va charger directement Power BI</a:t>
            </a:r>
            <a:r>
              <a:rPr lang="fr-FR" sz="2200" dirty="0"/>
              <a:t> (et ses onglets rapports, données et modèle) qu’avec les valeurs sélectionnées dans les colonnes. </a:t>
            </a:r>
          </a:p>
          <a:p>
            <a:pPr algn="just"/>
            <a:endParaRPr lang="fr-FR" sz="2200" dirty="0"/>
          </a:p>
          <a:p>
            <a:pPr algn="just"/>
            <a:r>
              <a:rPr lang="fr-FR" sz="2200" dirty="0">
                <a:solidFill>
                  <a:schemeClr val="accent5"/>
                </a:solidFill>
              </a:rPr>
              <a:t>Cela agira comme si on avait supprimé les autres lignes.</a:t>
            </a:r>
          </a:p>
        </p:txBody>
      </p:sp>
    </p:spTree>
    <p:extLst>
      <p:ext uri="{BB962C8B-B14F-4D97-AF65-F5344CB8AC3E}">
        <p14:creationId xmlns:p14="http://schemas.microsoft.com/office/powerpoint/2010/main" val="88612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40992" y="624110"/>
            <a:ext cx="9944609" cy="1280890"/>
          </a:xfrm>
        </p:spPr>
        <p:txBody>
          <a:bodyPr rtlCol="0">
            <a:normAutofit/>
          </a:bodyPr>
          <a:lstStyle/>
          <a:p>
            <a:pPr rtl="0"/>
            <a:r>
              <a:rPr lang="fr-FR" dirty="0"/>
              <a:t>Transformer les données</a:t>
            </a:r>
            <a:br>
              <a:rPr lang="fr-FR" dirty="0"/>
            </a:br>
            <a:r>
              <a:rPr lang="fr-FR" dirty="0"/>
              <a:t>Etapes de transformations (1/2)</a:t>
            </a:r>
            <a:endParaRPr lang="fr-FR" b="1" dirty="0"/>
          </a:p>
        </p:txBody>
      </p:sp>
      <p:sp>
        <p:nvSpPr>
          <p:cNvPr id="3" name="Espace réservé du numéro de diapositive 2"/>
          <p:cNvSpPr>
            <a:spLocks noGrp="1"/>
          </p:cNvSpPr>
          <p:nvPr>
            <p:ph type="sldNum" sz="quarter" idx="12"/>
          </p:nvPr>
        </p:nvSpPr>
        <p:spPr/>
        <p:txBody>
          <a:bodyPr/>
          <a:lstStyle/>
          <a:p>
            <a:pPr rtl="0"/>
            <a:fld id="{401CF334-2D5C-4859-84A6-CA7E6E43FAEB}" type="slidenum">
              <a:rPr lang="fr-FR" noProof="0" smtClean="0"/>
              <a:t>38</a:t>
            </a:fld>
            <a:endParaRPr lang="fr-FR" noProof="0"/>
          </a:p>
        </p:txBody>
      </p:sp>
      <p:sp>
        <p:nvSpPr>
          <p:cNvPr id="4" name="Espace réservé du contenu 7">
            <a:extLst>
              <a:ext uri="{FF2B5EF4-FFF2-40B4-BE49-F238E27FC236}">
                <a16:creationId xmlns:a16="http://schemas.microsoft.com/office/drawing/2014/main" id="{8B4F0DCE-BC6E-A107-9262-A099A0749A31}"/>
              </a:ext>
            </a:extLst>
          </p:cNvPr>
          <p:cNvSpPr>
            <a:spLocks noGrp="1"/>
          </p:cNvSpPr>
          <p:nvPr>
            <p:ph idx="1"/>
          </p:nvPr>
        </p:nvSpPr>
        <p:spPr>
          <a:xfrm>
            <a:off x="1150565" y="2504458"/>
            <a:ext cx="4574269" cy="3729432"/>
          </a:xfrm>
        </p:spPr>
        <p:txBody>
          <a:bodyPr>
            <a:normAutofit fontScale="70000" lnSpcReduction="20000"/>
          </a:bodyPr>
          <a:lstStyle/>
          <a:p>
            <a:pPr marL="285750" indent="-285750" algn="just">
              <a:buFont typeface="Wingdings" panose="05000000000000000000" pitchFamily="2" charset="2"/>
              <a:buChar char="Ø"/>
            </a:pPr>
            <a:r>
              <a:rPr lang="fr-FR" dirty="0"/>
              <a:t>Chaque </a:t>
            </a:r>
            <a:r>
              <a:rPr lang="fr-FR" b="1" dirty="0"/>
              <a:t>modification</a:t>
            </a:r>
            <a:r>
              <a:rPr lang="fr-FR" dirty="0"/>
              <a:t> effectuée sur les données apparaît en </a:t>
            </a:r>
            <a:r>
              <a:rPr lang="fr-FR" b="1" dirty="0"/>
              <a:t>«étapes appliquées » </a:t>
            </a:r>
            <a:r>
              <a:rPr lang="fr-FR" dirty="0"/>
              <a:t>listées dans l’ordre de modification des données.</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r>
              <a:rPr lang="fr-FR" dirty="0"/>
              <a:t>Il faut cliquer sur la dernière étape pour </a:t>
            </a:r>
            <a:r>
              <a:rPr lang="fr-FR" b="1" dirty="0"/>
              <a:t>visualiser l’état des données </a:t>
            </a:r>
            <a:r>
              <a:rPr lang="fr-FR" dirty="0"/>
              <a:t>après cette étape.</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r>
              <a:rPr lang="fr-FR" dirty="0"/>
              <a:t>À </a:t>
            </a:r>
            <a:r>
              <a:rPr lang="fr-FR" b="1" dirty="0"/>
              <a:t>chaque actualisation</a:t>
            </a:r>
            <a:r>
              <a:rPr lang="fr-FR" dirty="0"/>
              <a:t>, l’outil </a:t>
            </a:r>
            <a:r>
              <a:rPr lang="fr-FR" b="1" dirty="0"/>
              <a:t>repasse par chaque étape</a:t>
            </a:r>
            <a:r>
              <a:rPr lang="fr-FR" dirty="0"/>
              <a:t>. La préparation est donc automatisée.</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r>
              <a:rPr lang="fr-FR" dirty="0"/>
              <a:t>Pour chaque étape de requêtage, il y a un </a:t>
            </a:r>
            <a:r>
              <a:rPr lang="fr-FR" b="1" dirty="0"/>
              <a:t>code M correspondant </a:t>
            </a:r>
            <a:r>
              <a:rPr lang="fr-FR" dirty="0"/>
              <a:t>qui s’affiche au-dessus des données. (Pour le voir apparaître, aller dans l’onglet « Affichage » puis cocher « barre de formule. ».</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endParaRPr lang="fr-FR" dirty="0"/>
          </a:p>
        </p:txBody>
      </p:sp>
      <p:pic>
        <p:nvPicPr>
          <p:cNvPr id="5" name="Image 4">
            <a:extLst>
              <a:ext uri="{FF2B5EF4-FFF2-40B4-BE49-F238E27FC236}">
                <a16:creationId xmlns:a16="http://schemas.microsoft.com/office/drawing/2014/main" id="{4C1EB8B7-F70A-3D73-3E18-E4561C66DA36}"/>
              </a:ext>
            </a:extLst>
          </p:cNvPr>
          <p:cNvPicPr>
            <a:picLocks noChangeAspect="1"/>
          </p:cNvPicPr>
          <p:nvPr/>
        </p:nvPicPr>
        <p:blipFill>
          <a:blip r:embed="rId3"/>
          <a:stretch>
            <a:fillRect/>
          </a:stretch>
        </p:blipFill>
        <p:spPr>
          <a:xfrm>
            <a:off x="5801969" y="2099376"/>
            <a:ext cx="6206268" cy="2823095"/>
          </a:xfrm>
          <a:prstGeom prst="rect">
            <a:avLst/>
          </a:prstGeom>
          <a:ln>
            <a:noFill/>
          </a:ln>
          <a:effectLst>
            <a:outerShdw blurRad="292100" dist="139700" dir="2700000" algn="tl" rotWithShape="0">
              <a:srgbClr val="333333">
                <a:alpha val="65000"/>
              </a:srgbClr>
            </a:outerShdw>
          </a:effectLst>
        </p:spPr>
      </p:pic>
      <p:sp>
        <p:nvSpPr>
          <p:cNvPr id="6" name="ZoneTexte 5">
            <a:extLst>
              <a:ext uri="{FF2B5EF4-FFF2-40B4-BE49-F238E27FC236}">
                <a16:creationId xmlns:a16="http://schemas.microsoft.com/office/drawing/2014/main" id="{C2E92D00-BEB0-35B2-7854-6253001F2CE5}"/>
              </a:ext>
            </a:extLst>
          </p:cNvPr>
          <p:cNvSpPr txBox="1"/>
          <p:nvPr/>
        </p:nvSpPr>
        <p:spPr>
          <a:xfrm>
            <a:off x="5801969" y="5116847"/>
            <a:ext cx="5835506" cy="784830"/>
          </a:xfrm>
          <a:prstGeom prst="rect">
            <a:avLst/>
          </a:prstGeom>
          <a:noFill/>
        </p:spPr>
        <p:txBody>
          <a:bodyPr wrap="square">
            <a:spAutoFit/>
          </a:bodyPr>
          <a:lstStyle/>
          <a:p>
            <a:pPr marL="285750" indent="-285750" algn="just">
              <a:buFont typeface="Wingdings" panose="05000000000000000000" pitchFamily="2" charset="2"/>
              <a:buChar char="Ø"/>
            </a:pPr>
            <a:r>
              <a:rPr lang="fr-FR" sz="1500" b="1" dirty="0">
                <a:solidFill>
                  <a:schemeClr val="accent5"/>
                </a:solidFill>
              </a:rPr>
              <a:t>Le code correspond à toute la requête </a:t>
            </a:r>
            <a:r>
              <a:rPr lang="fr-FR" sz="1500" dirty="0">
                <a:solidFill>
                  <a:schemeClr val="accent5"/>
                </a:solidFill>
              </a:rPr>
              <a:t>(connexion à la source + transformations) se trouve dans « l’éditeur avancé » (onglet Accueil et Affichage)</a:t>
            </a:r>
          </a:p>
        </p:txBody>
      </p:sp>
    </p:spTree>
    <p:extLst>
      <p:ext uri="{BB962C8B-B14F-4D97-AF65-F5344CB8AC3E}">
        <p14:creationId xmlns:p14="http://schemas.microsoft.com/office/powerpoint/2010/main" val="369846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9192675" cy="1280890"/>
          </a:xfrm>
        </p:spPr>
        <p:txBody>
          <a:bodyPr rtlCol="0">
            <a:normAutofit/>
          </a:bodyPr>
          <a:lstStyle/>
          <a:p>
            <a:pPr rtl="0"/>
            <a:r>
              <a:rPr lang="fr-FR" dirty="0"/>
              <a:t>Transformer les données</a:t>
            </a:r>
            <a:br>
              <a:rPr lang="fr-FR" dirty="0"/>
            </a:br>
            <a:r>
              <a:rPr lang="fr-FR" dirty="0"/>
              <a:t>Etapes de modifications (2/2)</a:t>
            </a:r>
          </a:p>
        </p:txBody>
      </p:sp>
      <p:sp>
        <p:nvSpPr>
          <p:cNvPr id="3" name="Rectangle 2"/>
          <p:cNvSpPr/>
          <p:nvPr/>
        </p:nvSpPr>
        <p:spPr>
          <a:xfrm>
            <a:off x="2589212" y="2138725"/>
            <a:ext cx="9116291" cy="3416320"/>
          </a:xfrm>
          <a:prstGeom prst="rect">
            <a:avLst/>
          </a:prstGeom>
        </p:spPr>
        <p:txBody>
          <a:bodyPr wrap="square">
            <a:spAutoFit/>
          </a:bodyPr>
          <a:lstStyle/>
          <a:p>
            <a:r>
              <a:rPr lang="fr-FR" dirty="0"/>
              <a:t>Dans </a:t>
            </a:r>
            <a:r>
              <a:rPr lang="fr-FR" b="1" dirty="0"/>
              <a:t>Paramètres d’une requête</a:t>
            </a:r>
            <a:r>
              <a:rPr lang="fr-FR" dirty="0"/>
              <a:t>, la section </a:t>
            </a:r>
            <a:r>
              <a:rPr lang="fr-FR" b="1" dirty="0"/>
              <a:t>Étapes appliquées</a:t>
            </a:r>
            <a:r>
              <a:rPr lang="fr-FR" dirty="0"/>
              <a:t> reflète toutes les étapes de mise en forme appliquées aux données. </a:t>
            </a:r>
          </a:p>
          <a:p>
            <a:endParaRPr lang="fr-FR" dirty="0"/>
          </a:p>
          <a:p>
            <a:r>
              <a:rPr lang="fr-FR" dirty="0"/>
              <a:t>Pour </a:t>
            </a:r>
            <a:r>
              <a:rPr lang="fr-FR" b="1" dirty="0"/>
              <a:t>supprimer une étape </a:t>
            </a:r>
            <a:r>
              <a:rPr lang="fr-FR" dirty="0"/>
              <a:t>quelconque du </a:t>
            </a:r>
          </a:p>
          <a:p>
            <a:r>
              <a:rPr lang="fr-FR" dirty="0"/>
              <a:t>processus de mise en forme, il suffit de </a:t>
            </a:r>
          </a:p>
          <a:p>
            <a:r>
              <a:rPr lang="fr-FR" dirty="0"/>
              <a:t>sélectionner le </a:t>
            </a:r>
            <a:r>
              <a:rPr lang="fr-FR" b="1" dirty="0"/>
              <a:t>X</a:t>
            </a:r>
            <a:r>
              <a:rPr lang="fr-FR" dirty="0"/>
              <a:t> à gauche de l’étape</a:t>
            </a:r>
          </a:p>
          <a:p>
            <a:endParaRPr lang="fr-FR" dirty="0"/>
          </a:p>
          <a:p>
            <a:r>
              <a:rPr lang="fr-FR" dirty="0"/>
              <a:t>Il faut </a:t>
            </a:r>
            <a:r>
              <a:rPr lang="fr-FR" b="1" dirty="0">
                <a:solidFill>
                  <a:schemeClr val="accent1">
                    <a:lumMod val="75000"/>
                  </a:schemeClr>
                </a:solidFill>
              </a:rPr>
              <a:t>penser à renommer les étapes</a:t>
            </a:r>
            <a:r>
              <a:rPr lang="fr-FR" dirty="0"/>
              <a:t>, car </a:t>
            </a:r>
          </a:p>
          <a:p>
            <a:r>
              <a:rPr lang="fr-FR" dirty="0"/>
              <a:t>elles s’intitulent toujours de la même façon. </a:t>
            </a:r>
          </a:p>
          <a:p>
            <a:r>
              <a:rPr lang="fr-FR" dirty="0"/>
              <a:t>Pour s’y retrouver, il vaut mieux leur donner </a:t>
            </a:r>
          </a:p>
          <a:p>
            <a:r>
              <a:rPr lang="fr-FR" dirty="0"/>
              <a:t>des noms en fonction de ce qu’elles font.</a:t>
            </a:r>
          </a:p>
          <a:p>
            <a:r>
              <a:rPr lang="fr-FR" dirty="0"/>
              <a:t>Type modifié renommé Age typé Entier</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39</a:t>
            </a:fld>
            <a:endParaRPr lang="fr-FR" noProof="0"/>
          </a:p>
        </p:txBody>
      </p:sp>
      <p:pic>
        <p:nvPicPr>
          <p:cNvPr id="7" name="Image 6">
            <a:extLst>
              <a:ext uri="{FF2B5EF4-FFF2-40B4-BE49-F238E27FC236}">
                <a16:creationId xmlns:a16="http://schemas.microsoft.com/office/drawing/2014/main" id="{C27E6445-40FE-22B6-9D24-0CD3215F5FCE}"/>
              </a:ext>
            </a:extLst>
          </p:cNvPr>
          <p:cNvPicPr>
            <a:picLocks noChangeAspect="1"/>
          </p:cNvPicPr>
          <p:nvPr/>
        </p:nvPicPr>
        <p:blipFill>
          <a:blip r:embed="rId3"/>
          <a:stretch>
            <a:fillRect/>
          </a:stretch>
        </p:blipFill>
        <p:spPr>
          <a:xfrm>
            <a:off x="8517890" y="2592387"/>
            <a:ext cx="2857500" cy="3400425"/>
          </a:xfrm>
          <a:prstGeom prst="rect">
            <a:avLst/>
          </a:prstGeom>
          <a:ln w="12700">
            <a:solidFill>
              <a:schemeClr val="accent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8898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t>La Formatrice</a:t>
            </a:r>
          </a:p>
        </p:txBody>
      </p:sp>
      <p:sp>
        <p:nvSpPr>
          <p:cNvPr id="3" name="Espace réservé du contenu 2"/>
          <p:cNvSpPr>
            <a:spLocks noGrp="1"/>
          </p:cNvSpPr>
          <p:nvPr>
            <p:ph idx="1"/>
          </p:nvPr>
        </p:nvSpPr>
        <p:spPr>
          <a:xfrm>
            <a:off x="2592925" y="2261062"/>
            <a:ext cx="8915400" cy="3907855"/>
          </a:xfrm>
        </p:spPr>
        <p:txBody>
          <a:bodyPr rtlCol="0">
            <a:normAutofit fontScale="92500"/>
          </a:bodyPr>
          <a:lstStyle/>
          <a:p>
            <a:r>
              <a:rPr lang="fr-FR" sz="2500" b="1" dirty="0"/>
              <a:t>Laure BERENGUER</a:t>
            </a:r>
            <a:r>
              <a:rPr lang="fr-FR" sz="2500" dirty="0"/>
              <a:t>, consultante et formatrice indépendante</a:t>
            </a:r>
          </a:p>
          <a:p>
            <a:pPr marL="0" indent="0">
              <a:buNone/>
            </a:pPr>
            <a:endParaRPr lang="fr-FR" sz="2500" dirty="0"/>
          </a:p>
          <a:p>
            <a:r>
              <a:rPr lang="fr-FR" sz="2500" b="1" dirty="0"/>
              <a:t>Site Internet </a:t>
            </a:r>
            <a:r>
              <a:rPr lang="fr-FR" sz="2500" dirty="0"/>
              <a:t>(cours et exercices) : </a:t>
            </a:r>
          </a:p>
          <a:p>
            <a:pPr marL="0" indent="0">
              <a:buNone/>
            </a:pPr>
            <a:r>
              <a:rPr lang="fr-FR" sz="2500" dirty="0">
                <a:hlinkClick r:id="rId3"/>
              </a:rPr>
              <a:t>http://berenguer-formation-conseil.fr/power-bi/</a:t>
            </a:r>
            <a:endParaRPr lang="fr-FR" sz="2500" dirty="0"/>
          </a:p>
          <a:p>
            <a:pPr marL="0" indent="0">
              <a:buNone/>
            </a:pPr>
            <a:endParaRPr lang="fr-FR" sz="2500" dirty="0"/>
          </a:p>
          <a:p>
            <a:r>
              <a:rPr lang="fr-FR" sz="2500" b="1" dirty="0"/>
              <a:t>Email</a:t>
            </a:r>
            <a:r>
              <a:rPr lang="fr-FR" sz="2500" dirty="0"/>
              <a:t> : </a:t>
            </a:r>
            <a:r>
              <a:rPr lang="fr-FR" sz="2500">
                <a:hlinkClick r:id="rId4"/>
              </a:rPr>
              <a:t>laure@berenguer.onmicrosoft.com</a:t>
            </a:r>
            <a:r>
              <a:rPr lang="fr-FR" sz="2500"/>
              <a:t> </a:t>
            </a:r>
            <a:endParaRPr lang="fr-FR" sz="2500" dirty="0"/>
          </a:p>
          <a:p>
            <a:pPr marL="0" indent="0">
              <a:buNone/>
            </a:pPr>
            <a:endParaRPr lang="fr-FR" sz="2500" dirty="0"/>
          </a:p>
          <a:p>
            <a:r>
              <a:rPr lang="fr-FR" sz="2500" b="1" dirty="0"/>
              <a:t>LinkedIn</a:t>
            </a:r>
            <a:r>
              <a:rPr lang="fr-FR" sz="2500" dirty="0"/>
              <a:t> : www.linkedin.com/in/laure-berenguer38/</a:t>
            </a:r>
          </a:p>
          <a:p>
            <a:pPr marL="0" indent="0">
              <a:buNone/>
            </a:pPr>
            <a:endParaRPr lang="fr-FR" sz="2000" b="1" dirty="0"/>
          </a:p>
          <a:p>
            <a:pPr marL="0" indent="0">
              <a:buNone/>
            </a:pPr>
            <a:endParaRPr lang="fr-FR" sz="2000" dirty="0"/>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4</a:t>
            </a:fld>
            <a:endParaRPr lang="fr-FR" noProof="0"/>
          </a:p>
        </p:txBody>
      </p:sp>
    </p:spTree>
    <p:extLst>
      <p:ext uri="{BB962C8B-B14F-4D97-AF65-F5344CB8AC3E}">
        <p14:creationId xmlns:p14="http://schemas.microsoft.com/office/powerpoint/2010/main" val="24767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9192675" cy="1280890"/>
          </a:xfrm>
        </p:spPr>
        <p:txBody>
          <a:bodyPr rtlCol="0">
            <a:normAutofit/>
          </a:bodyPr>
          <a:lstStyle/>
          <a:p>
            <a:pPr rtl="0"/>
            <a:r>
              <a:rPr lang="fr-FR" dirty="0"/>
              <a:t>Transformer les données</a:t>
            </a:r>
            <a:br>
              <a:rPr lang="fr-FR" dirty="0"/>
            </a:br>
            <a:r>
              <a:rPr lang="fr-FR" dirty="0"/>
              <a:t>Remplacer une valeur et tri</a:t>
            </a:r>
          </a:p>
        </p:txBody>
      </p:sp>
      <p:sp>
        <p:nvSpPr>
          <p:cNvPr id="3" name="Espace réservé du numéro de diapositive 2"/>
          <p:cNvSpPr>
            <a:spLocks noGrp="1"/>
          </p:cNvSpPr>
          <p:nvPr>
            <p:ph type="sldNum" sz="quarter" idx="12"/>
          </p:nvPr>
        </p:nvSpPr>
        <p:spPr/>
        <p:txBody>
          <a:bodyPr/>
          <a:lstStyle/>
          <a:p>
            <a:pPr rtl="0"/>
            <a:fld id="{401CF334-2D5C-4859-84A6-CA7E6E43FAEB}" type="slidenum">
              <a:rPr lang="fr-FR" noProof="0" smtClean="0"/>
              <a:t>40</a:t>
            </a:fld>
            <a:endParaRPr lang="fr-FR" noProof="0"/>
          </a:p>
        </p:txBody>
      </p:sp>
      <p:pic>
        <p:nvPicPr>
          <p:cNvPr id="5" name="Image 4"/>
          <p:cNvPicPr>
            <a:picLocks noChangeAspect="1"/>
          </p:cNvPicPr>
          <p:nvPr/>
        </p:nvPicPr>
        <p:blipFill>
          <a:blip r:embed="rId3"/>
          <a:stretch>
            <a:fillRect/>
          </a:stretch>
        </p:blipFill>
        <p:spPr>
          <a:xfrm>
            <a:off x="1778475" y="2083149"/>
            <a:ext cx="2409825" cy="2295525"/>
          </a:xfrm>
          <a:prstGeom prst="rect">
            <a:avLst/>
          </a:prstGeom>
        </p:spPr>
      </p:pic>
      <p:pic>
        <p:nvPicPr>
          <p:cNvPr id="6" name="Image 5"/>
          <p:cNvPicPr>
            <a:picLocks noChangeAspect="1"/>
          </p:cNvPicPr>
          <p:nvPr/>
        </p:nvPicPr>
        <p:blipFill>
          <a:blip r:embed="rId4"/>
          <a:stretch>
            <a:fillRect/>
          </a:stretch>
        </p:blipFill>
        <p:spPr>
          <a:xfrm>
            <a:off x="2700496" y="3947182"/>
            <a:ext cx="3857625" cy="1638300"/>
          </a:xfrm>
          <a:prstGeom prst="rect">
            <a:avLst/>
          </a:prstGeom>
        </p:spPr>
      </p:pic>
      <p:cxnSp>
        <p:nvCxnSpPr>
          <p:cNvPr id="8" name="Connecteur droit avec flèche 7"/>
          <p:cNvCxnSpPr/>
          <p:nvPr/>
        </p:nvCxnSpPr>
        <p:spPr>
          <a:xfrm>
            <a:off x="4479686" y="3735557"/>
            <a:ext cx="172720" cy="20320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pic>
        <p:nvPicPr>
          <p:cNvPr id="11" name="Image 10"/>
          <p:cNvPicPr>
            <a:picLocks noChangeAspect="1"/>
          </p:cNvPicPr>
          <p:nvPr/>
        </p:nvPicPr>
        <p:blipFill>
          <a:blip r:embed="rId5"/>
          <a:stretch>
            <a:fillRect/>
          </a:stretch>
        </p:blipFill>
        <p:spPr>
          <a:xfrm>
            <a:off x="6849507" y="2016568"/>
            <a:ext cx="3267075" cy="2962275"/>
          </a:xfrm>
          <a:prstGeom prst="rect">
            <a:avLst/>
          </a:prstGeom>
        </p:spPr>
      </p:pic>
      <p:cxnSp>
        <p:nvCxnSpPr>
          <p:cNvPr id="13" name="Connecteur droit avec flèche 12"/>
          <p:cNvCxnSpPr>
            <a:cxnSpLocks/>
          </p:cNvCxnSpPr>
          <p:nvPr/>
        </p:nvCxnSpPr>
        <p:spPr>
          <a:xfrm flipV="1">
            <a:off x="4652406" y="2331647"/>
            <a:ext cx="2197101" cy="2414221"/>
          </a:xfrm>
          <a:prstGeom prst="straightConnector1">
            <a:avLst/>
          </a:prstGeom>
          <a:ln w="19050">
            <a:tailEnd type="triangle"/>
          </a:ln>
        </p:spPr>
        <p:style>
          <a:lnRef idx="1">
            <a:schemeClr val="accent4"/>
          </a:lnRef>
          <a:fillRef idx="0">
            <a:schemeClr val="accent4"/>
          </a:fillRef>
          <a:effectRef idx="0">
            <a:schemeClr val="accent4"/>
          </a:effectRef>
          <a:fontRef idx="minor">
            <a:schemeClr val="tx1"/>
          </a:fontRef>
        </p:style>
      </p:cxnSp>
      <p:sp>
        <p:nvSpPr>
          <p:cNvPr id="4" name="ZoneTexte 3"/>
          <p:cNvSpPr txBox="1"/>
          <p:nvPr/>
        </p:nvSpPr>
        <p:spPr>
          <a:xfrm>
            <a:off x="1540702" y="5410054"/>
            <a:ext cx="10244898" cy="1200329"/>
          </a:xfrm>
          <a:prstGeom prst="rect">
            <a:avLst/>
          </a:prstGeom>
          <a:noFill/>
        </p:spPr>
        <p:txBody>
          <a:bodyPr wrap="square" rtlCol="0">
            <a:spAutoFit/>
          </a:bodyPr>
          <a:lstStyle/>
          <a:p>
            <a:r>
              <a:rPr lang="fr-FR" dirty="0"/>
              <a:t>On peut avoir des valeurs numériques qui ne sont pas reconnues: car il peut y avoir des valeurs caractères au milieu ou des – dans les cellules vides. Afin d’avoir le bon type de données, il faudra remplacer – par rien du tout : cela va se traduire par des NULL. On pourra ensuite transformer avec le bon type de données.</a:t>
            </a:r>
          </a:p>
        </p:txBody>
      </p:sp>
    </p:spTree>
    <p:extLst>
      <p:ext uri="{BB962C8B-B14F-4D97-AF65-F5344CB8AC3E}">
        <p14:creationId xmlns:p14="http://schemas.microsoft.com/office/powerpoint/2010/main" val="237842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4" y="738252"/>
            <a:ext cx="9192675" cy="1280890"/>
          </a:xfrm>
        </p:spPr>
        <p:txBody>
          <a:bodyPr rtlCol="0">
            <a:normAutofit/>
          </a:bodyPr>
          <a:lstStyle/>
          <a:p>
            <a:pPr rtl="0"/>
            <a:r>
              <a:rPr lang="fr-FR" dirty="0"/>
              <a:t>Transformer les données</a:t>
            </a:r>
            <a:br>
              <a:rPr lang="fr-FR" dirty="0"/>
            </a:br>
            <a:r>
              <a:rPr lang="fr-FR" dirty="0"/>
              <a:t>Fractionner les colonnes</a:t>
            </a:r>
          </a:p>
        </p:txBody>
      </p:sp>
      <p:sp>
        <p:nvSpPr>
          <p:cNvPr id="3" name="Rectangle 2"/>
          <p:cNvSpPr/>
          <p:nvPr/>
        </p:nvSpPr>
        <p:spPr>
          <a:xfrm>
            <a:off x="8187691" y="1840073"/>
            <a:ext cx="3474720" cy="4524315"/>
          </a:xfrm>
          <a:prstGeom prst="rect">
            <a:avLst/>
          </a:prstGeom>
        </p:spPr>
        <p:txBody>
          <a:bodyPr wrap="square">
            <a:spAutoFit/>
          </a:bodyPr>
          <a:lstStyle/>
          <a:p>
            <a:pPr marL="342900" indent="-342900" algn="just">
              <a:buAutoNum type="arabicPeriod"/>
            </a:pPr>
            <a:r>
              <a:rPr lang="fr-FR" dirty="0"/>
              <a:t>Dupliquer la colonne que l’on souhaite fractionner en deux</a:t>
            </a:r>
          </a:p>
          <a:p>
            <a:pPr marL="342900" indent="-342900" algn="just">
              <a:buAutoNum type="arabicPeriod"/>
            </a:pPr>
            <a:r>
              <a:rPr lang="fr-FR" dirty="0"/>
              <a:t>Renommer la nouvelle colonne</a:t>
            </a:r>
          </a:p>
          <a:p>
            <a:pPr marL="342900" indent="-342900" algn="just">
              <a:buAutoNum type="arabicPeriod"/>
            </a:pPr>
            <a:endParaRPr lang="fr-FR" dirty="0"/>
          </a:p>
          <a:p>
            <a:pPr marL="342900" indent="-342900" algn="just">
              <a:buAutoNum type="arabicPeriod"/>
            </a:pPr>
            <a:endParaRPr lang="fr-FR" dirty="0"/>
          </a:p>
          <a:p>
            <a:pPr marL="342900" indent="-342900" algn="just">
              <a:buAutoNum type="arabicPeriod"/>
            </a:pPr>
            <a:endParaRPr lang="fr-FR" dirty="0"/>
          </a:p>
          <a:p>
            <a:pPr marL="342900" indent="-342900" algn="just">
              <a:buAutoNum type="arabicPeriod"/>
            </a:pPr>
            <a:r>
              <a:rPr lang="fr-FR" dirty="0"/>
              <a:t>Fractionner par </a:t>
            </a:r>
            <a:r>
              <a:rPr lang="fr-FR" b="1" dirty="0"/>
              <a:t>nombre de caractères </a:t>
            </a:r>
            <a:r>
              <a:rPr lang="fr-FR" dirty="0"/>
              <a:t>(prendre les 3 à droite) sur la colonne dupliquée</a:t>
            </a:r>
          </a:p>
          <a:p>
            <a:pPr algn="just"/>
            <a:r>
              <a:rPr lang="fr-FR" dirty="0"/>
              <a:t>ou par </a:t>
            </a:r>
            <a:r>
              <a:rPr lang="fr-FR" b="1" dirty="0"/>
              <a:t>délimitateur</a:t>
            </a:r>
            <a:r>
              <a:rPr lang="fr-FR" dirty="0"/>
              <a:t> (si ; ou , ou autre qui nous permet de couper entre les deux)</a:t>
            </a:r>
          </a:p>
          <a:p>
            <a:endParaRPr lang="fr-FR" dirty="0"/>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41</a:t>
            </a:fld>
            <a:endParaRPr lang="fr-FR" noProof="0"/>
          </a:p>
        </p:txBody>
      </p:sp>
      <p:pic>
        <p:nvPicPr>
          <p:cNvPr id="5" name="Image 4"/>
          <p:cNvPicPr>
            <a:picLocks noChangeAspect="1"/>
          </p:cNvPicPr>
          <p:nvPr/>
        </p:nvPicPr>
        <p:blipFill>
          <a:blip r:embed="rId3"/>
          <a:stretch>
            <a:fillRect/>
          </a:stretch>
        </p:blipFill>
        <p:spPr>
          <a:xfrm>
            <a:off x="1421765" y="1917383"/>
            <a:ext cx="3638550" cy="1514475"/>
          </a:xfrm>
          <a:prstGeom prst="rect">
            <a:avLst/>
          </a:prstGeom>
        </p:spPr>
      </p:pic>
      <p:pic>
        <p:nvPicPr>
          <p:cNvPr id="6" name="Image 5"/>
          <p:cNvPicPr>
            <a:picLocks noChangeAspect="1"/>
          </p:cNvPicPr>
          <p:nvPr/>
        </p:nvPicPr>
        <p:blipFill>
          <a:blip r:embed="rId4"/>
          <a:stretch>
            <a:fillRect/>
          </a:stretch>
        </p:blipFill>
        <p:spPr>
          <a:xfrm>
            <a:off x="5277802" y="2184082"/>
            <a:ext cx="2124075" cy="981075"/>
          </a:xfrm>
          <a:prstGeom prst="rect">
            <a:avLst/>
          </a:prstGeom>
        </p:spPr>
      </p:pic>
      <p:pic>
        <p:nvPicPr>
          <p:cNvPr id="7" name="Image 6"/>
          <p:cNvPicPr>
            <a:picLocks noChangeAspect="1"/>
          </p:cNvPicPr>
          <p:nvPr/>
        </p:nvPicPr>
        <p:blipFill>
          <a:blip r:embed="rId5"/>
          <a:stretch>
            <a:fillRect/>
          </a:stretch>
        </p:blipFill>
        <p:spPr>
          <a:xfrm>
            <a:off x="1421765" y="3596796"/>
            <a:ext cx="6134100" cy="1352550"/>
          </a:xfrm>
          <a:prstGeom prst="rect">
            <a:avLst/>
          </a:prstGeom>
        </p:spPr>
      </p:pic>
      <p:pic>
        <p:nvPicPr>
          <p:cNvPr id="8" name="Image 7"/>
          <p:cNvPicPr>
            <a:picLocks noChangeAspect="1"/>
          </p:cNvPicPr>
          <p:nvPr/>
        </p:nvPicPr>
        <p:blipFill>
          <a:blip r:embed="rId6"/>
          <a:stretch>
            <a:fillRect/>
          </a:stretch>
        </p:blipFill>
        <p:spPr>
          <a:xfrm>
            <a:off x="1421765" y="4717840"/>
            <a:ext cx="4016692" cy="1646548"/>
          </a:xfrm>
          <a:prstGeom prst="rect">
            <a:avLst/>
          </a:prstGeom>
        </p:spPr>
      </p:pic>
      <p:sp>
        <p:nvSpPr>
          <p:cNvPr id="9" name="ZoneTexte 8"/>
          <p:cNvSpPr txBox="1"/>
          <p:nvPr/>
        </p:nvSpPr>
        <p:spPr>
          <a:xfrm>
            <a:off x="4488815" y="2184082"/>
            <a:ext cx="377825" cy="369332"/>
          </a:xfrm>
          <a:prstGeom prst="rect">
            <a:avLst/>
          </a:prstGeom>
          <a:noFill/>
        </p:spPr>
        <p:txBody>
          <a:bodyPr wrap="square" rtlCol="0">
            <a:spAutoFit/>
          </a:bodyPr>
          <a:lstStyle/>
          <a:p>
            <a:r>
              <a:rPr lang="fr-FR" b="1" dirty="0">
                <a:ln w="22225">
                  <a:solidFill>
                    <a:schemeClr val="accent2"/>
                  </a:solidFill>
                  <a:prstDash val="solid"/>
                </a:ln>
                <a:solidFill>
                  <a:schemeClr val="accent2">
                    <a:lumMod val="40000"/>
                    <a:lumOff val="60000"/>
                  </a:schemeClr>
                </a:solidFill>
              </a:rPr>
              <a:t>1</a:t>
            </a:r>
          </a:p>
        </p:txBody>
      </p:sp>
      <p:sp>
        <p:nvSpPr>
          <p:cNvPr id="10" name="ZoneTexte 9"/>
          <p:cNvSpPr txBox="1"/>
          <p:nvPr/>
        </p:nvSpPr>
        <p:spPr>
          <a:xfrm>
            <a:off x="7241539" y="2778440"/>
            <a:ext cx="377825" cy="369332"/>
          </a:xfrm>
          <a:prstGeom prst="rect">
            <a:avLst/>
          </a:prstGeom>
          <a:noFill/>
        </p:spPr>
        <p:txBody>
          <a:bodyPr wrap="square" rtlCol="0">
            <a:spAutoFit/>
          </a:bodyPr>
          <a:lstStyle/>
          <a:p>
            <a:r>
              <a:rPr lang="fr-FR" b="1" dirty="0">
                <a:ln w="22225">
                  <a:solidFill>
                    <a:schemeClr val="accent2"/>
                  </a:solidFill>
                  <a:prstDash val="solid"/>
                </a:ln>
                <a:solidFill>
                  <a:schemeClr val="accent2">
                    <a:lumMod val="40000"/>
                    <a:lumOff val="60000"/>
                  </a:schemeClr>
                </a:solidFill>
              </a:rPr>
              <a:t>2</a:t>
            </a:r>
          </a:p>
        </p:txBody>
      </p:sp>
      <p:sp>
        <p:nvSpPr>
          <p:cNvPr id="11" name="ZoneTexte 10"/>
          <p:cNvSpPr txBox="1"/>
          <p:nvPr/>
        </p:nvSpPr>
        <p:spPr>
          <a:xfrm>
            <a:off x="5438457" y="4846713"/>
            <a:ext cx="377825" cy="369332"/>
          </a:xfrm>
          <a:prstGeom prst="rect">
            <a:avLst/>
          </a:prstGeom>
          <a:noFill/>
        </p:spPr>
        <p:txBody>
          <a:bodyPr wrap="square" rtlCol="0">
            <a:spAutoFit/>
          </a:bodyPr>
          <a:lstStyle/>
          <a:p>
            <a:r>
              <a:rPr lang="fr-FR" b="1" dirty="0">
                <a:ln w="22225">
                  <a:solidFill>
                    <a:schemeClr val="accent2"/>
                  </a:solidFill>
                  <a:prstDash val="solid"/>
                </a:ln>
                <a:solidFill>
                  <a:schemeClr val="accent2">
                    <a:lumMod val="40000"/>
                    <a:lumOff val="60000"/>
                  </a:schemeClr>
                </a:solidFill>
              </a:rPr>
              <a:t>3</a:t>
            </a:r>
          </a:p>
        </p:txBody>
      </p:sp>
      <p:cxnSp>
        <p:nvCxnSpPr>
          <p:cNvPr id="13" name="Connecteur droit avec flèche 12"/>
          <p:cNvCxnSpPr/>
          <p:nvPr/>
        </p:nvCxnSpPr>
        <p:spPr>
          <a:xfrm flipH="1">
            <a:off x="1879600" y="5216045"/>
            <a:ext cx="3558857" cy="59176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1676400" y="6421120"/>
            <a:ext cx="13716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Image 17"/>
          <p:cNvPicPr>
            <a:picLocks noChangeAspect="1"/>
          </p:cNvPicPr>
          <p:nvPr/>
        </p:nvPicPr>
        <p:blipFill>
          <a:blip r:embed="rId7"/>
          <a:stretch>
            <a:fillRect/>
          </a:stretch>
        </p:blipFill>
        <p:spPr>
          <a:xfrm>
            <a:off x="4677727" y="5388736"/>
            <a:ext cx="3409950" cy="800100"/>
          </a:xfrm>
          <a:prstGeom prst="rect">
            <a:avLst/>
          </a:prstGeom>
        </p:spPr>
      </p:pic>
      <p:cxnSp>
        <p:nvCxnSpPr>
          <p:cNvPr id="20" name="Connecteur droit avec flèche 19"/>
          <p:cNvCxnSpPr/>
          <p:nvPr/>
        </p:nvCxnSpPr>
        <p:spPr>
          <a:xfrm>
            <a:off x="3430111" y="5772620"/>
            <a:ext cx="1141889" cy="0"/>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823217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5641" y="404664"/>
            <a:ext cx="8207470" cy="1280890"/>
          </a:xfrm>
        </p:spPr>
        <p:txBody>
          <a:bodyPr>
            <a:noAutofit/>
          </a:bodyPr>
          <a:lstStyle/>
          <a:p>
            <a:r>
              <a:rPr lang="fr-FR" dirty="0"/>
              <a:t>Power </a:t>
            </a:r>
            <a:r>
              <a:rPr lang="fr-FR" dirty="0" err="1"/>
              <a:t>Query</a:t>
            </a:r>
            <a:br>
              <a:rPr lang="fr-FR" dirty="0"/>
            </a:br>
            <a:r>
              <a:rPr lang="fr-FR" dirty="0"/>
              <a:t>Dupliquer et Référence de requête</a:t>
            </a:r>
          </a:p>
        </p:txBody>
      </p:sp>
      <p:sp>
        <p:nvSpPr>
          <p:cNvPr id="5" name="Espace réservé du numéro de diapositive 4">
            <a:extLst>
              <a:ext uri="{FF2B5EF4-FFF2-40B4-BE49-F238E27FC236}">
                <a16:creationId xmlns:a16="http://schemas.microsoft.com/office/drawing/2014/main" id="{2C0D4047-3CC8-4C07-A02E-ED05CE4EEA4C}"/>
              </a:ext>
            </a:extLst>
          </p:cNvPr>
          <p:cNvSpPr>
            <a:spLocks noGrp="1"/>
          </p:cNvSpPr>
          <p:nvPr>
            <p:ph type="sldNum" sz="quarter" idx="12"/>
          </p:nvPr>
        </p:nvSpPr>
        <p:spPr/>
        <p:txBody>
          <a:bodyPr/>
          <a:lstStyle/>
          <a:p>
            <a:pPr rtl="0"/>
            <a:fld id="{401CF334-2D5C-4859-84A6-CA7E6E43FAEB}" type="slidenum">
              <a:rPr lang="fr-FR" noProof="0" smtClean="0"/>
              <a:t>42</a:t>
            </a:fld>
            <a:endParaRPr lang="fr-FR" noProof="0"/>
          </a:p>
        </p:txBody>
      </p:sp>
      <p:sp>
        <p:nvSpPr>
          <p:cNvPr id="4" name="Espace réservé du contenu 7">
            <a:extLst>
              <a:ext uri="{FF2B5EF4-FFF2-40B4-BE49-F238E27FC236}">
                <a16:creationId xmlns:a16="http://schemas.microsoft.com/office/drawing/2014/main" id="{B57BBEE1-E4FB-B8CA-A8CF-AB700FC8B476}"/>
              </a:ext>
            </a:extLst>
          </p:cNvPr>
          <p:cNvSpPr>
            <a:spLocks noGrp="1"/>
          </p:cNvSpPr>
          <p:nvPr>
            <p:ph idx="1"/>
          </p:nvPr>
        </p:nvSpPr>
        <p:spPr>
          <a:xfrm>
            <a:off x="1742546" y="1870723"/>
            <a:ext cx="7177527" cy="4721988"/>
          </a:xfrm>
        </p:spPr>
        <p:txBody>
          <a:bodyPr>
            <a:normAutofit fontScale="92500" lnSpcReduction="10000"/>
          </a:bodyPr>
          <a:lstStyle/>
          <a:p>
            <a:pPr algn="just">
              <a:buFont typeface="Wingdings" panose="05000000000000000000" pitchFamily="2" charset="2"/>
              <a:buChar char="v"/>
            </a:pPr>
            <a:r>
              <a:rPr lang="fr-FR" dirty="0"/>
              <a:t>Il est possible de dupliquer une requête, mais deux possibilités existent dans ce sens. </a:t>
            </a:r>
          </a:p>
          <a:p>
            <a:pPr marL="0" indent="0" algn="just">
              <a:buNone/>
            </a:pPr>
            <a:endParaRPr lang="fr-FR" dirty="0"/>
          </a:p>
          <a:p>
            <a:pPr marL="285750" indent="-285750" algn="just">
              <a:buFont typeface="Wingdings" panose="05000000000000000000" pitchFamily="2" charset="2"/>
              <a:buChar char="Ø"/>
            </a:pPr>
            <a:r>
              <a:rPr lang="fr-FR" b="1" dirty="0">
                <a:solidFill>
                  <a:schemeClr val="accent2"/>
                </a:solidFill>
              </a:rPr>
              <a:t>Dupliquer : </a:t>
            </a:r>
            <a:r>
              <a:rPr lang="fr-FR" dirty="0"/>
              <a:t>permet de </a:t>
            </a:r>
            <a:r>
              <a:rPr lang="fr-FR" b="1" i="1" dirty="0"/>
              <a:t>copier/coller l’éditeur avancé </a:t>
            </a:r>
            <a:r>
              <a:rPr lang="fr-FR" dirty="0"/>
              <a:t>de la requête. Il n’y a donc aucune dépendance entre la requête copiée et celle collée. Chacune va se connecter à la source de données en externe.</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r>
              <a:rPr lang="fr-FR" b="1" dirty="0">
                <a:solidFill>
                  <a:schemeClr val="accent2"/>
                </a:solidFill>
              </a:rPr>
              <a:t>Référence : </a:t>
            </a:r>
            <a:r>
              <a:rPr lang="fr-FR" dirty="0"/>
              <a:t>permet de </a:t>
            </a:r>
            <a:r>
              <a:rPr lang="fr-FR" b="1" i="1" dirty="0"/>
              <a:t>copier/coller le résultat en lien </a:t>
            </a:r>
            <a:r>
              <a:rPr lang="fr-FR" dirty="0"/>
              <a:t>avec la dernière étape appliquée de la requête copiée. Il  y a donc une dépendance. Si on rajoute une étape dans la requête copiée, cela affectera la requête collée. </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r>
              <a:rPr lang="fr-FR" dirty="0"/>
              <a:t>Il faut </a:t>
            </a:r>
            <a:r>
              <a:rPr lang="fr-FR" b="1" dirty="0"/>
              <a:t>cliquer droit sur la requête </a:t>
            </a:r>
            <a:r>
              <a:rPr lang="fr-FR" dirty="0"/>
              <a:t>à gauche afin d’y accéder !</a:t>
            </a:r>
          </a:p>
          <a:p>
            <a:pPr marL="285750" indent="-285750" algn="just">
              <a:buFont typeface="Wingdings" panose="05000000000000000000" pitchFamily="2" charset="2"/>
              <a:buChar char="Ø"/>
            </a:pPr>
            <a:endParaRPr lang="fr-FR" dirty="0"/>
          </a:p>
        </p:txBody>
      </p:sp>
      <p:pic>
        <p:nvPicPr>
          <p:cNvPr id="7" name="Image 6">
            <a:extLst>
              <a:ext uri="{FF2B5EF4-FFF2-40B4-BE49-F238E27FC236}">
                <a16:creationId xmlns:a16="http://schemas.microsoft.com/office/drawing/2014/main" id="{0FA9960F-A48E-1CB9-9C86-45337256C1F0}"/>
              </a:ext>
            </a:extLst>
          </p:cNvPr>
          <p:cNvPicPr>
            <a:picLocks noChangeAspect="1"/>
          </p:cNvPicPr>
          <p:nvPr/>
        </p:nvPicPr>
        <p:blipFill>
          <a:blip r:embed="rId3"/>
          <a:stretch>
            <a:fillRect/>
          </a:stretch>
        </p:blipFill>
        <p:spPr>
          <a:xfrm>
            <a:off x="9223022" y="2016398"/>
            <a:ext cx="2744523" cy="1863882"/>
          </a:xfrm>
          <a:prstGeom prst="rect">
            <a:avLst/>
          </a:prstGeom>
          <a:ln>
            <a:noFill/>
          </a:ln>
          <a:effectLst>
            <a:outerShdw blurRad="292100" dist="139700" dir="2700000" algn="tl" rotWithShape="0">
              <a:srgbClr val="333333">
                <a:alpha val="65000"/>
              </a:srgbClr>
            </a:outerShdw>
          </a:effectLst>
        </p:spPr>
      </p:pic>
      <p:pic>
        <p:nvPicPr>
          <p:cNvPr id="9" name="Image 8">
            <a:extLst>
              <a:ext uri="{FF2B5EF4-FFF2-40B4-BE49-F238E27FC236}">
                <a16:creationId xmlns:a16="http://schemas.microsoft.com/office/drawing/2014/main" id="{F0626D00-D486-7456-081E-F816F1910439}"/>
              </a:ext>
            </a:extLst>
          </p:cNvPr>
          <p:cNvPicPr>
            <a:picLocks noChangeAspect="1"/>
          </p:cNvPicPr>
          <p:nvPr/>
        </p:nvPicPr>
        <p:blipFill>
          <a:blip r:embed="rId4"/>
          <a:stretch>
            <a:fillRect/>
          </a:stretch>
        </p:blipFill>
        <p:spPr>
          <a:xfrm>
            <a:off x="6800200" y="5057422"/>
            <a:ext cx="5167345" cy="880534"/>
          </a:xfrm>
          <a:prstGeom prst="rect">
            <a:avLst/>
          </a:prstGeom>
        </p:spPr>
      </p:pic>
    </p:spTree>
    <p:extLst>
      <p:ext uri="{BB962C8B-B14F-4D97-AF65-F5344CB8AC3E}">
        <p14:creationId xmlns:p14="http://schemas.microsoft.com/office/powerpoint/2010/main" val="2381044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78845" y="448421"/>
            <a:ext cx="9192675" cy="1280890"/>
          </a:xfrm>
        </p:spPr>
        <p:txBody>
          <a:bodyPr rtlCol="0">
            <a:normAutofit/>
          </a:bodyPr>
          <a:lstStyle/>
          <a:p>
            <a:pPr rtl="0"/>
            <a:r>
              <a:rPr lang="fr-FR" dirty="0"/>
              <a:t>Transformer les données</a:t>
            </a:r>
            <a:br>
              <a:rPr lang="fr-FR" dirty="0"/>
            </a:br>
            <a:r>
              <a:rPr lang="fr-FR" dirty="0"/>
              <a:t>Regrouper une ou plusieurs colonnes</a:t>
            </a:r>
          </a:p>
        </p:txBody>
      </p:sp>
      <p:sp>
        <p:nvSpPr>
          <p:cNvPr id="3" name="Espace réservé du numéro de diapositive 2"/>
          <p:cNvSpPr>
            <a:spLocks noGrp="1"/>
          </p:cNvSpPr>
          <p:nvPr>
            <p:ph type="sldNum" sz="quarter" idx="12"/>
          </p:nvPr>
        </p:nvSpPr>
        <p:spPr/>
        <p:txBody>
          <a:bodyPr/>
          <a:lstStyle/>
          <a:p>
            <a:pPr rtl="0"/>
            <a:fld id="{401CF334-2D5C-4859-84A6-CA7E6E43FAEB}" type="slidenum">
              <a:rPr lang="fr-FR" noProof="0" smtClean="0"/>
              <a:t>43</a:t>
            </a:fld>
            <a:endParaRPr lang="fr-FR" noProof="0"/>
          </a:p>
        </p:txBody>
      </p:sp>
      <p:pic>
        <p:nvPicPr>
          <p:cNvPr id="5" name="Image 4"/>
          <p:cNvPicPr>
            <a:picLocks noChangeAspect="1"/>
          </p:cNvPicPr>
          <p:nvPr/>
        </p:nvPicPr>
        <p:blipFill>
          <a:blip r:embed="rId3"/>
          <a:stretch>
            <a:fillRect/>
          </a:stretch>
        </p:blipFill>
        <p:spPr>
          <a:xfrm>
            <a:off x="1678525" y="1975168"/>
            <a:ext cx="2714625" cy="3124200"/>
          </a:xfrm>
          <a:prstGeom prst="rect">
            <a:avLst/>
          </a:prstGeom>
        </p:spPr>
      </p:pic>
      <p:pic>
        <p:nvPicPr>
          <p:cNvPr id="6" name="Image 5"/>
          <p:cNvPicPr>
            <a:picLocks noChangeAspect="1"/>
          </p:cNvPicPr>
          <p:nvPr/>
        </p:nvPicPr>
        <p:blipFill>
          <a:blip r:embed="rId4"/>
          <a:stretch>
            <a:fillRect/>
          </a:stretch>
        </p:blipFill>
        <p:spPr>
          <a:xfrm>
            <a:off x="4350812" y="1905000"/>
            <a:ext cx="5676900" cy="2609850"/>
          </a:xfrm>
          <a:prstGeom prst="rect">
            <a:avLst/>
          </a:prstGeom>
        </p:spPr>
      </p:pic>
      <p:pic>
        <p:nvPicPr>
          <p:cNvPr id="7" name="Image 6"/>
          <p:cNvPicPr>
            <a:picLocks noChangeAspect="1"/>
          </p:cNvPicPr>
          <p:nvPr/>
        </p:nvPicPr>
        <p:blipFill>
          <a:blip r:embed="rId5"/>
          <a:stretch>
            <a:fillRect/>
          </a:stretch>
        </p:blipFill>
        <p:spPr>
          <a:xfrm>
            <a:off x="8942595" y="4610417"/>
            <a:ext cx="2828925" cy="1209675"/>
          </a:xfrm>
          <a:prstGeom prst="rect">
            <a:avLst/>
          </a:prstGeom>
        </p:spPr>
      </p:pic>
      <p:sp>
        <p:nvSpPr>
          <p:cNvPr id="4" name="Rectangle 3"/>
          <p:cNvSpPr/>
          <p:nvPr/>
        </p:nvSpPr>
        <p:spPr>
          <a:xfrm>
            <a:off x="4547345" y="4338092"/>
            <a:ext cx="4241055" cy="2308324"/>
          </a:xfrm>
          <a:prstGeom prst="rect">
            <a:avLst/>
          </a:prstGeom>
        </p:spPr>
        <p:txBody>
          <a:bodyPr wrap="square">
            <a:spAutoFit/>
          </a:bodyPr>
          <a:lstStyle/>
          <a:p>
            <a:r>
              <a:rPr lang="fr-FR" dirty="0"/>
              <a:t>1. Regrouper (par quelle colonne)</a:t>
            </a:r>
          </a:p>
          <a:p>
            <a:endParaRPr lang="fr-FR" dirty="0"/>
          </a:p>
          <a:p>
            <a:r>
              <a:rPr lang="fr-FR" dirty="0"/>
              <a:t>2. Nouveau nom de colonne</a:t>
            </a:r>
          </a:p>
          <a:p>
            <a:r>
              <a:rPr lang="fr-FR" dirty="0"/>
              <a:t>3. Opération</a:t>
            </a:r>
          </a:p>
          <a:p>
            <a:r>
              <a:rPr lang="fr-FR" dirty="0"/>
              <a:t>4. Ajouter regroupement ou Ajouter </a:t>
            </a:r>
            <a:r>
              <a:rPr lang="fr-FR" i="1" dirty="0"/>
              <a:t>agrégation</a:t>
            </a:r>
          </a:p>
          <a:p>
            <a:r>
              <a:rPr lang="fr-FR" i="1" dirty="0"/>
              <a:t>Options avancées ( sur plusieurs colonnes)</a:t>
            </a:r>
          </a:p>
        </p:txBody>
      </p:sp>
      <p:sp>
        <p:nvSpPr>
          <p:cNvPr id="8" name="ZoneTexte 7"/>
          <p:cNvSpPr txBox="1"/>
          <p:nvPr/>
        </p:nvSpPr>
        <p:spPr>
          <a:xfrm>
            <a:off x="3706495" y="4845923"/>
            <a:ext cx="377825" cy="369332"/>
          </a:xfrm>
          <a:prstGeom prst="rect">
            <a:avLst/>
          </a:prstGeom>
          <a:noFill/>
        </p:spPr>
        <p:txBody>
          <a:bodyPr wrap="square" rtlCol="0">
            <a:spAutoFit/>
          </a:bodyPr>
          <a:lstStyle/>
          <a:p>
            <a:r>
              <a:rPr lang="fr-FR" b="1" dirty="0">
                <a:ln w="22225">
                  <a:solidFill>
                    <a:schemeClr val="accent2"/>
                  </a:solidFill>
                  <a:prstDash val="solid"/>
                </a:ln>
                <a:solidFill>
                  <a:schemeClr val="accent2">
                    <a:lumMod val="40000"/>
                    <a:lumOff val="60000"/>
                  </a:schemeClr>
                </a:solidFill>
              </a:rPr>
              <a:t>1</a:t>
            </a:r>
          </a:p>
        </p:txBody>
      </p:sp>
      <p:sp>
        <p:nvSpPr>
          <p:cNvPr id="9" name="ZoneTexte 8"/>
          <p:cNvSpPr txBox="1"/>
          <p:nvPr/>
        </p:nvSpPr>
        <p:spPr>
          <a:xfrm>
            <a:off x="5773212" y="3537268"/>
            <a:ext cx="377825" cy="369332"/>
          </a:xfrm>
          <a:prstGeom prst="rect">
            <a:avLst/>
          </a:prstGeom>
          <a:noFill/>
        </p:spPr>
        <p:txBody>
          <a:bodyPr wrap="square" rtlCol="0">
            <a:spAutoFit/>
          </a:bodyPr>
          <a:lstStyle/>
          <a:p>
            <a:r>
              <a:rPr lang="fr-FR" b="1" dirty="0">
                <a:ln w="22225">
                  <a:solidFill>
                    <a:schemeClr val="accent2"/>
                  </a:solidFill>
                  <a:prstDash val="solid"/>
                </a:ln>
                <a:solidFill>
                  <a:schemeClr val="accent2">
                    <a:lumMod val="40000"/>
                    <a:lumOff val="60000"/>
                  </a:schemeClr>
                </a:solidFill>
              </a:rPr>
              <a:t>2</a:t>
            </a:r>
          </a:p>
        </p:txBody>
      </p:sp>
      <p:sp>
        <p:nvSpPr>
          <p:cNvPr id="10" name="ZoneTexte 9"/>
          <p:cNvSpPr txBox="1"/>
          <p:nvPr/>
        </p:nvSpPr>
        <p:spPr>
          <a:xfrm>
            <a:off x="7622857" y="3568908"/>
            <a:ext cx="377825" cy="369332"/>
          </a:xfrm>
          <a:prstGeom prst="rect">
            <a:avLst/>
          </a:prstGeom>
          <a:noFill/>
        </p:spPr>
        <p:txBody>
          <a:bodyPr wrap="square" rtlCol="0">
            <a:spAutoFit/>
          </a:bodyPr>
          <a:lstStyle/>
          <a:p>
            <a:r>
              <a:rPr lang="fr-FR" b="1" dirty="0">
                <a:ln w="22225">
                  <a:solidFill>
                    <a:schemeClr val="accent2"/>
                  </a:solidFill>
                  <a:prstDash val="solid"/>
                </a:ln>
                <a:solidFill>
                  <a:schemeClr val="accent2">
                    <a:lumMod val="40000"/>
                    <a:lumOff val="60000"/>
                  </a:schemeClr>
                </a:solidFill>
              </a:rPr>
              <a:t>3</a:t>
            </a:r>
          </a:p>
        </p:txBody>
      </p:sp>
      <p:sp>
        <p:nvSpPr>
          <p:cNvPr id="11" name="ZoneTexte 10"/>
          <p:cNvSpPr txBox="1"/>
          <p:nvPr/>
        </p:nvSpPr>
        <p:spPr>
          <a:xfrm>
            <a:off x="9416304" y="3537268"/>
            <a:ext cx="377825" cy="369332"/>
          </a:xfrm>
          <a:prstGeom prst="rect">
            <a:avLst/>
          </a:prstGeom>
          <a:noFill/>
        </p:spPr>
        <p:txBody>
          <a:bodyPr wrap="square" rtlCol="0">
            <a:spAutoFit/>
          </a:bodyPr>
          <a:lstStyle/>
          <a:p>
            <a:r>
              <a:rPr lang="fr-FR" b="1" dirty="0">
                <a:ln w="22225">
                  <a:solidFill>
                    <a:schemeClr val="accent2"/>
                  </a:solidFill>
                  <a:prstDash val="solid"/>
                </a:ln>
                <a:solidFill>
                  <a:schemeClr val="accent2">
                    <a:lumMod val="40000"/>
                    <a:lumOff val="60000"/>
                  </a:schemeClr>
                </a:solidFill>
              </a:rPr>
              <a:t>4</a:t>
            </a:r>
          </a:p>
        </p:txBody>
      </p:sp>
    </p:spTree>
    <p:extLst>
      <p:ext uri="{BB962C8B-B14F-4D97-AF65-F5344CB8AC3E}">
        <p14:creationId xmlns:p14="http://schemas.microsoft.com/office/powerpoint/2010/main" val="36976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5641" y="404664"/>
            <a:ext cx="6875271" cy="1280890"/>
          </a:xfrm>
        </p:spPr>
        <p:txBody>
          <a:bodyPr>
            <a:normAutofit/>
          </a:bodyPr>
          <a:lstStyle/>
          <a:p>
            <a:r>
              <a:rPr lang="fr-FR" dirty="0"/>
              <a:t>Power </a:t>
            </a:r>
            <a:r>
              <a:rPr lang="fr-FR" dirty="0" err="1"/>
              <a:t>Query</a:t>
            </a:r>
            <a:br>
              <a:rPr lang="fr-FR" dirty="0"/>
            </a:br>
            <a:r>
              <a:rPr lang="fr-FR" dirty="0"/>
              <a:t>Combiner les données (1/2)</a:t>
            </a:r>
          </a:p>
        </p:txBody>
      </p:sp>
      <p:sp>
        <p:nvSpPr>
          <p:cNvPr id="5" name="Espace réservé du numéro de diapositive 4">
            <a:extLst>
              <a:ext uri="{FF2B5EF4-FFF2-40B4-BE49-F238E27FC236}">
                <a16:creationId xmlns:a16="http://schemas.microsoft.com/office/drawing/2014/main" id="{2C0D4047-3CC8-4C07-A02E-ED05CE4EEA4C}"/>
              </a:ext>
            </a:extLst>
          </p:cNvPr>
          <p:cNvSpPr>
            <a:spLocks noGrp="1"/>
          </p:cNvSpPr>
          <p:nvPr>
            <p:ph type="sldNum" sz="quarter" idx="12"/>
          </p:nvPr>
        </p:nvSpPr>
        <p:spPr/>
        <p:txBody>
          <a:bodyPr/>
          <a:lstStyle/>
          <a:p>
            <a:pPr rtl="0"/>
            <a:fld id="{401CF334-2D5C-4859-84A6-CA7E6E43FAEB}" type="slidenum">
              <a:rPr lang="fr-FR" noProof="0" smtClean="0"/>
              <a:t>44</a:t>
            </a:fld>
            <a:endParaRPr lang="fr-FR" noProof="0"/>
          </a:p>
        </p:txBody>
      </p:sp>
      <p:sp>
        <p:nvSpPr>
          <p:cNvPr id="4" name="Espace réservé du contenu 7">
            <a:extLst>
              <a:ext uri="{FF2B5EF4-FFF2-40B4-BE49-F238E27FC236}">
                <a16:creationId xmlns:a16="http://schemas.microsoft.com/office/drawing/2014/main" id="{B57BBEE1-E4FB-B8CA-A8CF-AB700FC8B476}"/>
              </a:ext>
            </a:extLst>
          </p:cNvPr>
          <p:cNvSpPr>
            <a:spLocks noGrp="1"/>
          </p:cNvSpPr>
          <p:nvPr>
            <p:ph idx="1"/>
          </p:nvPr>
        </p:nvSpPr>
        <p:spPr>
          <a:xfrm>
            <a:off x="1370012" y="1859434"/>
            <a:ext cx="8348619" cy="4167204"/>
          </a:xfrm>
        </p:spPr>
        <p:txBody>
          <a:bodyPr>
            <a:normAutofit fontScale="77500" lnSpcReduction="20000"/>
          </a:bodyPr>
          <a:lstStyle/>
          <a:p>
            <a:pPr marL="285750" indent="-285750" algn="just">
              <a:buFont typeface="Wingdings" panose="05000000000000000000" pitchFamily="2" charset="2"/>
              <a:buChar char="Ø"/>
            </a:pPr>
            <a:r>
              <a:rPr lang="fr-FR" dirty="0"/>
              <a:t>Sur l’onglet « Accueil », après l’espace de transformation, se trouve un espace s’intitulant </a:t>
            </a:r>
            <a:r>
              <a:rPr lang="fr-FR" b="1" dirty="0"/>
              <a:t>« Combiner », </a:t>
            </a:r>
            <a:r>
              <a:rPr lang="fr-FR" dirty="0"/>
              <a:t>ou un bouton du même nom si l’écran est trop petit pour tout afficher. </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r>
              <a:rPr lang="fr-FR" b="1" dirty="0"/>
              <a:t>Deux outils y sont présents </a:t>
            </a:r>
            <a:r>
              <a:rPr lang="fr-FR" dirty="0"/>
              <a:t>: </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ü"/>
            </a:pPr>
            <a:r>
              <a:rPr lang="fr-FR" b="1" dirty="0"/>
              <a:t>Fusionner les requêtes</a:t>
            </a:r>
            <a:r>
              <a:rPr lang="fr-FR" dirty="0"/>
              <a:t> : cet outil permet de faire une jointure entre deux tables. Pour les novices du langage SQL, cela signifie que l’on précise quelles sont les colonnes de correspondances entre les deux tables afin de récupérer ensuite des colonnes de la seconde table sur la première table. Un peu comme une fonction </a:t>
            </a:r>
            <a:r>
              <a:rPr lang="fr-FR" dirty="0" err="1"/>
              <a:t>RechercheV</a:t>
            </a:r>
            <a:r>
              <a:rPr lang="fr-FR" dirty="0"/>
              <a:t> sur Excel mais avec un niveau de complexité en plus.</a:t>
            </a:r>
          </a:p>
          <a:p>
            <a:pPr algn="just"/>
            <a:endParaRPr lang="fr-FR" dirty="0"/>
          </a:p>
          <a:p>
            <a:pPr marL="285750" indent="-285750" algn="just">
              <a:buFont typeface="Wingdings" panose="05000000000000000000" pitchFamily="2" charset="2"/>
              <a:buChar char="ü"/>
            </a:pPr>
            <a:r>
              <a:rPr lang="fr-FR" b="1" dirty="0"/>
              <a:t>Ajouter des requêtes </a:t>
            </a:r>
            <a:r>
              <a:rPr lang="fr-FR" dirty="0"/>
              <a:t>: cet outil permet d’ajouter les lignes d’une table2 à la suite des lignes d’une table1, si les colonnes sont identiques : nom et positionnement. </a:t>
            </a:r>
          </a:p>
          <a:p>
            <a:pPr marL="285750" indent="-285750" algn="just">
              <a:buFont typeface="Wingdings" panose="05000000000000000000" pitchFamily="2" charset="2"/>
              <a:buChar char="ü"/>
            </a:pPr>
            <a:endParaRPr lang="fr-FR" dirty="0"/>
          </a:p>
          <a:p>
            <a:pPr marL="285750" indent="-285750" algn="just">
              <a:buFont typeface="Wingdings" panose="05000000000000000000" pitchFamily="2" charset="2"/>
              <a:buChar char="Ø"/>
            </a:pPr>
            <a:r>
              <a:rPr lang="fr-FR" dirty="0"/>
              <a:t>Pour utiliser chacun d’eux, il est </a:t>
            </a:r>
            <a:r>
              <a:rPr lang="fr-FR" u="sng" dirty="0"/>
              <a:t>primordial d’avoir sélectionné/cliqué </a:t>
            </a:r>
            <a:r>
              <a:rPr lang="fr-FR" dirty="0"/>
              <a:t>sur la table (requête) sur laquelle nous souhaitons rajouter des lignes ou des colonnes.</a:t>
            </a:r>
          </a:p>
        </p:txBody>
      </p:sp>
      <p:pic>
        <p:nvPicPr>
          <p:cNvPr id="6" name="Image 5">
            <a:extLst>
              <a:ext uri="{FF2B5EF4-FFF2-40B4-BE49-F238E27FC236}">
                <a16:creationId xmlns:a16="http://schemas.microsoft.com/office/drawing/2014/main" id="{E8954D12-121A-F05B-5A5F-29A5ACB5C13D}"/>
              </a:ext>
            </a:extLst>
          </p:cNvPr>
          <p:cNvPicPr>
            <a:picLocks noChangeAspect="1"/>
          </p:cNvPicPr>
          <p:nvPr/>
        </p:nvPicPr>
        <p:blipFill>
          <a:blip r:embed="rId3"/>
          <a:stretch>
            <a:fillRect/>
          </a:stretch>
        </p:blipFill>
        <p:spPr>
          <a:xfrm>
            <a:off x="9718631" y="2628431"/>
            <a:ext cx="2037718" cy="19674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4934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5641" y="404664"/>
            <a:ext cx="6875271" cy="1280890"/>
          </a:xfrm>
        </p:spPr>
        <p:txBody>
          <a:bodyPr>
            <a:normAutofit/>
          </a:bodyPr>
          <a:lstStyle/>
          <a:p>
            <a:r>
              <a:rPr lang="fr-FR" dirty="0"/>
              <a:t>Power </a:t>
            </a:r>
            <a:r>
              <a:rPr lang="fr-FR" dirty="0" err="1"/>
              <a:t>Query</a:t>
            </a:r>
            <a:br>
              <a:rPr lang="fr-FR" dirty="0"/>
            </a:br>
            <a:r>
              <a:rPr lang="fr-FR" dirty="0"/>
              <a:t>Combiner les données (2/2)</a:t>
            </a:r>
          </a:p>
        </p:txBody>
      </p:sp>
      <p:sp>
        <p:nvSpPr>
          <p:cNvPr id="4" name="Rectangle 3"/>
          <p:cNvSpPr/>
          <p:nvPr/>
        </p:nvSpPr>
        <p:spPr>
          <a:xfrm>
            <a:off x="6744072" y="2062371"/>
            <a:ext cx="4737611" cy="3416320"/>
          </a:xfrm>
          <a:prstGeom prst="rect">
            <a:avLst/>
          </a:prstGeom>
        </p:spPr>
        <p:txBody>
          <a:bodyPr wrap="square">
            <a:spAutoFit/>
          </a:bodyPr>
          <a:lstStyle/>
          <a:p>
            <a:pPr algn="just"/>
            <a:r>
              <a:rPr lang="fr-FR" dirty="0"/>
              <a:t>Pour commencer, dans le volet gauche de l’Éditeur de requête, sélectionnez la requête </a:t>
            </a:r>
            <a:r>
              <a:rPr lang="fr-FR" i="1" dirty="0"/>
              <a:t>dans laquelle</a:t>
            </a:r>
            <a:r>
              <a:rPr lang="fr-FR" dirty="0"/>
              <a:t> nous voulons que l’autre requête fusionne, dans ce cas </a:t>
            </a:r>
            <a:r>
              <a:rPr lang="fr-FR" i="1" dirty="0"/>
              <a:t>notre 1</a:t>
            </a:r>
            <a:r>
              <a:rPr lang="fr-FR" i="1" baseline="30000" dirty="0"/>
              <a:t>ère</a:t>
            </a:r>
            <a:r>
              <a:rPr lang="fr-FR" i="1" dirty="0"/>
              <a:t> requête</a:t>
            </a:r>
            <a:r>
              <a:rPr lang="fr-FR" dirty="0"/>
              <a:t>.</a:t>
            </a:r>
          </a:p>
          <a:p>
            <a:pPr algn="just"/>
            <a:endParaRPr lang="fr-FR" dirty="0"/>
          </a:p>
          <a:p>
            <a:pPr algn="just"/>
            <a:r>
              <a:rPr lang="fr-FR" dirty="0"/>
              <a:t>Ensuite, sélectionnez Fusionner les requêtes sous l’onglet Accueil (1).</a:t>
            </a:r>
          </a:p>
          <a:p>
            <a:pPr algn="just"/>
            <a:endParaRPr lang="fr-FR" dirty="0"/>
          </a:p>
          <a:p>
            <a:pPr algn="just"/>
            <a:r>
              <a:rPr lang="fr-FR" dirty="0"/>
              <a:t>Pour chaque état : un ISO correspondant apparaîtra. </a:t>
            </a:r>
          </a:p>
          <a:p>
            <a:pPr algn="just"/>
            <a:r>
              <a:rPr lang="fr-FR" dirty="0"/>
              <a:t>Spécifier la colonne qui s’affiche (2).</a:t>
            </a:r>
          </a:p>
        </p:txBody>
      </p:sp>
      <p:pic>
        <p:nvPicPr>
          <p:cNvPr id="5" name="Image 4"/>
          <p:cNvPicPr>
            <a:picLocks noChangeAspect="1"/>
          </p:cNvPicPr>
          <p:nvPr/>
        </p:nvPicPr>
        <p:blipFill>
          <a:blip r:embed="rId3"/>
          <a:stretch>
            <a:fillRect/>
          </a:stretch>
        </p:blipFill>
        <p:spPr>
          <a:xfrm>
            <a:off x="2076939" y="1513161"/>
            <a:ext cx="4261547" cy="3591410"/>
          </a:xfrm>
          <a:prstGeom prst="rect">
            <a:avLst/>
          </a:prstGeom>
        </p:spPr>
      </p:pic>
      <p:cxnSp>
        <p:nvCxnSpPr>
          <p:cNvPr id="6" name="Connecteur droit avec flèche 5"/>
          <p:cNvCxnSpPr/>
          <p:nvPr/>
        </p:nvCxnSpPr>
        <p:spPr>
          <a:xfrm flipH="1">
            <a:off x="2325546" y="2276872"/>
            <a:ext cx="71115" cy="1063176"/>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3431705" y="2847201"/>
            <a:ext cx="2501195"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fr-FR" dirty="0"/>
              <a:t>Clé de jointure : identique entre chaque table</a:t>
            </a:r>
          </a:p>
        </p:txBody>
      </p:sp>
      <p:pic>
        <p:nvPicPr>
          <p:cNvPr id="8" name="Image 7"/>
          <p:cNvPicPr>
            <a:picLocks noChangeAspect="1"/>
          </p:cNvPicPr>
          <p:nvPr/>
        </p:nvPicPr>
        <p:blipFill>
          <a:blip r:embed="rId4"/>
          <a:stretch>
            <a:fillRect/>
          </a:stretch>
        </p:blipFill>
        <p:spPr>
          <a:xfrm>
            <a:off x="3927469" y="4638706"/>
            <a:ext cx="2869612" cy="1679969"/>
          </a:xfrm>
          <a:prstGeom prst="rect">
            <a:avLst/>
          </a:prstGeom>
        </p:spPr>
      </p:pic>
      <p:sp>
        <p:nvSpPr>
          <p:cNvPr id="9" name="Espace réservé du numéro de diapositive 8">
            <a:extLst>
              <a:ext uri="{FF2B5EF4-FFF2-40B4-BE49-F238E27FC236}">
                <a16:creationId xmlns:a16="http://schemas.microsoft.com/office/drawing/2014/main" id="{01E54205-3486-4F0D-8C4A-1A4AEDBE7B09}"/>
              </a:ext>
            </a:extLst>
          </p:cNvPr>
          <p:cNvSpPr>
            <a:spLocks noGrp="1"/>
          </p:cNvSpPr>
          <p:nvPr>
            <p:ph type="sldNum" sz="quarter" idx="12"/>
          </p:nvPr>
        </p:nvSpPr>
        <p:spPr/>
        <p:txBody>
          <a:bodyPr/>
          <a:lstStyle/>
          <a:p>
            <a:pPr rtl="0"/>
            <a:fld id="{401CF334-2D5C-4859-84A6-CA7E6E43FAEB}" type="slidenum">
              <a:rPr lang="fr-FR" noProof="0" smtClean="0"/>
              <a:t>45</a:t>
            </a:fld>
            <a:endParaRPr lang="fr-FR" noProof="0"/>
          </a:p>
        </p:txBody>
      </p:sp>
    </p:spTree>
    <p:extLst>
      <p:ext uri="{BB962C8B-B14F-4D97-AF65-F5344CB8AC3E}">
        <p14:creationId xmlns:p14="http://schemas.microsoft.com/office/powerpoint/2010/main" val="40599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5641" y="404664"/>
            <a:ext cx="6875271" cy="1280890"/>
          </a:xfrm>
        </p:spPr>
        <p:txBody>
          <a:bodyPr>
            <a:normAutofit/>
          </a:bodyPr>
          <a:lstStyle/>
          <a:p>
            <a:r>
              <a:rPr lang="fr-FR" dirty="0"/>
              <a:t>Power </a:t>
            </a:r>
            <a:r>
              <a:rPr lang="fr-FR" dirty="0" err="1"/>
              <a:t>Query</a:t>
            </a:r>
            <a:br>
              <a:rPr lang="fr-FR" dirty="0"/>
            </a:br>
            <a:r>
              <a:rPr lang="fr-FR" dirty="0"/>
              <a:t>Ajouter</a:t>
            </a:r>
          </a:p>
        </p:txBody>
      </p:sp>
      <p:sp>
        <p:nvSpPr>
          <p:cNvPr id="3" name="Rectangle 2"/>
          <p:cNvSpPr/>
          <p:nvPr/>
        </p:nvSpPr>
        <p:spPr>
          <a:xfrm>
            <a:off x="2855640" y="1988841"/>
            <a:ext cx="6984776" cy="3693319"/>
          </a:xfrm>
          <a:prstGeom prst="rect">
            <a:avLst/>
          </a:prstGeom>
        </p:spPr>
        <p:txBody>
          <a:bodyPr wrap="square">
            <a:spAutoFit/>
          </a:bodyPr>
          <a:lstStyle/>
          <a:p>
            <a:pPr algn="just"/>
            <a:r>
              <a:rPr lang="fr-FR" dirty="0"/>
              <a:t>Ajouter les données permet de </a:t>
            </a:r>
            <a:r>
              <a:rPr lang="fr-FR" b="1" dirty="0"/>
              <a:t>fusionner deux requêtes </a:t>
            </a:r>
            <a:r>
              <a:rPr lang="fr-FR" dirty="0"/>
              <a:t>/ tables différentes.</a:t>
            </a:r>
          </a:p>
          <a:p>
            <a:pPr algn="just"/>
            <a:r>
              <a:rPr lang="fr-FR" dirty="0"/>
              <a:t>Mais ici, c’est une fusion des lignes.</a:t>
            </a:r>
          </a:p>
          <a:p>
            <a:pPr algn="just"/>
            <a:endParaRPr lang="fr-FR" dirty="0"/>
          </a:p>
          <a:p>
            <a:pPr algn="just"/>
            <a:r>
              <a:rPr lang="fr-FR" dirty="0"/>
              <a:t>Imaginons que nous avons deux tables identiques, un avec les données de vente de la </a:t>
            </a:r>
            <a:r>
              <a:rPr lang="fr-FR" dirty="0" err="1"/>
              <a:t>france</a:t>
            </a:r>
            <a:r>
              <a:rPr lang="fr-FR" dirty="0"/>
              <a:t> et une autre avec celles de l’Espagne.</a:t>
            </a:r>
          </a:p>
          <a:p>
            <a:pPr algn="just"/>
            <a:r>
              <a:rPr lang="fr-FR" dirty="0"/>
              <a:t>Afin de faire plus facilement des tableaux de bords avec les mêmes indicateurs sur les deux pays, on souhaite rajouter sur notre 1</a:t>
            </a:r>
            <a:r>
              <a:rPr lang="fr-FR" baseline="30000" dirty="0"/>
              <a:t>ère</a:t>
            </a:r>
            <a:r>
              <a:rPr lang="fr-FR" dirty="0"/>
              <a:t> requête (France), les lignes correspondantes à l’Espagne.</a:t>
            </a:r>
          </a:p>
          <a:p>
            <a:pPr algn="just"/>
            <a:endParaRPr lang="fr-FR" dirty="0"/>
          </a:p>
          <a:p>
            <a:pPr algn="just"/>
            <a:r>
              <a:rPr lang="fr-FR" dirty="0"/>
              <a:t>On sélectionne les deux tables à ajouter !!!!</a:t>
            </a:r>
          </a:p>
        </p:txBody>
      </p:sp>
      <p:sp>
        <p:nvSpPr>
          <p:cNvPr id="5" name="Espace réservé du numéro de diapositive 4">
            <a:extLst>
              <a:ext uri="{FF2B5EF4-FFF2-40B4-BE49-F238E27FC236}">
                <a16:creationId xmlns:a16="http://schemas.microsoft.com/office/drawing/2014/main" id="{3D2217EF-B348-43B7-A17E-1B0DCD42759A}"/>
              </a:ext>
            </a:extLst>
          </p:cNvPr>
          <p:cNvSpPr>
            <a:spLocks noGrp="1"/>
          </p:cNvSpPr>
          <p:nvPr>
            <p:ph type="sldNum" sz="quarter" idx="12"/>
          </p:nvPr>
        </p:nvSpPr>
        <p:spPr/>
        <p:txBody>
          <a:bodyPr/>
          <a:lstStyle/>
          <a:p>
            <a:pPr rtl="0"/>
            <a:fld id="{401CF334-2D5C-4859-84A6-CA7E6E43FAEB}" type="slidenum">
              <a:rPr lang="fr-FR" noProof="0" smtClean="0"/>
              <a:t>46</a:t>
            </a:fld>
            <a:endParaRPr lang="fr-FR" noProof="0"/>
          </a:p>
        </p:txBody>
      </p:sp>
    </p:spTree>
    <p:extLst>
      <p:ext uri="{BB962C8B-B14F-4D97-AF65-F5344CB8AC3E}">
        <p14:creationId xmlns:p14="http://schemas.microsoft.com/office/powerpoint/2010/main" val="336776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89212" y="562846"/>
            <a:ext cx="9192675" cy="1280890"/>
          </a:xfrm>
        </p:spPr>
        <p:txBody>
          <a:bodyPr rtlCol="0">
            <a:normAutofit/>
          </a:bodyPr>
          <a:lstStyle/>
          <a:p>
            <a:pPr rtl="0"/>
            <a:r>
              <a:rPr lang="fr-FR" dirty="0"/>
              <a:t>Transformer les données</a:t>
            </a:r>
            <a:br>
              <a:rPr lang="fr-FR" dirty="0"/>
            </a:br>
            <a:r>
              <a:rPr lang="fr-FR" dirty="0"/>
              <a:t>Créer des groupes de requêtes</a:t>
            </a:r>
          </a:p>
        </p:txBody>
      </p:sp>
      <p:sp>
        <p:nvSpPr>
          <p:cNvPr id="3" name="Espace réservé du numéro de diapositive 2"/>
          <p:cNvSpPr>
            <a:spLocks noGrp="1"/>
          </p:cNvSpPr>
          <p:nvPr>
            <p:ph type="sldNum" sz="quarter" idx="12"/>
          </p:nvPr>
        </p:nvSpPr>
        <p:spPr/>
        <p:txBody>
          <a:bodyPr/>
          <a:lstStyle/>
          <a:p>
            <a:pPr rtl="0"/>
            <a:fld id="{401CF334-2D5C-4859-84A6-CA7E6E43FAEB}" type="slidenum">
              <a:rPr lang="fr-FR" noProof="0" smtClean="0"/>
              <a:t>47</a:t>
            </a:fld>
            <a:endParaRPr lang="fr-FR" noProof="0"/>
          </a:p>
        </p:txBody>
      </p:sp>
      <p:pic>
        <p:nvPicPr>
          <p:cNvPr id="7" name="Image 6">
            <a:extLst>
              <a:ext uri="{FF2B5EF4-FFF2-40B4-BE49-F238E27FC236}">
                <a16:creationId xmlns:a16="http://schemas.microsoft.com/office/drawing/2014/main" id="{FEADD877-6000-4768-9C4E-230CE5A25157}"/>
              </a:ext>
            </a:extLst>
          </p:cNvPr>
          <p:cNvPicPr>
            <a:picLocks noChangeAspect="1"/>
          </p:cNvPicPr>
          <p:nvPr/>
        </p:nvPicPr>
        <p:blipFill>
          <a:blip r:embed="rId3"/>
          <a:stretch>
            <a:fillRect/>
          </a:stretch>
        </p:blipFill>
        <p:spPr>
          <a:xfrm>
            <a:off x="1311579" y="1905000"/>
            <a:ext cx="4140219" cy="2912020"/>
          </a:xfrm>
          <a:prstGeom prst="rect">
            <a:avLst/>
          </a:prstGeom>
          <a:ln>
            <a:noFill/>
          </a:ln>
          <a:effectLst>
            <a:outerShdw blurRad="190500" algn="tl" rotWithShape="0">
              <a:srgbClr val="000000">
                <a:alpha val="70000"/>
              </a:srgbClr>
            </a:outerShdw>
          </a:effectLst>
        </p:spPr>
      </p:pic>
      <p:pic>
        <p:nvPicPr>
          <p:cNvPr id="8" name="Image 7">
            <a:extLst>
              <a:ext uri="{FF2B5EF4-FFF2-40B4-BE49-F238E27FC236}">
                <a16:creationId xmlns:a16="http://schemas.microsoft.com/office/drawing/2014/main" id="{4AE62E8E-EC13-491F-86EB-CF3D56158C26}"/>
              </a:ext>
            </a:extLst>
          </p:cNvPr>
          <p:cNvPicPr>
            <a:picLocks noChangeAspect="1"/>
          </p:cNvPicPr>
          <p:nvPr/>
        </p:nvPicPr>
        <p:blipFill>
          <a:blip r:embed="rId4"/>
          <a:stretch>
            <a:fillRect/>
          </a:stretch>
        </p:blipFill>
        <p:spPr>
          <a:xfrm>
            <a:off x="5561087" y="2184048"/>
            <a:ext cx="3629197" cy="2385127"/>
          </a:xfrm>
          <a:prstGeom prst="rect">
            <a:avLst/>
          </a:prstGeom>
          <a:ln>
            <a:noFill/>
          </a:ln>
          <a:effectLst>
            <a:outerShdw blurRad="190500" algn="tl" rotWithShape="0">
              <a:srgbClr val="000000">
                <a:alpha val="70000"/>
              </a:srgbClr>
            </a:outerShdw>
          </a:effectLst>
        </p:spPr>
      </p:pic>
      <p:pic>
        <p:nvPicPr>
          <p:cNvPr id="9" name="Image 8">
            <a:extLst>
              <a:ext uri="{FF2B5EF4-FFF2-40B4-BE49-F238E27FC236}">
                <a16:creationId xmlns:a16="http://schemas.microsoft.com/office/drawing/2014/main" id="{FDABC9AD-AFA9-4B94-9B96-6ED7C118BA22}"/>
              </a:ext>
            </a:extLst>
          </p:cNvPr>
          <p:cNvPicPr>
            <a:picLocks noChangeAspect="1"/>
          </p:cNvPicPr>
          <p:nvPr/>
        </p:nvPicPr>
        <p:blipFill>
          <a:blip r:embed="rId5"/>
          <a:stretch>
            <a:fillRect/>
          </a:stretch>
        </p:blipFill>
        <p:spPr>
          <a:xfrm>
            <a:off x="9299573" y="2146572"/>
            <a:ext cx="1819275" cy="2428875"/>
          </a:xfrm>
          <a:prstGeom prst="rect">
            <a:avLst/>
          </a:prstGeom>
        </p:spPr>
      </p:pic>
      <p:sp>
        <p:nvSpPr>
          <p:cNvPr id="16" name="Rectangle 15">
            <a:extLst>
              <a:ext uri="{FF2B5EF4-FFF2-40B4-BE49-F238E27FC236}">
                <a16:creationId xmlns:a16="http://schemas.microsoft.com/office/drawing/2014/main" id="{7680A1AC-F915-43DE-AA83-C763E7D842C4}"/>
              </a:ext>
            </a:extLst>
          </p:cNvPr>
          <p:cNvSpPr/>
          <p:nvPr/>
        </p:nvSpPr>
        <p:spPr>
          <a:xfrm>
            <a:off x="1311579" y="4939549"/>
            <a:ext cx="10307726" cy="1200329"/>
          </a:xfrm>
          <a:prstGeom prst="rect">
            <a:avLst/>
          </a:prstGeom>
        </p:spPr>
        <p:txBody>
          <a:bodyPr wrap="square">
            <a:spAutoFit/>
          </a:bodyPr>
          <a:lstStyle/>
          <a:p>
            <a:r>
              <a:rPr lang="fr-FR" dirty="0"/>
              <a:t>Cliquer droit sur la requête,</a:t>
            </a:r>
          </a:p>
          <a:p>
            <a:r>
              <a:rPr lang="fr-FR" dirty="0"/>
              <a:t>Déplacer vers le groupe (si déjà existant le sélectionner), sinon cliquer sur nouveau groupe,</a:t>
            </a:r>
          </a:p>
          <a:p>
            <a:r>
              <a:rPr lang="fr-FR" dirty="0"/>
              <a:t>Le nommer et faire une description.</a:t>
            </a:r>
          </a:p>
          <a:p>
            <a:r>
              <a:rPr lang="fr-FR" dirty="0"/>
              <a:t>Vous aurez ensuite des groupes de requêtes, qui permettent d’organiser ces dernières.</a:t>
            </a:r>
          </a:p>
        </p:txBody>
      </p:sp>
    </p:spTree>
    <p:extLst>
      <p:ext uri="{BB962C8B-B14F-4D97-AF65-F5344CB8AC3E}">
        <p14:creationId xmlns:p14="http://schemas.microsoft.com/office/powerpoint/2010/main" val="41644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89212" y="562846"/>
            <a:ext cx="9192675" cy="1280890"/>
          </a:xfrm>
        </p:spPr>
        <p:txBody>
          <a:bodyPr rtlCol="0">
            <a:normAutofit/>
          </a:bodyPr>
          <a:lstStyle/>
          <a:p>
            <a:pPr rtl="0"/>
            <a:r>
              <a:rPr lang="fr-FR" dirty="0"/>
              <a:t>Transformer les données</a:t>
            </a:r>
            <a:br>
              <a:rPr lang="fr-FR" dirty="0"/>
            </a:br>
            <a:r>
              <a:rPr lang="fr-FR" dirty="0"/>
              <a:t>Désactiver le chargement</a:t>
            </a:r>
          </a:p>
        </p:txBody>
      </p:sp>
      <p:sp>
        <p:nvSpPr>
          <p:cNvPr id="3" name="Espace réservé du numéro de diapositive 2"/>
          <p:cNvSpPr>
            <a:spLocks noGrp="1"/>
          </p:cNvSpPr>
          <p:nvPr>
            <p:ph type="sldNum" sz="quarter" idx="12"/>
          </p:nvPr>
        </p:nvSpPr>
        <p:spPr/>
        <p:txBody>
          <a:bodyPr/>
          <a:lstStyle/>
          <a:p>
            <a:pPr rtl="0"/>
            <a:fld id="{401CF334-2D5C-4859-84A6-CA7E6E43FAEB}" type="slidenum">
              <a:rPr lang="fr-FR" noProof="0" smtClean="0"/>
              <a:t>48</a:t>
            </a:fld>
            <a:endParaRPr lang="fr-FR" noProof="0"/>
          </a:p>
        </p:txBody>
      </p:sp>
      <p:sp>
        <p:nvSpPr>
          <p:cNvPr id="16" name="Rectangle 15">
            <a:extLst>
              <a:ext uri="{FF2B5EF4-FFF2-40B4-BE49-F238E27FC236}">
                <a16:creationId xmlns:a16="http://schemas.microsoft.com/office/drawing/2014/main" id="{7680A1AC-F915-43DE-AA83-C763E7D842C4}"/>
              </a:ext>
            </a:extLst>
          </p:cNvPr>
          <p:cNvSpPr/>
          <p:nvPr/>
        </p:nvSpPr>
        <p:spPr>
          <a:xfrm>
            <a:off x="5723465" y="1946449"/>
            <a:ext cx="6208891" cy="4832092"/>
          </a:xfrm>
          <a:prstGeom prst="rect">
            <a:avLst/>
          </a:prstGeom>
        </p:spPr>
        <p:txBody>
          <a:bodyPr wrap="square">
            <a:spAutoFit/>
          </a:bodyPr>
          <a:lstStyle/>
          <a:p>
            <a:pPr marL="285750" indent="-285750" algn="just">
              <a:buFont typeface="Wingdings" panose="05000000000000000000" pitchFamily="2" charset="2"/>
              <a:buChar char="Ø"/>
            </a:pPr>
            <a:r>
              <a:rPr lang="fr-FR" sz="1600" dirty="0"/>
              <a:t>Par défaut, chaque requête/table à laquelle on s’est connecté via Power </a:t>
            </a:r>
            <a:r>
              <a:rPr lang="fr-FR" sz="1600" dirty="0" err="1"/>
              <a:t>Query</a:t>
            </a:r>
            <a:r>
              <a:rPr lang="fr-FR" sz="1600" dirty="0"/>
              <a:t>, </a:t>
            </a:r>
            <a:r>
              <a:rPr lang="fr-FR" sz="1600" b="1" dirty="0"/>
              <a:t>est chargée automatiquement dans Power BI.</a:t>
            </a:r>
          </a:p>
          <a:p>
            <a:pPr algn="just"/>
            <a:endParaRPr lang="fr-FR" sz="1600" dirty="0"/>
          </a:p>
          <a:p>
            <a:pPr algn="just"/>
            <a:r>
              <a:rPr lang="fr-FR" sz="1600" dirty="0"/>
              <a:t>Afin de </a:t>
            </a:r>
            <a:r>
              <a:rPr lang="fr-FR" sz="1600" b="1" dirty="0"/>
              <a:t>désactiver le chargement</a:t>
            </a:r>
            <a:r>
              <a:rPr lang="fr-FR" sz="1600" dirty="0"/>
              <a:t>, il suffit de cliquer sur la case cochée par défaut.</a:t>
            </a:r>
          </a:p>
          <a:p>
            <a:pPr algn="just"/>
            <a:r>
              <a:rPr lang="fr-FR" sz="1600" i="1" dirty="0"/>
              <a:t>On pourra donc combiner des requêtes puis désactiver celle dont on n’a plus besoin.</a:t>
            </a:r>
          </a:p>
          <a:p>
            <a:pPr algn="just"/>
            <a:endParaRPr lang="fr-FR" sz="1600" dirty="0"/>
          </a:p>
          <a:p>
            <a:pPr marL="285750" indent="-285750" algn="just">
              <a:buFont typeface="Wingdings" panose="05000000000000000000" pitchFamily="2" charset="2"/>
              <a:buChar char="Ø"/>
            </a:pPr>
            <a:r>
              <a:rPr lang="fr-FR" sz="1600" dirty="0"/>
              <a:t>Pour information, on peut aussi </a:t>
            </a:r>
            <a:r>
              <a:rPr lang="fr-FR" sz="1600" b="1" dirty="0"/>
              <a:t>exclure une requête de l’actualisation du rapport.</a:t>
            </a:r>
          </a:p>
          <a:p>
            <a:pPr marL="285750" indent="-285750" algn="just">
              <a:buFont typeface="Wingdings" panose="05000000000000000000" pitchFamily="2" charset="2"/>
              <a:buChar char="Ø"/>
            </a:pPr>
            <a:endParaRPr lang="fr-FR" sz="1600" dirty="0"/>
          </a:p>
          <a:p>
            <a:pPr algn="just"/>
            <a:r>
              <a:rPr lang="fr-FR" sz="1600" dirty="0"/>
              <a:t>Si je ne souhaite pas prendre en compte l’actualisation des données récentes pour mes rapports car je souhaite continuer de travailler sur un instantané (lié à mon premier import), je désactive « Inclure dans l’actualisation du rapport. »</a:t>
            </a:r>
          </a:p>
          <a:p>
            <a:pPr algn="just"/>
            <a:endParaRPr lang="fr-FR" dirty="0"/>
          </a:p>
          <a:p>
            <a:pPr algn="just"/>
            <a:endParaRPr lang="fr-FR" dirty="0"/>
          </a:p>
        </p:txBody>
      </p:sp>
      <p:pic>
        <p:nvPicPr>
          <p:cNvPr id="5" name="Image 4">
            <a:extLst>
              <a:ext uri="{FF2B5EF4-FFF2-40B4-BE49-F238E27FC236}">
                <a16:creationId xmlns:a16="http://schemas.microsoft.com/office/drawing/2014/main" id="{0876EEA5-D9D2-B8DF-DD86-4812D4A0DCE3}"/>
              </a:ext>
            </a:extLst>
          </p:cNvPr>
          <p:cNvPicPr>
            <a:picLocks noChangeAspect="1"/>
          </p:cNvPicPr>
          <p:nvPr/>
        </p:nvPicPr>
        <p:blipFill>
          <a:blip r:embed="rId3"/>
          <a:stretch>
            <a:fillRect/>
          </a:stretch>
        </p:blipFill>
        <p:spPr>
          <a:xfrm>
            <a:off x="1947383" y="2228670"/>
            <a:ext cx="3681917" cy="17543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1443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9192675" cy="1280890"/>
          </a:xfrm>
        </p:spPr>
        <p:txBody>
          <a:bodyPr rtlCol="0">
            <a:normAutofit/>
          </a:bodyPr>
          <a:lstStyle/>
          <a:p>
            <a:pPr rtl="0"/>
            <a:r>
              <a:rPr lang="fr-FR" dirty="0"/>
              <a:t>Appliquer les données</a:t>
            </a:r>
            <a:br>
              <a:rPr lang="fr-FR" dirty="0"/>
            </a:br>
            <a:r>
              <a:rPr lang="fr-FR" dirty="0"/>
              <a:t>Les ERREURS (1/3)</a:t>
            </a:r>
          </a:p>
        </p:txBody>
      </p:sp>
      <p:sp>
        <p:nvSpPr>
          <p:cNvPr id="3" name="Rectangle 2"/>
          <p:cNvSpPr/>
          <p:nvPr/>
        </p:nvSpPr>
        <p:spPr>
          <a:xfrm>
            <a:off x="921695" y="2190069"/>
            <a:ext cx="10863905" cy="2585323"/>
          </a:xfrm>
          <a:prstGeom prst="rect">
            <a:avLst/>
          </a:prstGeom>
        </p:spPr>
        <p:txBody>
          <a:bodyPr wrap="square">
            <a:spAutoFit/>
          </a:bodyPr>
          <a:lstStyle/>
          <a:p>
            <a:r>
              <a:rPr lang="fr-FR" dirty="0"/>
              <a:t>Lors de l’application des requêtes dans le cube, il se peut qu’il trouve des erreurs dans les données, il y aura donc un message avec le nombre d’erreurs :</a:t>
            </a:r>
          </a:p>
          <a:p>
            <a:endParaRPr lang="fr-FR" dirty="0"/>
          </a:p>
          <a:p>
            <a:pPr marL="342900" indent="-342900" algn="r">
              <a:buAutoNum type="arabicPeriod"/>
            </a:pPr>
            <a:r>
              <a:rPr lang="fr-FR" dirty="0"/>
              <a:t>Cliquer sur AFFICHER LES ERREURS</a:t>
            </a:r>
          </a:p>
          <a:p>
            <a:pPr algn="r"/>
            <a:endParaRPr lang="fr-FR" dirty="0"/>
          </a:p>
          <a:p>
            <a:pPr marL="342900" indent="-342900" algn="r">
              <a:buAutoNum type="arabicPeriod"/>
            </a:pPr>
            <a:r>
              <a:rPr lang="fr-FR" dirty="0"/>
              <a:t>Power </a:t>
            </a:r>
            <a:r>
              <a:rPr lang="fr-FR" dirty="0" err="1"/>
              <a:t>Query</a:t>
            </a:r>
            <a:r>
              <a:rPr lang="fr-FR" dirty="0"/>
              <a:t> crée un fichier Erreur des requêtes,</a:t>
            </a:r>
          </a:p>
          <a:p>
            <a:pPr algn="r"/>
            <a:r>
              <a:rPr lang="fr-FR" dirty="0"/>
              <a:t>avec la date et l’heure du chargement de l’erreur.</a:t>
            </a:r>
          </a:p>
          <a:p>
            <a:pPr algn="r"/>
            <a:r>
              <a:rPr lang="fr-FR" dirty="0"/>
              <a:t>Dans ce fichier, il mettra la table où se trouve les</a:t>
            </a:r>
          </a:p>
          <a:p>
            <a:pPr algn="r"/>
            <a:r>
              <a:rPr lang="fr-FR" dirty="0"/>
              <a:t>Erreurs et seulement les lignes où il y a des erreurs.</a:t>
            </a:r>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49</a:t>
            </a:fld>
            <a:endParaRPr lang="fr-FR" noProof="0"/>
          </a:p>
        </p:txBody>
      </p:sp>
      <p:pic>
        <p:nvPicPr>
          <p:cNvPr id="6" name="Image 5">
            <a:extLst>
              <a:ext uri="{FF2B5EF4-FFF2-40B4-BE49-F238E27FC236}">
                <a16:creationId xmlns:a16="http://schemas.microsoft.com/office/drawing/2014/main" id="{7E96CD58-432B-4A6F-99CE-4A24B5A4E20A}"/>
              </a:ext>
            </a:extLst>
          </p:cNvPr>
          <p:cNvPicPr>
            <a:picLocks noChangeAspect="1"/>
          </p:cNvPicPr>
          <p:nvPr/>
        </p:nvPicPr>
        <p:blipFill>
          <a:blip r:embed="rId3"/>
          <a:stretch>
            <a:fillRect/>
          </a:stretch>
        </p:blipFill>
        <p:spPr>
          <a:xfrm>
            <a:off x="921695" y="2942162"/>
            <a:ext cx="4779230" cy="1626440"/>
          </a:xfrm>
          <a:prstGeom prst="rect">
            <a:avLst/>
          </a:prstGeom>
        </p:spPr>
      </p:pic>
      <p:pic>
        <p:nvPicPr>
          <p:cNvPr id="8" name="Image 7">
            <a:extLst>
              <a:ext uri="{FF2B5EF4-FFF2-40B4-BE49-F238E27FC236}">
                <a16:creationId xmlns:a16="http://schemas.microsoft.com/office/drawing/2014/main" id="{E9EB083C-7C79-46FE-B480-1A77FA72F8DB}"/>
              </a:ext>
            </a:extLst>
          </p:cNvPr>
          <p:cNvPicPr>
            <a:picLocks noChangeAspect="1"/>
          </p:cNvPicPr>
          <p:nvPr/>
        </p:nvPicPr>
        <p:blipFill>
          <a:blip r:embed="rId4"/>
          <a:stretch>
            <a:fillRect/>
          </a:stretch>
        </p:blipFill>
        <p:spPr>
          <a:xfrm>
            <a:off x="531812" y="4775392"/>
            <a:ext cx="11324590" cy="1659956"/>
          </a:xfrm>
          <a:prstGeom prst="rect">
            <a:avLst/>
          </a:prstGeom>
        </p:spPr>
      </p:pic>
      <p:cxnSp>
        <p:nvCxnSpPr>
          <p:cNvPr id="10" name="Connecteur droit avec flèche 9">
            <a:extLst>
              <a:ext uri="{FF2B5EF4-FFF2-40B4-BE49-F238E27FC236}">
                <a16:creationId xmlns:a16="http://schemas.microsoft.com/office/drawing/2014/main" id="{3B99C9B3-158F-4CC5-9909-33D989D8A57B}"/>
              </a:ext>
            </a:extLst>
          </p:cNvPr>
          <p:cNvCxnSpPr>
            <a:cxnSpLocks/>
          </p:cNvCxnSpPr>
          <p:nvPr/>
        </p:nvCxnSpPr>
        <p:spPr>
          <a:xfrm flipH="1">
            <a:off x="5090160" y="3219771"/>
            <a:ext cx="2194560" cy="248920"/>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073375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Objectifs de la formation</a:t>
            </a:r>
            <a:endParaRPr lang="fr-FR" dirty="0"/>
          </a:p>
        </p:txBody>
      </p:sp>
      <p:sp>
        <p:nvSpPr>
          <p:cNvPr id="3" name="Espace réservé du contenu 2"/>
          <p:cNvSpPr>
            <a:spLocks noGrp="1"/>
          </p:cNvSpPr>
          <p:nvPr>
            <p:ph idx="1"/>
          </p:nvPr>
        </p:nvSpPr>
        <p:spPr>
          <a:xfrm>
            <a:off x="2592924" y="1595120"/>
            <a:ext cx="8911688" cy="5049520"/>
          </a:xfrm>
        </p:spPr>
        <p:txBody>
          <a:bodyPr rtlCol="0">
            <a:normAutofit/>
          </a:bodyPr>
          <a:lstStyle/>
          <a:p>
            <a:r>
              <a:rPr lang="fr-FR" sz="2500" dirty="0"/>
              <a:t>Interroger et associer des sources de données hétérogènes</a:t>
            </a:r>
          </a:p>
          <a:p>
            <a:endParaRPr lang="fr-FR" sz="2500" dirty="0"/>
          </a:p>
          <a:p>
            <a:r>
              <a:rPr lang="fr-FR" sz="2500" dirty="0"/>
              <a:t>Préparer et nettoyer les données</a:t>
            </a:r>
          </a:p>
          <a:p>
            <a:endParaRPr lang="fr-FR" sz="2500" dirty="0"/>
          </a:p>
          <a:p>
            <a:r>
              <a:rPr lang="fr-FR" sz="2500" dirty="0"/>
              <a:t>Modéliser le modèle décisionnel et concevoir des mesures avec le langage DAX </a:t>
            </a:r>
          </a:p>
          <a:p>
            <a:pPr marL="0" indent="0">
              <a:buNone/>
            </a:pPr>
            <a:endParaRPr lang="fr-FR" sz="2500" dirty="0"/>
          </a:p>
          <a:p>
            <a:r>
              <a:rPr lang="fr-FR" sz="2500" dirty="0"/>
              <a:t>Utiliser des éléments visuels pour concevoir des tableaux de bord</a:t>
            </a:r>
          </a:p>
        </p:txBody>
      </p:sp>
      <p:sp>
        <p:nvSpPr>
          <p:cNvPr id="6" name="Espace réservé du numéro de diapositive 5"/>
          <p:cNvSpPr>
            <a:spLocks noGrp="1"/>
          </p:cNvSpPr>
          <p:nvPr>
            <p:ph type="sldNum" sz="quarter" idx="12"/>
          </p:nvPr>
        </p:nvSpPr>
        <p:spPr/>
        <p:txBody>
          <a:bodyPr/>
          <a:lstStyle/>
          <a:p>
            <a:pPr rtl="0"/>
            <a:fld id="{401CF334-2D5C-4859-84A6-CA7E6E43FAEB}" type="slidenum">
              <a:rPr lang="fr-FR" noProof="0" smtClean="0"/>
              <a:t>5</a:t>
            </a:fld>
            <a:endParaRPr lang="fr-FR" noProof="0"/>
          </a:p>
        </p:txBody>
      </p:sp>
    </p:spTree>
    <p:extLst>
      <p:ext uri="{BB962C8B-B14F-4D97-AF65-F5344CB8AC3E}">
        <p14:creationId xmlns:p14="http://schemas.microsoft.com/office/powerpoint/2010/main" val="99786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9192675" cy="1280890"/>
          </a:xfrm>
        </p:spPr>
        <p:txBody>
          <a:bodyPr rtlCol="0">
            <a:normAutofit/>
          </a:bodyPr>
          <a:lstStyle/>
          <a:p>
            <a:pPr rtl="0"/>
            <a:r>
              <a:rPr lang="fr-FR" dirty="0"/>
              <a:t>Appliquer les données</a:t>
            </a:r>
            <a:br>
              <a:rPr lang="fr-FR" dirty="0"/>
            </a:br>
            <a:r>
              <a:rPr lang="fr-FR" dirty="0"/>
              <a:t>Les ERREURS (2/3)</a:t>
            </a:r>
          </a:p>
        </p:txBody>
      </p:sp>
      <p:sp>
        <p:nvSpPr>
          <p:cNvPr id="3" name="Rectangle 2"/>
          <p:cNvSpPr/>
          <p:nvPr/>
        </p:nvSpPr>
        <p:spPr>
          <a:xfrm>
            <a:off x="2032000" y="2281509"/>
            <a:ext cx="9530080" cy="3693319"/>
          </a:xfrm>
          <a:prstGeom prst="rect">
            <a:avLst/>
          </a:prstGeom>
        </p:spPr>
        <p:txBody>
          <a:bodyPr wrap="square">
            <a:spAutoFit/>
          </a:bodyPr>
          <a:lstStyle/>
          <a:p>
            <a:pPr algn="just"/>
            <a:r>
              <a:rPr lang="fr-FR" dirty="0"/>
              <a:t>3. Les erreurs sont </a:t>
            </a:r>
            <a:r>
              <a:rPr lang="fr-FR" b="1" dirty="0"/>
              <a:t>à visualiser dans le fichier d’erreur</a:t>
            </a:r>
            <a:r>
              <a:rPr lang="fr-FR" dirty="0"/>
              <a:t>. On va essayer de comprendre pourquoi il y a une erreur.</a:t>
            </a:r>
          </a:p>
          <a:p>
            <a:pPr algn="just"/>
            <a:endParaRPr lang="fr-FR" dirty="0"/>
          </a:p>
          <a:p>
            <a:pPr algn="just"/>
            <a:r>
              <a:rPr lang="fr-FR" dirty="0"/>
              <a:t>4. Les erreurs sont </a:t>
            </a:r>
            <a:r>
              <a:rPr lang="fr-FR" b="1" dirty="0"/>
              <a:t>à corriger et donc à MODIFIER </a:t>
            </a:r>
            <a:r>
              <a:rPr lang="fr-FR" dirty="0">
                <a:solidFill>
                  <a:srgbClr val="FF0000"/>
                </a:solidFill>
              </a:rPr>
              <a:t>(Jamais à supprimer)</a:t>
            </a:r>
            <a:r>
              <a:rPr lang="fr-FR" dirty="0"/>
              <a:t> dans la </a:t>
            </a:r>
            <a:r>
              <a:rPr lang="fr-FR" b="1" dirty="0"/>
              <a:t>requête d’origine </a:t>
            </a:r>
            <a:r>
              <a:rPr lang="fr-FR" dirty="0"/>
              <a:t>qui contient toutes les lignes et les étapes de modifications.</a:t>
            </a:r>
          </a:p>
          <a:p>
            <a:pPr algn="just"/>
            <a:r>
              <a:rPr lang="fr-FR" dirty="0"/>
              <a:t>On se positionne sur la table/requête d’origine : on sélectionne la colonne avec des erreurs et on fait </a:t>
            </a:r>
            <a:r>
              <a:rPr lang="fr-FR" b="1" dirty="0">
                <a:solidFill>
                  <a:srgbClr val="FF0000"/>
                </a:solidFill>
              </a:rPr>
              <a:t>REMPLACER LES ERREURS </a:t>
            </a:r>
            <a:r>
              <a:rPr lang="fr-FR" b="1" dirty="0">
                <a:solidFill>
                  <a:srgbClr val="FF0000"/>
                </a:solidFill>
                <a:sym typeface="Wingdings" panose="05000000000000000000" pitchFamily="2" charset="2"/>
              </a:rPr>
              <a:t> </a:t>
            </a:r>
            <a:r>
              <a:rPr lang="fr-FR" dirty="0">
                <a:solidFill>
                  <a:srgbClr val="FF0000"/>
                </a:solidFill>
              </a:rPr>
              <a:t>si on a fait un calcul sur un champ avec des valeurs NULL et qu’il ne peut pas les convertir en texte, alors on remplace par ‘Non renseigné’</a:t>
            </a:r>
          </a:p>
          <a:p>
            <a:pPr algn="just"/>
            <a:endParaRPr lang="fr-FR" dirty="0">
              <a:solidFill>
                <a:srgbClr val="FF0000"/>
              </a:solidFill>
            </a:endParaRPr>
          </a:p>
          <a:p>
            <a:pPr algn="just"/>
            <a:r>
              <a:rPr lang="fr-FR" dirty="0">
                <a:solidFill>
                  <a:srgbClr val="FF0000"/>
                </a:solidFill>
              </a:rPr>
              <a:t>OU</a:t>
            </a:r>
            <a:r>
              <a:rPr lang="fr-FR" b="1" dirty="0">
                <a:solidFill>
                  <a:srgbClr val="FF0000"/>
                </a:solidFill>
              </a:rPr>
              <a:t> on change le type de données </a:t>
            </a:r>
            <a:r>
              <a:rPr lang="fr-FR" b="1" dirty="0">
                <a:solidFill>
                  <a:srgbClr val="FF0000"/>
                </a:solidFill>
                <a:sym typeface="Wingdings" panose="05000000000000000000" pitchFamily="2" charset="2"/>
              </a:rPr>
              <a:t></a:t>
            </a:r>
            <a:r>
              <a:rPr lang="fr-FR" b="1" dirty="0">
                <a:solidFill>
                  <a:srgbClr val="FF0000"/>
                </a:solidFill>
              </a:rPr>
              <a:t> </a:t>
            </a:r>
            <a:r>
              <a:rPr lang="fr-FR" dirty="0">
                <a:solidFill>
                  <a:srgbClr val="FF0000"/>
                </a:solidFill>
              </a:rPr>
              <a:t>s’il a mal été définit par Power BI car il le définit sur les 200 premières lignes ; </a:t>
            </a:r>
            <a:r>
              <a:rPr lang="fr-FR" dirty="0"/>
              <a:t>S’il a définit les données en numériques car il n’a pas vu les valeurs caractères plus loin dans la 1000</a:t>
            </a:r>
            <a:r>
              <a:rPr lang="fr-FR" baseline="30000" dirty="0"/>
              <a:t>ème</a:t>
            </a:r>
            <a:r>
              <a:rPr lang="fr-FR" dirty="0"/>
              <a:t> lignes, etc.</a:t>
            </a:r>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50</a:t>
            </a:fld>
            <a:endParaRPr lang="fr-FR" noProof="0"/>
          </a:p>
        </p:txBody>
      </p:sp>
    </p:spTree>
    <p:extLst>
      <p:ext uri="{BB962C8B-B14F-4D97-AF65-F5344CB8AC3E}">
        <p14:creationId xmlns:p14="http://schemas.microsoft.com/office/powerpoint/2010/main" val="78223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9192675" cy="1280890"/>
          </a:xfrm>
        </p:spPr>
        <p:txBody>
          <a:bodyPr rtlCol="0">
            <a:normAutofit/>
          </a:bodyPr>
          <a:lstStyle/>
          <a:p>
            <a:pPr rtl="0"/>
            <a:r>
              <a:rPr lang="fr-FR" dirty="0"/>
              <a:t>Appliquer les données</a:t>
            </a:r>
            <a:br>
              <a:rPr lang="fr-FR" dirty="0"/>
            </a:br>
            <a:r>
              <a:rPr lang="fr-FR" dirty="0"/>
              <a:t>Les ERREURS (3/3)</a:t>
            </a:r>
          </a:p>
        </p:txBody>
      </p:sp>
      <p:sp>
        <p:nvSpPr>
          <p:cNvPr id="3" name="Rectangle 2"/>
          <p:cNvSpPr/>
          <p:nvPr/>
        </p:nvSpPr>
        <p:spPr>
          <a:xfrm>
            <a:off x="2032000" y="2281509"/>
            <a:ext cx="9530080" cy="3693319"/>
          </a:xfrm>
          <a:prstGeom prst="rect">
            <a:avLst/>
          </a:prstGeom>
        </p:spPr>
        <p:txBody>
          <a:bodyPr wrap="square">
            <a:spAutoFit/>
          </a:bodyPr>
          <a:lstStyle/>
          <a:p>
            <a:pPr algn="just"/>
            <a:r>
              <a:rPr lang="fr-FR" dirty="0"/>
              <a:t>5. Allez voir dans le fichier d’erreur. S’il n’y a plus que les entêtes de colonnes, c’est qu’on a bien supprimer les lignes avec des erreurs.</a:t>
            </a:r>
          </a:p>
          <a:p>
            <a:pPr algn="just"/>
            <a:r>
              <a:rPr lang="fr-FR" dirty="0"/>
              <a:t>Il n’y a</a:t>
            </a:r>
            <a:r>
              <a:rPr lang="fr-FR" b="1" dirty="0"/>
              <a:t> donc plus d’erreurs, on peut </a:t>
            </a:r>
            <a:r>
              <a:rPr lang="fr-FR" b="1" dirty="0" err="1"/>
              <a:t>ré-appliquer</a:t>
            </a:r>
            <a:r>
              <a:rPr lang="fr-FR" b="1" dirty="0"/>
              <a:t> les requêtes.</a:t>
            </a:r>
          </a:p>
          <a:p>
            <a:pPr algn="just"/>
            <a:endParaRPr lang="fr-FR" b="1" dirty="0"/>
          </a:p>
          <a:p>
            <a:pPr algn="just"/>
            <a:endParaRPr lang="fr-FR" b="1" dirty="0"/>
          </a:p>
          <a:p>
            <a:pPr algn="just"/>
            <a:endParaRPr lang="fr-FR" b="1" dirty="0"/>
          </a:p>
          <a:p>
            <a:pPr algn="just"/>
            <a:endParaRPr lang="fr-FR" b="1" dirty="0"/>
          </a:p>
          <a:p>
            <a:pPr algn="just"/>
            <a:endParaRPr lang="fr-FR" b="1" dirty="0"/>
          </a:p>
          <a:p>
            <a:pPr algn="just"/>
            <a:endParaRPr lang="fr-FR" b="1" dirty="0"/>
          </a:p>
          <a:p>
            <a:pPr algn="just"/>
            <a:endParaRPr lang="fr-FR" b="1" dirty="0"/>
          </a:p>
          <a:p>
            <a:pPr algn="just"/>
            <a:endParaRPr lang="fr-FR" b="1" dirty="0"/>
          </a:p>
          <a:p>
            <a:pPr algn="just"/>
            <a:endParaRPr lang="fr-FR" b="1" dirty="0"/>
          </a:p>
          <a:p>
            <a:pPr algn="just"/>
            <a:r>
              <a:rPr lang="fr-FR" dirty="0"/>
              <a:t>6. On supprime </a:t>
            </a:r>
            <a:r>
              <a:rPr lang="fr-FR" b="1" dirty="0"/>
              <a:t>le fichier « Erreurs des requêtes »</a:t>
            </a:r>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51</a:t>
            </a:fld>
            <a:endParaRPr lang="fr-FR" noProof="0"/>
          </a:p>
        </p:txBody>
      </p:sp>
      <p:pic>
        <p:nvPicPr>
          <p:cNvPr id="4" name="Image 3">
            <a:extLst>
              <a:ext uri="{FF2B5EF4-FFF2-40B4-BE49-F238E27FC236}">
                <a16:creationId xmlns:a16="http://schemas.microsoft.com/office/drawing/2014/main" id="{AF9DA900-EEDF-4103-ACFF-C946C5F0B487}"/>
              </a:ext>
            </a:extLst>
          </p:cNvPr>
          <p:cNvPicPr>
            <a:picLocks noChangeAspect="1"/>
          </p:cNvPicPr>
          <p:nvPr/>
        </p:nvPicPr>
        <p:blipFill>
          <a:blip r:embed="rId3"/>
          <a:stretch>
            <a:fillRect/>
          </a:stretch>
        </p:blipFill>
        <p:spPr>
          <a:xfrm>
            <a:off x="1789430" y="3429000"/>
            <a:ext cx="9772650" cy="1514475"/>
          </a:xfrm>
          <a:prstGeom prst="rect">
            <a:avLst/>
          </a:prstGeom>
        </p:spPr>
      </p:pic>
    </p:spTree>
    <p:extLst>
      <p:ext uri="{BB962C8B-B14F-4D97-AF65-F5344CB8AC3E}">
        <p14:creationId xmlns:p14="http://schemas.microsoft.com/office/powerpoint/2010/main" val="30531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40992" y="624110"/>
            <a:ext cx="9944609" cy="1280890"/>
          </a:xfrm>
        </p:spPr>
        <p:txBody>
          <a:bodyPr rtlCol="0">
            <a:normAutofit/>
          </a:bodyPr>
          <a:lstStyle/>
          <a:p>
            <a:pPr rtl="0"/>
            <a:r>
              <a:rPr lang="fr-FR" dirty="0"/>
              <a:t>Transformer les données</a:t>
            </a:r>
            <a:br>
              <a:rPr lang="fr-FR" dirty="0"/>
            </a:br>
            <a:r>
              <a:rPr lang="fr-FR" dirty="0"/>
              <a:t>Onglet « transformer »</a:t>
            </a:r>
            <a:endParaRPr lang="fr-FR" b="1" dirty="0"/>
          </a:p>
        </p:txBody>
      </p:sp>
      <p:sp>
        <p:nvSpPr>
          <p:cNvPr id="3" name="Espace réservé du numéro de diapositive 2"/>
          <p:cNvSpPr>
            <a:spLocks noGrp="1"/>
          </p:cNvSpPr>
          <p:nvPr>
            <p:ph type="sldNum" sz="quarter" idx="12"/>
          </p:nvPr>
        </p:nvSpPr>
        <p:spPr/>
        <p:txBody>
          <a:bodyPr/>
          <a:lstStyle/>
          <a:p>
            <a:pPr rtl="0"/>
            <a:fld id="{401CF334-2D5C-4859-84A6-CA7E6E43FAEB}" type="slidenum">
              <a:rPr lang="fr-FR" noProof="0" smtClean="0"/>
              <a:t>52</a:t>
            </a:fld>
            <a:endParaRPr lang="fr-FR" noProof="0"/>
          </a:p>
        </p:txBody>
      </p:sp>
      <p:sp>
        <p:nvSpPr>
          <p:cNvPr id="4" name="Espace réservé du contenu 7">
            <a:extLst>
              <a:ext uri="{FF2B5EF4-FFF2-40B4-BE49-F238E27FC236}">
                <a16:creationId xmlns:a16="http://schemas.microsoft.com/office/drawing/2014/main" id="{BA70F06E-51CC-7AC7-A0F9-E3D4F27F6323}"/>
              </a:ext>
            </a:extLst>
          </p:cNvPr>
          <p:cNvSpPr>
            <a:spLocks noGrp="1"/>
          </p:cNvSpPr>
          <p:nvPr>
            <p:ph idx="1"/>
          </p:nvPr>
        </p:nvSpPr>
        <p:spPr>
          <a:xfrm>
            <a:off x="1223255" y="2150961"/>
            <a:ext cx="10645253" cy="3053226"/>
          </a:xfrm>
        </p:spPr>
        <p:txBody>
          <a:bodyPr>
            <a:normAutofit fontScale="85000" lnSpcReduction="20000"/>
          </a:bodyPr>
          <a:lstStyle/>
          <a:p>
            <a:pPr marL="285750" indent="-285750" algn="just">
              <a:buFont typeface="Wingdings" panose="05000000000000000000" pitchFamily="2" charset="2"/>
              <a:buChar char="Ø"/>
            </a:pPr>
            <a:r>
              <a:rPr lang="fr-FR" dirty="0"/>
              <a:t>Cet onglet permet </a:t>
            </a:r>
            <a:r>
              <a:rPr lang="fr-FR" b="1" dirty="0"/>
              <a:t>d’effectuer des transformations sur des colonnes existantes</a:t>
            </a:r>
            <a:r>
              <a:rPr lang="fr-FR" dirty="0"/>
              <a:t>.</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r>
              <a:rPr lang="fr-FR" dirty="0"/>
              <a:t>On retrouve des transformations déjà présentes sur l’onglet « Accueil » comme «</a:t>
            </a:r>
            <a:r>
              <a:rPr lang="fr-FR" b="1" dirty="0"/>
              <a:t> utiliser la première ligne pour les en-têtes </a:t>
            </a:r>
            <a:r>
              <a:rPr lang="fr-FR" dirty="0"/>
              <a:t>» ou </a:t>
            </a:r>
            <a:r>
              <a:rPr lang="fr-FR" b="1" dirty="0"/>
              <a:t>« regrouper » </a:t>
            </a:r>
            <a:r>
              <a:rPr lang="fr-FR" dirty="0"/>
              <a:t>qui permet de faire un calcul (somme, moyenne, etc.) pour chaque valeur d’un ou plusieurs autres champs.</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r>
              <a:rPr lang="fr-FR" dirty="0"/>
              <a:t>Des fonctions comme sur Excel sont présentes comme la </a:t>
            </a:r>
            <a:r>
              <a:rPr lang="fr-FR" u="sng" dirty="0"/>
              <a:t>transposition des lignes et colonnes</a:t>
            </a:r>
            <a:r>
              <a:rPr lang="fr-FR" dirty="0"/>
              <a:t>, </a:t>
            </a:r>
            <a:r>
              <a:rPr lang="fr-FR" u="sng" dirty="0"/>
              <a:t>l’inversion et le comptage des lignes</a:t>
            </a:r>
            <a:r>
              <a:rPr lang="fr-FR" dirty="0"/>
              <a:t>, le renommage, etc.</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r>
              <a:rPr lang="fr-FR" dirty="0"/>
              <a:t>Il y a 3 parties </a:t>
            </a:r>
            <a:r>
              <a:rPr lang="fr-FR" b="1" dirty="0"/>
              <a:t>concernant les modifications selon le type de données de la colonne </a:t>
            </a:r>
            <a:r>
              <a:rPr lang="fr-FR" dirty="0"/>
              <a:t>: </a:t>
            </a:r>
            <a:r>
              <a:rPr lang="fr-FR" b="1" dirty="0"/>
              <a:t>Texte, Nombre et Date/heure</a:t>
            </a:r>
            <a:r>
              <a:rPr lang="fr-FR" dirty="0"/>
              <a:t>. On peut donc mettre toute une colonne en majuscule, arrondir une valeur numérique, créer le numéro du mois ou du trimestre sur une colonne contenant une date </a:t>
            </a:r>
            <a:r>
              <a:rPr lang="fr-FR" b="1" dirty="0"/>
              <a:t>sans utiliser de fonctions</a:t>
            </a:r>
            <a:r>
              <a:rPr lang="fr-FR" dirty="0"/>
              <a:t>.</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endParaRPr lang="fr-FR" dirty="0"/>
          </a:p>
        </p:txBody>
      </p:sp>
      <p:pic>
        <p:nvPicPr>
          <p:cNvPr id="5" name="Image 4">
            <a:extLst>
              <a:ext uri="{FF2B5EF4-FFF2-40B4-BE49-F238E27FC236}">
                <a16:creationId xmlns:a16="http://schemas.microsoft.com/office/drawing/2014/main" id="{B4AF4E32-55A2-8068-92F5-97968A1467D2}"/>
              </a:ext>
            </a:extLst>
          </p:cNvPr>
          <p:cNvPicPr>
            <a:picLocks noChangeAspect="1"/>
          </p:cNvPicPr>
          <p:nvPr/>
        </p:nvPicPr>
        <p:blipFill>
          <a:blip r:embed="rId3"/>
          <a:stretch>
            <a:fillRect/>
          </a:stretch>
        </p:blipFill>
        <p:spPr>
          <a:xfrm>
            <a:off x="3393248" y="5259499"/>
            <a:ext cx="7175064" cy="974391"/>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0BE1C620-071C-9366-BFB5-C9406986A076}"/>
              </a:ext>
            </a:extLst>
          </p:cNvPr>
          <p:cNvSpPr/>
          <p:nvPr/>
        </p:nvSpPr>
        <p:spPr>
          <a:xfrm>
            <a:off x="7658174" y="5475158"/>
            <a:ext cx="2910138" cy="75873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752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40992" y="624110"/>
            <a:ext cx="9944609" cy="1280890"/>
          </a:xfrm>
        </p:spPr>
        <p:txBody>
          <a:bodyPr rtlCol="0">
            <a:normAutofit/>
          </a:bodyPr>
          <a:lstStyle/>
          <a:p>
            <a:pPr rtl="0"/>
            <a:r>
              <a:rPr lang="fr-FR" dirty="0"/>
              <a:t>Transformer les données</a:t>
            </a:r>
            <a:br>
              <a:rPr lang="fr-FR" dirty="0"/>
            </a:br>
            <a:r>
              <a:rPr lang="fr-FR" dirty="0"/>
              <a:t>Onglet « Ajouter une colonne »</a:t>
            </a:r>
            <a:endParaRPr lang="fr-FR" b="1" dirty="0"/>
          </a:p>
        </p:txBody>
      </p:sp>
      <p:sp>
        <p:nvSpPr>
          <p:cNvPr id="3" name="Espace réservé du numéro de diapositive 2"/>
          <p:cNvSpPr>
            <a:spLocks noGrp="1"/>
          </p:cNvSpPr>
          <p:nvPr>
            <p:ph type="sldNum" sz="quarter" idx="12"/>
          </p:nvPr>
        </p:nvSpPr>
        <p:spPr/>
        <p:txBody>
          <a:bodyPr/>
          <a:lstStyle/>
          <a:p>
            <a:pPr rtl="0"/>
            <a:fld id="{401CF334-2D5C-4859-84A6-CA7E6E43FAEB}" type="slidenum">
              <a:rPr lang="fr-FR" noProof="0" smtClean="0"/>
              <a:t>53</a:t>
            </a:fld>
            <a:endParaRPr lang="fr-FR" noProof="0"/>
          </a:p>
        </p:txBody>
      </p:sp>
      <p:sp>
        <p:nvSpPr>
          <p:cNvPr id="4" name="Espace réservé du contenu 7">
            <a:extLst>
              <a:ext uri="{FF2B5EF4-FFF2-40B4-BE49-F238E27FC236}">
                <a16:creationId xmlns:a16="http://schemas.microsoft.com/office/drawing/2014/main" id="{F3CE14AA-EBC9-0A7B-3524-263AE6A0D920}"/>
              </a:ext>
            </a:extLst>
          </p:cNvPr>
          <p:cNvSpPr>
            <a:spLocks noGrp="1"/>
          </p:cNvSpPr>
          <p:nvPr>
            <p:ph idx="1"/>
          </p:nvPr>
        </p:nvSpPr>
        <p:spPr>
          <a:xfrm>
            <a:off x="921105" y="2069076"/>
            <a:ext cx="10645253" cy="3053226"/>
          </a:xfrm>
        </p:spPr>
        <p:txBody>
          <a:bodyPr>
            <a:normAutofit fontScale="77500" lnSpcReduction="20000"/>
          </a:bodyPr>
          <a:lstStyle/>
          <a:p>
            <a:pPr marL="285750" indent="-285750" algn="just">
              <a:buFont typeface="Wingdings" panose="05000000000000000000" pitchFamily="2" charset="2"/>
              <a:buChar char="Ø"/>
            </a:pPr>
            <a:r>
              <a:rPr lang="fr-FR" dirty="0"/>
              <a:t>Cet onglet permet </a:t>
            </a:r>
            <a:r>
              <a:rPr lang="fr-FR" b="1" dirty="0"/>
              <a:t>de créer des nouvelles colonnes </a:t>
            </a:r>
            <a:r>
              <a:rPr lang="fr-FR" dirty="0"/>
              <a:t>à partir de </a:t>
            </a:r>
            <a:r>
              <a:rPr lang="fr-FR" b="1" dirty="0"/>
              <a:t>colonnes existantes</a:t>
            </a:r>
            <a:r>
              <a:rPr lang="fr-FR" dirty="0"/>
              <a:t>.</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r>
              <a:rPr lang="fr-FR" dirty="0"/>
              <a:t>On retrouve sur le ruban, les 3 parties </a:t>
            </a:r>
            <a:r>
              <a:rPr lang="fr-FR" b="1" dirty="0"/>
              <a:t>concernant les créations que l’on peut faire selon le type de données</a:t>
            </a:r>
            <a:r>
              <a:rPr lang="fr-FR" dirty="0"/>
              <a:t> de la colonne de départ</a:t>
            </a:r>
            <a:r>
              <a:rPr lang="fr-FR" b="1" dirty="0"/>
              <a:t> </a:t>
            </a:r>
            <a:r>
              <a:rPr lang="fr-FR" dirty="0"/>
              <a:t>: </a:t>
            </a:r>
            <a:r>
              <a:rPr lang="fr-FR" b="1" dirty="0"/>
              <a:t>Texte, Nombre et Date/heure</a:t>
            </a:r>
            <a:r>
              <a:rPr lang="fr-FR" dirty="0"/>
              <a:t>.</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r>
              <a:rPr lang="fr-FR" dirty="0"/>
              <a:t>On peut également créer des colonnes conditionnelles c’est-à-dire remplir une nouvelle colonne en fonction de conditions sur le contenu d’une autre colonne. </a:t>
            </a:r>
          </a:p>
          <a:p>
            <a:pPr algn="just"/>
            <a:r>
              <a:rPr lang="fr-FR" i="1" dirty="0"/>
              <a:t>Exemple : si le coût à l’unité est inférieur à 100 alors « coût bas » dans la nouvelle colonne, etc.</a:t>
            </a:r>
          </a:p>
          <a:p>
            <a:pPr algn="just"/>
            <a:endParaRPr lang="fr-FR" i="1" dirty="0"/>
          </a:p>
          <a:p>
            <a:pPr marL="285750" indent="-285750" algn="just">
              <a:buFont typeface="Wingdings" panose="05000000000000000000" pitchFamily="2" charset="2"/>
              <a:buChar char="Ø"/>
            </a:pPr>
            <a:r>
              <a:rPr lang="fr-FR" dirty="0"/>
              <a:t>Si tous les différents assistants et outils proposés sur le ruban ne nous permettent pas de créer notre colonne, on peut utiliser «</a:t>
            </a:r>
            <a:r>
              <a:rPr lang="fr-FR" b="1" dirty="0"/>
              <a:t> Colonne personnalisée </a:t>
            </a:r>
            <a:r>
              <a:rPr lang="fr-FR" dirty="0"/>
              <a:t>». On pourra alors sélectionner les champs à utiliser dans un calcul, faire des concaténations de champs et utiliser des fonctions en langage M si besoin.</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endParaRPr lang="fr-FR" dirty="0"/>
          </a:p>
        </p:txBody>
      </p:sp>
      <p:pic>
        <p:nvPicPr>
          <p:cNvPr id="5" name="Image 4">
            <a:extLst>
              <a:ext uri="{FF2B5EF4-FFF2-40B4-BE49-F238E27FC236}">
                <a16:creationId xmlns:a16="http://schemas.microsoft.com/office/drawing/2014/main" id="{F953A3CC-61C4-37FE-F415-1A563F72F7E3}"/>
              </a:ext>
            </a:extLst>
          </p:cNvPr>
          <p:cNvPicPr>
            <a:picLocks noChangeAspect="1"/>
          </p:cNvPicPr>
          <p:nvPr/>
        </p:nvPicPr>
        <p:blipFill>
          <a:blip r:embed="rId3"/>
          <a:stretch>
            <a:fillRect/>
          </a:stretch>
        </p:blipFill>
        <p:spPr>
          <a:xfrm>
            <a:off x="2640723" y="5248501"/>
            <a:ext cx="8154092" cy="985389"/>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C0D1844E-A882-1B21-304A-D38FF958ACE0}"/>
              </a:ext>
            </a:extLst>
          </p:cNvPr>
          <p:cNvSpPr/>
          <p:nvPr/>
        </p:nvSpPr>
        <p:spPr>
          <a:xfrm>
            <a:off x="5973321" y="5418514"/>
            <a:ext cx="4821494" cy="81537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4400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92960" y="624110"/>
            <a:ext cx="9811995" cy="1280890"/>
          </a:xfrm>
        </p:spPr>
        <p:txBody>
          <a:bodyPr rtlCol="0">
            <a:noAutofit/>
          </a:bodyPr>
          <a:lstStyle/>
          <a:p>
            <a:pPr rtl="0"/>
            <a:r>
              <a:rPr lang="fr-FR" dirty="0"/>
              <a:t>Transformer les données</a:t>
            </a:r>
            <a:br>
              <a:rPr lang="fr-FR" dirty="0"/>
            </a:br>
            <a:r>
              <a:rPr lang="fr-FR" dirty="0"/>
              <a:t>L’âge (1/3) : Ajouter une colonne</a:t>
            </a:r>
          </a:p>
        </p:txBody>
      </p:sp>
      <p:sp>
        <p:nvSpPr>
          <p:cNvPr id="3" name="Espace réservé du numéro de diapositive 2"/>
          <p:cNvSpPr>
            <a:spLocks noGrp="1"/>
          </p:cNvSpPr>
          <p:nvPr>
            <p:ph type="sldNum" sz="quarter" idx="12"/>
          </p:nvPr>
        </p:nvSpPr>
        <p:spPr/>
        <p:txBody>
          <a:bodyPr/>
          <a:lstStyle/>
          <a:p>
            <a:pPr rtl="0"/>
            <a:fld id="{401CF334-2D5C-4859-84A6-CA7E6E43FAEB}" type="slidenum">
              <a:rPr lang="fr-FR" noProof="0" smtClean="0"/>
              <a:t>54</a:t>
            </a:fld>
            <a:endParaRPr lang="fr-FR" noProof="0"/>
          </a:p>
        </p:txBody>
      </p:sp>
      <p:sp>
        <p:nvSpPr>
          <p:cNvPr id="5" name="ZoneTexte 4"/>
          <p:cNvSpPr txBox="1"/>
          <p:nvPr/>
        </p:nvSpPr>
        <p:spPr>
          <a:xfrm>
            <a:off x="1849120" y="2146802"/>
            <a:ext cx="5963920" cy="369332"/>
          </a:xfrm>
          <a:prstGeom prst="rect">
            <a:avLst/>
          </a:prstGeom>
          <a:noFill/>
        </p:spPr>
        <p:txBody>
          <a:bodyPr wrap="square" rtlCol="0">
            <a:spAutoFit/>
          </a:bodyPr>
          <a:lstStyle/>
          <a:p>
            <a:r>
              <a:rPr lang="fr-FR" dirty="0"/>
              <a:t>Dans l’onglet </a:t>
            </a:r>
            <a:r>
              <a:rPr lang="fr-FR" b="1" dirty="0"/>
              <a:t>Ajouter une colonne</a:t>
            </a:r>
          </a:p>
        </p:txBody>
      </p:sp>
      <p:sp>
        <p:nvSpPr>
          <p:cNvPr id="6" name="Rectangle 5"/>
          <p:cNvSpPr/>
          <p:nvPr/>
        </p:nvSpPr>
        <p:spPr>
          <a:xfrm>
            <a:off x="1889760" y="2825690"/>
            <a:ext cx="9811995" cy="2585323"/>
          </a:xfrm>
          <a:prstGeom prst="rect">
            <a:avLst/>
          </a:prstGeom>
        </p:spPr>
        <p:txBody>
          <a:bodyPr wrap="square">
            <a:spAutoFit/>
          </a:bodyPr>
          <a:lstStyle/>
          <a:p>
            <a:r>
              <a:rPr lang="fr-FR" dirty="0"/>
              <a:t>Vous vous positionnez sur la colonne de la date de naissance et vous allez créer une </a:t>
            </a:r>
            <a:r>
              <a:rPr lang="fr-FR" b="1" dirty="0"/>
              <a:t>nouvelle colonne </a:t>
            </a:r>
            <a:r>
              <a:rPr lang="fr-FR" dirty="0"/>
              <a:t>à partir de la date de naissance.</a:t>
            </a:r>
          </a:p>
          <a:p>
            <a:endParaRPr lang="fr-FR" dirty="0"/>
          </a:p>
          <a:p>
            <a:r>
              <a:rPr lang="fr-FR" dirty="0"/>
              <a:t>Cliquer sur l’objet DATE et sélectionner AGE </a:t>
            </a:r>
          </a:p>
          <a:p>
            <a:r>
              <a:rPr lang="fr-FR" dirty="0">
                <a:sym typeface="Wingdings" panose="05000000000000000000" pitchFamily="2" charset="2"/>
              </a:rPr>
              <a:t> </a:t>
            </a:r>
            <a:r>
              <a:rPr lang="fr-FR" dirty="0"/>
              <a:t>différence entre date du jour et </a:t>
            </a:r>
            <a:r>
              <a:rPr lang="fr-FR" b="1" i="1" dirty="0"/>
              <a:t>date de naissance</a:t>
            </a:r>
            <a:r>
              <a:rPr lang="fr-FR" dirty="0"/>
              <a:t>.</a:t>
            </a:r>
          </a:p>
          <a:p>
            <a:endParaRPr lang="fr-FR" dirty="0"/>
          </a:p>
          <a:p>
            <a:r>
              <a:rPr lang="fr-FR" dirty="0"/>
              <a:t>Il va calculer l’âge mais pas en nombre d’années … </a:t>
            </a:r>
          </a:p>
          <a:p>
            <a:r>
              <a:rPr lang="fr-FR" dirty="0"/>
              <a:t>mais plutôt en nombre de</a:t>
            </a:r>
          </a:p>
          <a:p>
            <a:r>
              <a:rPr lang="fr-FR" dirty="0"/>
              <a:t> jours/heures/minutes/secondes.</a:t>
            </a:r>
          </a:p>
        </p:txBody>
      </p:sp>
      <p:cxnSp>
        <p:nvCxnSpPr>
          <p:cNvPr id="9" name="Connecteur droit avec flèche 8">
            <a:extLst>
              <a:ext uri="{FF2B5EF4-FFF2-40B4-BE49-F238E27FC236}">
                <a16:creationId xmlns:a16="http://schemas.microsoft.com/office/drawing/2014/main" id="{909613D6-5559-4CED-B588-BFCE5F9D7FDF}"/>
              </a:ext>
            </a:extLst>
          </p:cNvPr>
          <p:cNvCxnSpPr>
            <a:cxnSpLocks/>
          </p:cNvCxnSpPr>
          <p:nvPr/>
        </p:nvCxnSpPr>
        <p:spPr>
          <a:xfrm>
            <a:off x="5858040" y="2516134"/>
            <a:ext cx="4046124" cy="0"/>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pic>
        <p:nvPicPr>
          <p:cNvPr id="8" name="Image 7">
            <a:extLst>
              <a:ext uri="{FF2B5EF4-FFF2-40B4-BE49-F238E27FC236}">
                <a16:creationId xmlns:a16="http://schemas.microsoft.com/office/drawing/2014/main" id="{D4098434-B92F-42A6-952B-E21AC9FEB6BC}"/>
              </a:ext>
            </a:extLst>
          </p:cNvPr>
          <p:cNvPicPr>
            <a:picLocks noChangeAspect="1"/>
          </p:cNvPicPr>
          <p:nvPr/>
        </p:nvPicPr>
        <p:blipFill>
          <a:blip r:embed="rId3"/>
          <a:stretch>
            <a:fillRect/>
          </a:stretch>
        </p:blipFill>
        <p:spPr>
          <a:xfrm>
            <a:off x="7116896" y="2104872"/>
            <a:ext cx="4166402" cy="351487"/>
          </a:xfrm>
          <a:prstGeom prst="rect">
            <a:avLst/>
          </a:prstGeom>
        </p:spPr>
      </p:pic>
      <p:pic>
        <p:nvPicPr>
          <p:cNvPr id="13" name="Image 12">
            <a:extLst>
              <a:ext uri="{FF2B5EF4-FFF2-40B4-BE49-F238E27FC236}">
                <a16:creationId xmlns:a16="http://schemas.microsoft.com/office/drawing/2014/main" id="{9E96C867-1140-4816-87C7-08D804A6E3DD}"/>
              </a:ext>
            </a:extLst>
          </p:cNvPr>
          <p:cNvPicPr>
            <a:picLocks noChangeAspect="1"/>
          </p:cNvPicPr>
          <p:nvPr/>
        </p:nvPicPr>
        <p:blipFill>
          <a:blip r:embed="rId4"/>
          <a:stretch>
            <a:fillRect/>
          </a:stretch>
        </p:blipFill>
        <p:spPr>
          <a:xfrm>
            <a:off x="8055769" y="3377050"/>
            <a:ext cx="2991710" cy="2279671"/>
          </a:xfrm>
          <a:prstGeom prst="rect">
            <a:avLst/>
          </a:prstGeom>
        </p:spPr>
      </p:pic>
    </p:spTree>
    <p:extLst>
      <p:ext uri="{BB962C8B-B14F-4D97-AF65-F5344CB8AC3E}">
        <p14:creationId xmlns:p14="http://schemas.microsoft.com/office/powerpoint/2010/main" val="204498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3760" y="624110"/>
            <a:ext cx="9865359" cy="1280890"/>
          </a:xfrm>
        </p:spPr>
        <p:txBody>
          <a:bodyPr rtlCol="0">
            <a:noAutofit/>
          </a:bodyPr>
          <a:lstStyle/>
          <a:p>
            <a:pPr rtl="0"/>
            <a:r>
              <a:rPr lang="fr-FR" dirty="0"/>
              <a:t>Transformer les données</a:t>
            </a:r>
            <a:br>
              <a:rPr lang="fr-FR" dirty="0"/>
            </a:br>
            <a:r>
              <a:rPr lang="fr-FR" dirty="0"/>
              <a:t>L’âge (2/3) : Transformer une colonne</a:t>
            </a:r>
          </a:p>
        </p:txBody>
      </p:sp>
      <p:sp>
        <p:nvSpPr>
          <p:cNvPr id="3" name="Espace réservé du numéro de diapositive 2"/>
          <p:cNvSpPr>
            <a:spLocks noGrp="1"/>
          </p:cNvSpPr>
          <p:nvPr>
            <p:ph type="sldNum" sz="quarter" idx="12"/>
          </p:nvPr>
        </p:nvSpPr>
        <p:spPr/>
        <p:txBody>
          <a:bodyPr/>
          <a:lstStyle/>
          <a:p>
            <a:pPr rtl="0"/>
            <a:fld id="{401CF334-2D5C-4859-84A6-CA7E6E43FAEB}" type="slidenum">
              <a:rPr lang="fr-FR" noProof="0" smtClean="0"/>
              <a:t>55</a:t>
            </a:fld>
            <a:endParaRPr lang="fr-FR" noProof="0"/>
          </a:p>
        </p:txBody>
      </p:sp>
      <p:sp>
        <p:nvSpPr>
          <p:cNvPr id="5" name="ZoneTexte 4"/>
          <p:cNvSpPr txBox="1"/>
          <p:nvPr/>
        </p:nvSpPr>
        <p:spPr>
          <a:xfrm>
            <a:off x="1889760" y="2743155"/>
            <a:ext cx="6035040" cy="1754326"/>
          </a:xfrm>
          <a:prstGeom prst="rect">
            <a:avLst/>
          </a:prstGeom>
          <a:noFill/>
        </p:spPr>
        <p:txBody>
          <a:bodyPr wrap="square" rtlCol="0">
            <a:spAutoFit/>
          </a:bodyPr>
          <a:lstStyle/>
          <a:p>
            <a:r>
              <a:rPr lang="fr-FR" dirty="0"/>
              <a:t>Cliquer sur l’objet durée : </a:t>
            </a:r>
          </a:p>
          <a:p>
            <a:endParaRPr lang="fr-FR" dirty="0"/>
          </a:p>
          <a:p>
            <a:endParaRPr lang="fr-FR" dirty="0"/>
          </a:p>
          <a:p>
            <a:r>
              <a:rPr lang="fr-FR" dirty="0"/>
              <a:t>Le format est maintenant en nombre</a:t>
            </a:r>
          </a:p>
          <a:p>
            <a:r>
              <a:rPr lang="fr-FR" dirty="0"/>
              <a:t>d’années : </a:t>
            </a:r>
          </a:p>
          <a:p>
            <a:r>
              <a:rPr lang="fr-FR" dirty="0"/>
              <a:t> </a:t>
            </a:r>
          </a:p>
        </p:txBody>
      </p:sp>
      <p:pic>
        <p:nvPicPr>
          <p:cNvPr id="11" name="Image 10">
            <a:extLst>
              <a:ext uri="{FF2B5EF4-FFF2-40B4-BE49-F238E27FC236}">
                <a16:creationId xmlns:a16="http://schemas.microsoft.com/office/drawing/2014/main" id="{45878F28-DE9B-4B5F-B0C2-B6493EA45BF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216775" y="3056572"/>
            <a:ext cx="3014345" cy="2489200"/>
          </a:xfrm>
          <a:prstGeom prst="rect">
            <a:avLst/>
          </a:prstGeom>
          <a:noFill/>
          <a:ln>
            <a:noFill/>
          </a:ln>
        </p:spPr>
      </p:pic>
      <p:cxnSp>
        <p:nvCxnSpPr>
          <p:cNvPr id="12" name="Connecteur droit avec flèche 11">
            <a:extLst>
              <a:ext uri="{FF2B5EF4-FFF2-40B4-BE49-F238E27FC236}">
                <a16:creationId xmlns:a16="http://schemas.microsoft.com/office/drawing/2014/main" id="{6F43EEA6-549C-4921-94E7-95EFE25A55A8}"/>
              </a:ext>
            </a:extLst>
          </p:cNvPr>
          <p:cNvCxnSpPr>
            <a:cxnSpLocks/>
          </p:cNvCxnSpPr>
          <p:nvPr/>
        </p:nvCxnSpPr>
        <p:spPr>
          <a:xfrm>
            <a:off x="5142808" y="3056572"/>
            <a:ext cx="1933631" cy="0"/>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pic>
        <p:nvPicPr>
          <p:cNvPr id="13" name="Image 12">
            <a:extLst>
              <a:ext uri="{FF2B5EF4-FFF2-40B4-BE49-F238E27FC236}">
                <a16:creationId xmlns:a16="http://schemas.microsoft.com/office/drawing/2014/main" id="{F8F597AA-20D3-489D-B1F6-5D386F1D359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872746" y="4615863"/>
            <a:ext cx="1524000" cy="1439545"/>
          </a:xfrm>
          <a:prstGeom prst="rect">
            <a:avLst/>
          </a:prstGeom>
          <a:noFill/>
          <a:ln>
            <a:noFill/>
          </a:ln>
        </p:spPr>
      </p:pic>
      <p:cxnSp>
        <p:nvCxnSpPr>
          <p:cNvPr id="14" name="Connecteur droit avec flèche 13">
            <a:extLst>
              <a:ext uri="{FF2B5EF4-FFF2-40B4-BE49-F238E27FC236}">
                <a16:creationId xmlns:a16="http://schemas.microsoft.com/office/drawing/2014/main" id="{BD960D15-6C39-4CAC-89EE-4FC0100D4077}"/>
              </a:ext>
            </a:extLst>
          </p:cNvPr>
          <p:cNvCxnSpPr>
            <a:cxnSpLocks/>
          </p:cNvCxnSpPr>
          <p:nvPr/>
        </p:nvCxnSpPr>
        <p:spPr>
          <a:xfrm flipH="1">
            <a:off x="3555439" y="3948357"/>
            <a:ext cx="394229" cy="1073269"/>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9" name="Connecteur droit avec flèche 8">
            <a:extLst>
              <a:ext uri="{FF2B5EF4-FFF2-40B4-BE49-F238E27FC236}">
                <a16:creationId xmlns:a16="http://schemas.microsoft.com/office/drawing/2014/main" id="{44DF2C23-62CA-4B95-99F8-1214DC57F107}"/>
              </a:ext>
            </a:extLst>
          </p:cNvPr>
          <p:cNvCxnSpPr>
            <a:cxnSpLocks/>
          </p:cNvCxnSpPr>
          <p:nvPr/>
        </p:nvCxnSpPr>
        <p:spPr>
          <a:xfrm>
            <a:off x="5858040" y="2516134"/>
            <a:ext cx="3382697" cy="0"/>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10" name="ZoneTexte 9">
            <a:extLst>
              <a:ext uri="{FF2B5EF4-FFF2-40B4-BE49-F238E27FC236}">
                <a16:creationId xmlns:a16="http://schemas.microsoft.com/office/drawing/2014/main" id="{AFD9681F-5D9B-4D46-AEC3-0740BF7D9A99}"/>
              </a:ext>
            </a:extLst>
          </p:cNvPr>
          <p:cNvSpPr txBox="1"/>
          <p:nvPr/>
        </p:nvSpPr>
        <p:spPr>
          <a:xfrm>
            <a:off x="1889760" y="2124185"/>
            <a:ext cx="5963920" cy="369332"/>
          </a:xfrm>
          <a:prstGeom prst="rect">
            <a:avLst/>
          </a:prstGeom>
          <a:noFill/>
        </p:spPr>
        <p:txBody>
          <a:bodyPr wrap="square" rtlCol="0">
            <a:spAutoFit/>
          </a:bodyPr>
          <a:lstStyle/>
          <a:p>
            <a:r>
              <a:rPr lang="fr-FR" dirty="0"/>
              <a:t>Dans l’onglet </a:t>
            </a:r>
            <a:r>
              <a:rPr lang="fr-FR" b="1" dirty="0"/>
              <a:t>« Transformer »</a:t>
            </a:r>
          </a:p>
        </p:txBody>
      </p:sp>
      <p:pic>
        <p:nvPicPr>
          <p:cNvPr id="15" name="Image 14">
            <a:extLst>
              <a:ext uri="{FF2B5EF4-FFF2-40B4-BE49-F238E27FC236}">
                <a16:creationId xmlns:a16="http://schemas.microsoft.com/office/drawing/2014/main" id="{918BB259-89EA-4978-8A7B-01EE00680147}"/>
              </a:ext>
            </a:extLst>
          </p:cNvPr>
          <p:cNvPicPr>
            <a:picLocks noChangeAspect="1"/>
          </p:cNvPicPr>
          <p:nvPr/>
        </p:nvPicPr>
        <p:blipFill>
          <a:blip r:embed="rId5"/>
          <a:stretch>
            <a:fillRect/>
          </a:stretch>
        </p:blipFill>
        <p:spPr>
          <a:xfrm>
            <a:off x="7157536" y="2082839"/>
            <a:ext cx="4166402" cy="351487"/>
          </a:xfrm>
          <a:prstGeom prst="rect">
            <a:avLst/>
          </a:prstGeom>
        </p:spPr>
      </p:pic>
    </p:spTree>
    <p:extLst>
      <p:ext uri="{BB962C8B-B14F-4D97-AF65-F5344CB8AC3E}">
        <p14:creationId xmlns:p14="http://schemas.microsoft.com/office/powerpoint/2010/main" val="93383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20875" y="624110"/>
            <a:ext cx="9784080" cy="1280890"/>
          </a:xfrm>
        </p:spPr>
        <p:txBody>
          <a:bodyPr rtlCol="0">
            <a:normAutofit/>
          </a:bodyPr>
          <a:lstStyle/>
          <a:p>
            <a:pPr rtl="0"/>
            <a:r>
              <a:rPr lang="fr-FR" dirty="0"/>
              <a:t>Transformer les données</a:t>
            </a:r>
            <a:br>
              <a:rPr lang="fr-FR" dirty="0"/>
            </a:br>
            <a:r>
              <a:rPr lang="fr-FR" dirty="0"/>
              <a:t>Ajout d’une colonne calculée : L’âge (3/3)</a:t>
            </a:r>
          </a:p>
        </p:txBody>
      </p:sp>
      <p:sp>
        <p:nvSpPr>
          <p:cNvPr id="3" name="Espace réservé du numéro de diapositive 2"/>
          <p:cNvSpPr>
            <a:spLocks noGrp="1"/>
          </p:cNvSpPr>
          <p:nvPr>
            <p:ph type="sldNum" sz="quarter" idx="12"/>
          </p:nvPr>
        </p:nvSpPr>
        <p:spPr/>
        <p:txBody>
          <a:bodyPr/>
          <a:lstStyle/>
          <a:p>
            <a:pPr rtl="0"/>
            <a:fld id="{401CF334-2D5C-4859-84A6-CA7E6E43FAEB}" type="slidenum">
              <a:rPr lang="fr-FR" noProof="0" smtClean="0"/>
              <a:t>56</a:t>
            </a:fld>
            <a:endParaRPr lang="fr-FR" noProof="0"/>
          </a:p>
        </p:txBody>
      </p:sp>
      <p:sp>
        <p:nvSpPr>
          <p:cNvPr id="5" name="ZoneTexte 4"/>
          <p:cNvSpPr txBox="1"/>
          <p:nvPr/>
        </p:nvSpPr>
        <p:spPr>
          <a:xfrm>
            <a:off x="1859280" y="2744538"/>
            <a:ext cx="9784080" cy="2862322"/>
          </a:xfrm>
          <a:prstGeom prst="rect">
            <a:avLst/>
          </a:prstGeom>
          <a:noFill/>
        </p:spPr>
        <p:txBody>
          <a:bodyPr wrap="square" rtlCol="0">
            <a:spAutoFit/>
          </a:bodyPr>
          <a:lstStyle/>
          <a:p>
            <a:r>
              <a:rPr lang="fr-FR" dirty="0"/>
              <a:t>Sinon, il aurait fallu écrire du code en langage M afin de calculer l’âge, ce qui aurait donné :</a:t>
            </a:r>
          </a:p>
          <a:p>
            <a:endParaRPr lang="fr-FR" dirty="0"/>
          </a:p>
          <a:p>
            <a:r>
              <a:rPr lang="fr-FR" b="1" dirty="0"/>
              <a:t>= </a:t>
            </a:r>
            <a:r>
              <a:rPr lang="fr-FR" b="1" dirty="0" err="1"/>
              <a:t>Date.Year</a:t>
            </a:r>
            <a:r>
              <a:rPr lang="fr-FR" b="1" dirty="0"/>
              <a:t>(</a:t>
            </a:r>
            <a:r>
              <a:rPr lang="fr-FR" b="1" dirty="0" err="1"/>
              <a:t>DateTime.LocalNow</a:t>
            </a:r>
            <a:r>
              <a:rPr lang="fr-FR" b="1" dirty="0"/>
              <a:t>())-</a:t>
            </a:r>
            <a:r>
              <a:rPr lang="fr-FR" b="1" dirty="0" err="1"/>
              <a:t>Date.Year</a:t>
            </a:r>
            <a:r>
              <a:rPr lang="fr-FR" b="1" dirty="0"/>
              <a:t>([</a:t>
            </a:r>
            <a:r>
              <a:rPr lang="fr-FR" b="1" dirty="0" err="1"/>
              <a:t>BirthDate</a:t>
            </a:r>
            <a:r>
              <a:rPr lang="fr-FR" b="1" dirty="0"/>
              <a:t>])  </a:t>
            </a:r>
          </a:p>
          <a:p>
            <a:endParaRPr lang="fr-FR" dirty="0"/>
          </a:p>
          <a:p>
            <a:r>
              <a:rPr lang="fr-FR" dirty="0"/>
              <a:t>Je prends dans une date, l’année (de l’heure actuelle en format </a:t>
            </a:r>
            <a:r>
              <a:rPr lang="fr-FR" dirty="0" err="1"/>
              <a:t>datetime</a:t>
            </a:r>
            <a:r>
              <a:rPr lang="fr-FR" dirty="0"/>
              <a:t>) MOINS l’année (dans une date et sur le champ Date de naissance).</a:t>
            </a:r>
          </a:p>
          <a:p>
            <a:endParaRPr lang="fr-FR" dirty="0"/>
          </a:p>
          <a:p>
            <a:endParaRPr lang="fr-FR" dirty="0"/>
          </a:p>
          <a:p>
            <a:r>
              <a:rPr lang="fr-FR" dirty="0"/>
              <a:t> </a:t>
            </a:r>
          </a:p>
        </p:txBody>
      </p:sp>
    </p:spTree>
    <p:extLst>
      <p:ext uri="{BB962C8B-B14F-4D97-AF65-F5344CB8AC3E}">
        <p14:creationId xmlns:p14="http://schemas.microsoft.com/office/powerpoint/2010/main" val="385319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9192675" cy="1280890"/>
          </a:xfrm>
        </p:spPr>
        <p:txBody>
          <a:bodyPr rtlCol="0">
            <a:normAutofit/>
          </a:bodyPr>
          <a:lstStyle/>
          <a:p>
            <a:pPr rtl="0"/>
            <a:r>
              <a:rPr lang="fr-FR" dirty="0"/>
              <a:t>Transformer les données</a:t>
            </a:r>
            <a:br>
              <a:rPr lang="fr-FR" dirty="0"/>
            </a:br>
            <a:r>
              <a:rPr lang="fr-FR" dirty="0"/>
              <a:t>Ajout d’une colonne personnalisée</a:t>
            </a:r>
          </a:p>
        </p:txBody>
      </p:sp>
      <p:sp>
        <p:nvSpPr>
          <p:cNvPr id="9" name="ZoneTexte 8"/>
          <p:cNvSpPr txBox="1"/>
          <p:nvPr/>
        </p:nvSpPr>
        <p:spPr>
          <a:xfrm>
            <a:off x="7721600" y="2189019"/>
            <a:ext cx="4276436" cy="3693319"/>
          </a:xfrm>
          <a:prstGeom prst="rect">
            <a:avLst/>
          </a:prstGeom>
          <a:noFill/>
        </p:spPr>
        <p:txBody>
          <a:bodyPr wrap="square" rtlCol="0">
            <a:spAutoFit/>
          </a:bodyPr>
          <a:lstStyle/>
          <a:p>
            <a:r>
              <a:rPr lang="fr-FR" dirty="0"/>
              <a:t>Ajout d’une </a:t>
            </a:r>
            <a:r>
              <a:rPr lang="fr-FR" b="1" dirty="0"/>
              <a:t>colonne personnalisée </a:t>
            </a:r>
            <a:r>
              <a:rPr lang="fr-FR" dirty="0"/>
              <a:t>pour calculer le classement en fonction de facteurs d’égalité de toutes les données, et comparons-la à la colonne </a:t>
            </a:r>
            <a:r>
              <a:rPr lang="fr-FR" i="1" dirty="0"/>
              <a:t>Classement</a:t>
            </a:r>
            <a:r>
              <a:rPr lang="fr-FR" dirty="0"/>
              <a:t> existante.</a:t>
            </a:r>
          </a:p>
          <a:p>
            <a:endParaRPr lang="fr-FR" dirty="0"/>
          </a:p>
          <a:p>
            <a:r>
              <a:rPr lang="fr-FR" dirty="0"/>
              <a:t>Entrez </a:t>
            </a:r>
            <a:r>
              <a:rPr lang="fr-FR" i="1" dirty="0"/>
              <a:t>Nouveau classement</a:t>
            </a:r>
            <a:r>
              <a:rPr lang="fr-FR" dirty="0"/>
              <a:t> dans </a:t>
            </a:r>
            <a:r>
              <a:rPr lang="fr-FR" b="1" dirty="0"/>
              <a:t>Nouveau nom de colonne</a:t>
            </a:r>
            <a:r>
              <a:rPr lang="fr-FR" dirty="0"/>
              <a:t> et les informations suivantes dans </a:t>
            </a:r>
            <a:r>
              <a:rPr lang="fr-FR" b="1" dirty="0"/>
              <a:t>Formule de colonne personnalisée.</a:t>
            </a:r>
          </a:p>
          <a:p>
            <a:endParaRPr lang="fr-FR" b="1" dirty="0"/>
          </a:p>
          <a:p>
            <a:r>
              <a:rPr lang="fr-FR" dirty="0"/>
              <a:t>Vérifier qu’il n’y ait aucune erreur de syntaxe et OK</a:t>
            </a: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4039" y="1978891"/>
            <a:ext cx="6477561" cy="4229467"/>
          </a:xfrm>
          <a:prstGeom prst="rect">
            <a:avLst/>
          </a:prstGeom>
        </p:spPr>
      </p:pic>
      <p:cxnSp>
        <p:nvCxnSpPr>
          <p:cNvPr id="8" name="Connecteur droit avec flèche 7"/>
          <p:cNvCxnSpPr/>
          <p:nvPr/>
        </p:nvCxnSpPr>
        <p:spPr>
          <a:xfrm>
            <a:off x="2168053" y="2937163"/>
            <a:ext cx="424872" cy="2124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a:off x="4682836" y="5504873"/>
            <a:ext cx="3112655" cy="3774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12"/>
          </p:nvPr>
        </p:nvSpPr>
        <p:spPr/>
        <p:txBody>
          <a:bodyPr/>
          <a:lstStyle/>
          <a:p>
            <a:pPr rtl="0"/>
            <a:fld id="{401CF334-2D5C-4859-84A6-CA7E6E43FAEB}" type="slidenum">
              <a:rPr lang="fr-FR" noProof="0" smtClean="0"/>
              <a:t>57</a:t>
            </a:fld>
            <a:endParaRPr lang="fr-FR" noProof="0"/>
          </a:p>
        </p:txBody>
      </p:sp>
    </p:spTree>
    <p:extLst>
      <p:ext uri="{BB962C8B-B14F-4D97-AF65-F5344CB8AC3E}">
        <p14:creationId xmlns:p14="http://schemas.microsoft.com/office/powerpoint/2010/main" val="47758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49120" y="624110"/>
            <a:ext cx="10278355" cy="1280890"/>
          </a:xfrm>
        </p:spPr>
        <p:txBody>
          <a:bodyPr rtlCol="0">
            <a:noAutofit/>
          </a:bodyPr>
          <a:lstStyle/>
          <a:p>
            <a:pPr rtl="0"/>
            <a:r>
              <a:rPr lang="fr-FR" dirty="0"/>
              <a:t>Transformer les données</a:t>
            </a:r>
            <a:br>
              <a:rPr lang="fr-FR" dirty="0"/>
            </a:br>
            <a:r>
              <a:rPr lang="fr-FR" dirty="0"/>
              <a:t>Ajout d’une colonne personnalisée : Formule</a:t>
            </a:r>
          </a:p>
        </p:txBody>
      </p:sp>
      <p:sp>
        <p:nvSpPr>
          <p:cNvPr id="3" name="Espace réservé du numéro de diapositive 2"/>
          <p:cNvSpPr>
            <a:spLocks noGrp="1"/>
          </p:cNvSpPr>
          <p:nvPr>
            <p:ph type="sldNum" sz="quarter" idx="12"/>
          </p:nvPr>
        </p:nvSpPr>
        <p:spPr/>
        <p:txBody>
          <a:bodyPr/>
          <a:lstStyle/>
          <a:p>
            <a:pPr rtl="0"/>
            <a:fld id="{401CF334-2D5C-4859-84A6-CA7E6E43FAEB}" type="slidenum">
              <a:rPr lang="fr-FR" noProof="0" smtClean="0"/>
              <a:t>58</a:t>
            </a:fld>
            <a:endParaRPr lang="fr-FR" noProof="0"/>
          </a:p>
        </p:txBody>
      </p:sp>
      <p:pic>
        <p:nvPicPr>
          <p:cNvPr id="4" name="Image 3"/>
          <p:cNvPicPr>
            <a:picLocks noChangeAspect="1"/>
          </p:cNvPicPr>
          <p:nvPr/>
        </p:nvPicPr>
        <p:blipFill>
          <a:blip r:embed="rId3"/>
          <a:stretch>
            <a:fillRect/>
          </a:stretch>
        </p:blipFill>
        <p:spPr>
          <a:xfrm>
            <a:off x="1960880" y="2764472"/>
            <a:ext cx="9937432" cy="1552575"/>
          </a:xfrm>
          <a:prstGeom prst="rect">
            <a:avLst/>
          </a:prstGeom>
        </p:spPr>
      </p:pic>
      <p:sp>
        <p:nvSpPr>
          <p:cNvPr id="5" name="ZoneTexte 4"/>
          <p:cNvSpPr txBox="1"/>
          <p:nvPr/>
        </p:nvSpPr>
        <p:spPr>
          <a:xfrm>
            <a:off x="1849120" y="2246698"/>
            <a:ext cx="5963920" cy="369332"/>
          </a:xfrm>
          <a:prstGeom prst="rect">
            <a:avLst/>
          </a:prstGeom>
          <a:noFill/>
        </p:spPr>
        <p:txBody>
          <a:bodyPr wrap="square" rtlCol="0">
            <a:spAutoFit/>
          </a:bodyPr>
          <a:lstStyle/>
          <a:p>
            <a:r>
              <a:rPr lang="fr-FR" dirty="0"/>
              <a:t>Dans Affichage : cocher Barre de formule</a:t>
            </a:r>
          </a:p>
        </p:txBody>
      </p:sp>
      <p:sp>
        <p:nvSpPr>
          <p:cNvPr id="6" name="Rectangle 5"/>
          <p:cNvSpPr/>
          <p:nvPr/>
        </p:nvSpPr>
        <p:spPr>
          <a:xfrm>
            <a:off x="1849120" y="4650155"/>
            <a:ext cx="9937432" cy="1200329"/>
          </a:xfrm>
          <a:prstGeom prst="rect">
            <a:avLst/>
          </a:prstGeom>
        </p:spPr>
        <p:txBody>
          <a:bodyPr wrap="square">
            <a:spAutoFit/>
          </a:bodyPr>
          <a:lstStyle/>
          <a:p>
            <a:r>
              <a:rPr lang="fr-FR" dirty="0"/>
              <a:t>L’Éditeur de requête conserve toutes les étapes appliquées pour chaque requête sous forme de texte que vous pouvez afficher ou modifier. </a:t>
            </a:r>
          </a:p>
          <a:p>
            <a:endParaRPr lang="fr-FR" dirty="0"/>
          </a:p>
          <a:p>
            <a:r>
              <a:rPr lang="fr-FR" dirty="0"/>
              <a:t>Vous pouvez afficher ou modifier le texte de toute requête en utilisant l’ </a:t>
            </a:r>
            <a:r>
              <a:rPr lang="fr-FR" b="1" dirty="0"/>
              <a:t>Éditeur avancé</a:t>
            </a:r>
            <a:endParaRPr lang="fr-FR" dirty="0"/>
          </a:p>
        </p:txBody>
      </p:sp>
      <p:cxnSp>
        <p:nvCxnSpPr>
          <p:cNvPr id="11" name="Connecteur droit avec flèche 10"/>
          <p:cNvCxnSpPr/>
          <p:nvPr/>
        </p:nvCxnSpPr>
        <p:spPr>
          <a:xfrm flipH="1" flipV="1">
            <a:off x="7437120" y="3688080"/>
            <a:ext cx="2895600" cy="1838960"/>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cxnSp>
        <p:nvCxnSpPr>
          <p:cNvPr id="15" name="Connecteur droit avec flèche 14"/>
          <p:cNvCxnSpPr/>
          <p:nvPr/>
        </p:nvCxnSpPr>
        <p:spPr>
          <a:xfrm flipH="1">
            <a:off x="2844800" y="2616030"/>
            <a:ext cx="2580640" cy="4421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95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4" y="738252"/>
            <a:ext cx="9192675" cy="1280890"/>
          </a:xfrm>
        </p:spPr>
        <p:txBody>
          <a:bodyPr rtlCol="0">
            <a:normAutofit/>
          </a:bodyPr>
          <a:lstStyle/>
          <a:p>
            <a:pPr rtl="0"/>
            <a:r>
              <a:rPr lang="fr-FR" dirty="0"/>
              <a:t>Transformer les données</a:t>
            </a:r>
            <a:br>
              <a:rPr lang="fr-FR" dirty="0"/>
            </a:br>
            <a:r>
              <a:rPr lang="fr-FR" dirty="0"/>
              <a:t>Concaténer les colonnes</a:t>
            </a:r>
          </a:p>
        </p:txBody>
      </p:sp>
      <p:sp>
        <p:nvSpPr>
          <p:cNvPr id="3" name="Rectangle 2"/>
          <p:cNvSpPr/>
          <p:nvPr/>
        </p:nvSpPr>
        <p:spPr>
          <a:xfrm>
            <a:off x="2032952" y="2186097"/>
            <a:ext cx="5577840" cy="2862322"/>
          </a:xfrm>
          <a:prstGeom prst="rect">
            <a:avLst/>
          </a:prstGeom>
        </p:spPr>
        <p:txBody>
          <a:bodyPr wrap="square">
            <a:spAutoFit/>
          </a:bodyPr>
          <a:lstStyle/>
          <a:p>
            <a:pPr marL="342900" indent="-342900" algn="just">
              <a:buAutoNum type="arabicPeriod"/>
            </a:pPr>
            <a:r>
              <a:rPr lang="fr-FR" dirty="0"/>
              <a:t>Créer une colonne personnalisée et inscrire : </a:t>
            </a:r>
          </a:p>
          <a:p>
            <a:pPr algn="just"/>
            <a:r>
              <a:rPr lang="fr-FR" b="1" dirty="0"/>
              <a:t>= [</a:t>
            </a:r>
            <a:r>
              <a:rPr lang="fr-FR" b="1" dirty="0" err="1"/>
              <a:t>StoreName</a:t>
            </a:r>
            <a:r>
              <a:rPr lang="fr-FR" b="1" dirty="0"/>
              <a:t>] &amp; " - " &amp; [</a:t>
            </a:r>
            <a:r>
              <a:rPr lang="fr-FR" b="1" dirty="0" err="1"/>
              <a:t>StoreDescription</a:t>
            </a:r>
            <a:r>
              <a:rPr lang="fr-FR" b="1" dirty="0"/>
              <a:t>]</a:t>
            </a:r>
          </a:p>
          <a:p>
            <a:pPr algn="just"/>
            <a:endParaRPr lang="fr-FR" b="1" dirty="0"/>
          </a:p>
          <a:p>
            <a:pPr algn="just"/>
            <a:r>
              <a:rPr lang="fr-FR" dirty="0"/>
              <a:t>2. Si l’on souhaite concaténer colonnes avec deux types de données différentes (texte et entier), il va falloir convertir la valeur numérique en texte avec </a:t>
            </a:r>
            <a:r>
              <a:rPr lang="fr-FR" dirty="0" err="1"/>
              <a:t>Text.from</a:t>
            </a:r>
            <a:endParaRPr lang="fr-FR" dirty="0"/>
          </a:p>
          <a:p>
            <a:pPr algn="just"/>
            <a:endParaRPr lang="fr-FR" dirty="0"/>
          </a:p>
          <a:p>
            <a:pPr marL="342900" indent="-342900" algn="just">
              <a:buAutoNum type="arabicPeriod"/>
            </a:pPr>
            <a:endParaRPr lang="fr-FR" dirty="0"/>
          </a:p>
          <a:p>
            <a:endParaRPr lang="fr-FR" dirty="0"/>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59</a:t>
            </a:fld>
            <a:endParaRPr lang="fr-FR" noProof="0"/>
          </a:p>
        </p:txBody>
      </p:sp>
      <p:pic>
        <p:nvPicPr>
          <p:cNvPr id="12" name="Image 11">
            <a:extLst>
              <a:ext uri="{FF2B5EF4-FFF2-40B4-BE49-F238E27FC236}">
                <a16:creationId xmlns:a16="http://schemas.microsoft.com/office/drawing/2014/main" id="{CB805B0B-A206-496A-B3A0-F64417912089}"/>
              </a:ext>
            </a:extLst>
          </p:cNvPr>
          <p:cNvPicPr>
            <a:picLocks noChangeAspect="1"/>
          </p:cNvPicPr>
          <p:nvPr/>
        </p:nvPicPr>
        <p:blipFill>
          <a:blip r:embed="rId3"/>
          <a:stretch>
            <a:fillRect/>
          </a:stretch>
        </p:blipFill>
        <p:spPr>
          <a:xfrm>
            <a:off x="7689591" y="2186097"/>
            <a:ext cx="3838575" cy="3505200"/>
          </a:xfrm>
          <a:prstGeom prst="rect">
            <a:avLst/>
          </a:prstGeom>
        </p:spPr>
      </p:pic>
      <p:pic>
        <p:nvPicPr>
          <p:cNvPr id="14" name="Image 13">
            <a:extLst>
              <a:ext uri="{FF2B5EF4-FFF2-40B4-BE49-F238E27FC236}">
                <a16:creationId xmlns:a16="http://schemas.microsoft.com/office/drawing/2014/main" id="{3FCDDEBC-BF97-431A-A45A-3E5614E27481}"/>
              </a:ext>
            </a:extLst>
          </p:cNvPr>
          <p:cNvPicPr>
            <a:picLocks noChangeAspect="1"/>
          </p:cNvPicPr>
          <p:nvPr/>
        </p:nvPicPr>
        <p:blipFill>
          <a:blip r:embed="rId4"/>
          <a:stretch>
            <a:fillRect/>
          </a:stretch>
        </p:blipFill>
        <p:spPr>
          <a:xfrm>
            <a:off x="1752889" y="4627007"/>
            <a:ext cx="5656639" cy="842823"/>
          </a:xfrm>
          <a:prstGeom prst="rect">
            <a:avLst/>
          </a:prstGeom>
        </p:spPr>
      </p:pic>
      <p:cxnSp>
        <p:nvCxnSpPr>
          <p:cNvPr id="17" name="Connecteur droit avec flèche 16">
            <a:extLst>
              <a:ext uri="{FF2B5EF4-FFF2-40B4-BE49-F238E27FC236}">
                <a16:creationId xmlns:a16="http://schemas.microsoft.com/office/drawing/2014/main" id="{51196A88-8AF3-400E-9352-C26FB84B018A}"/>
              </a:ext>
            </a:extLst>
          </p:cNvPr>
          <p:cNvCxnSpPr/>
          <p:nvPr/>
        </p:nvCxnSpPr>
        <p:spPr>
          <a:xfrm>
            <a:off x="6807200" y="2641600"/>
            <a:ext cx="1493520" cy="2499360"/>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76960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t>Plan de formation</a:t>
            </a:r>
          </a:p>
        </p:txBody>
      </p:sp>
      <p:sp>
        <p:nvSpPr>
          <p:cNvPr id="3" name="Espace réservé du contenu 2"/>
          <p:cNvSpPr>
            <a:spLocks noGrp="1"/>
          </p:cNvSpPr>
          <p:nvPr>
            <p:ph idx="1"/>
          </p:nvPr>
        </p:nvSpPr>
        <p:spPr>
          <a:xfrm>
            <a:off x="1311579" y="1642534"/>
            <a:ext cx="10794696" cy="4501958"/>
          </a:xfrm>
        </p:spPr>
        <p:txBody>
          <a:bodyPr rtlCol="0">
            <a:normAutofit fontScale="92500"/>
          </a:bodyPr>
          <a:lstStyle/>
          <a:p>
            <a:pPr rtl="0"/>
            <a:r>
              <a:rPr lang="fr-FR" sz="2500" dirty="0">
                <a:solidFill>
                  <a:schemeClr val="tx1"/>
                </a:solidFill>
                <a:hlinkClick r:id="rId3" action="ppaction://hlinksldjump">
                  <a:extLst>
                    <a:ext uri="{A12FA001-AC4F-418D-AE19-62706E023703}">
                      <ahyp:hlinkClr xmlns:ahyp="http://schemas.microsoft.com/office/drawing/2018/hyperlinkcolor" val="tx"/>
                    </a:ext>
                  </a:extLst>
                </a:hlinkClick>
              </a:rPr>
              <a:t>Introduction de l’outil, de la BI et jeux de données</a:t>
            </a:r>
            <a:r>
              <a:rPr lang="fr-FR" sz="2500" dirty="0">
                <a:solidFill>
                  <a:schemeClr val="tx1"/>
                </a:solidFill>
              </a:rPr>
              <a:t>			Page 7</a:t>
            </a:r>
          </a:p>
          <a:p>
            <a:pPr rtl="0"/>
            <a:r>
              <a:rPr lang="fr-FR" sz="2500" dirty="0">
                <a:solidFill>
                  <a:schemeClr val="tx1"/>
                </a:solidFill>
                <a:hlinkClick r:id="rId4" action="ppaction://hlinksldjump">
                  <a:extLst>
                    <a:ext uri="{A12FA001-AC4F-418D-AE19-62706E023703}">
                      <ahyp:hlinkClr xmlns:ahyp="http://schemas.microsoft.com/office/drawing/2018/hyperlinkcolor" val="tx"/>
                    </a:ext>
                  </a:extLst>
                </a:hlinkClick>
              </a:rPr>
              <a:t>Extraction des données</a:t>
            </a:r>
            <a:r>
              <a:rPr lang="fr-FR" sz="2500" dirty="0">
                <a:solidFill>
                  <a:schemeClr val="tx1"/>
                </a:solidFill>
              </a:rPr>
              <a:t>												Page 14</a:t>
            </a:r>
          </a:p>
          <a:p>
            <a:pPr rtl="0"/>
            <a:r>
              <a:rPr lang="fr-FR" sz="2500" dirty="0">
                <a:solidFill>
                  <a:schemeClr val="tx1"/>
                </a:solidFill>
                <a:hlinkClick r:id="rId5" action="ppaction://hlinksldjump">
                  <a:extLst>
                    <a:ext uri="{A12FA001-AC4F-418D-AE19-62706E023703}">
                      <ahyp:hlinkClr xmlns:ahyp="http://schemas.microsoft.com/office/drawing/2018/hyperlinkcolor" val="tx"/>
                    </a:ext>
                  </a:extLst>
                </a:hlinkClick>
              </a:rPr>
              <a:t>Transformation des données</a:t>
            </a:r>
            <a:r>
              <a:rPr lang="fr-FR" sz="2500" dirty="0">
                <a:solidFill>
                  <a:schemeClr val="tx1"/>
                </a:solidFill>
              </a:rPr>
              <a:t>										Page 24</a:t>
            </a:r>
          </a:p>
          <a:p>
            <a:pPr rtl="0"/>
            <a:r>
              <a:rPr lang="fr-FR" sz="2500" dirty="0">
                <a:solidFill>
                  <a:schemeClr val="tx1"/>
                </a:solidFill>
                <a:hlinkClick r:id="rId6" action="ppaction://hlinksldjump">
                  <a:extLst>
                    <a:ext uri="{A12FA001-AC4F-418D-AE19-62706E023703}">
                      <ahyp:hlinkClr xmlns:ahyp="http://schemas.microsoft.com/office/drawing/2018/hyperlinkcolor" val="tx"/>
                    </a:ext>
                  </a:extLst>
                </a:hlinkClick>
              </a:rPr>
              <a:t>Optimisation du modèle</a:t>
            </a:r>
            <a:r>
              <a:rPr lang="fr-FR" sz="2500" dirty="0">
                <a:solidFill>
                  <a:schemeClr val="tx1"/>
                </a:solidFill>
              </a:rPr>
              <a:t>											Page 63</a:t>
            </a:r>
          </a:p>
          <a:p>
            <a:pPr rtl="0"/>
            <a:r>
              <a:rPr lang="fr-FR" sz="2500" dirty="0">
                <a:solidFill>
                  <a:schemeClr val="tx1"/>
                </a:solidFill>
                <a:hlinkClick r:id="rId7" action="ppaction://hlinksldjump">
                  <a:extLst>
                    <a:ext uri="{A12FA001-AC4F-418D-AE19-62706E023703}">
                      <ahyp:hlinkClr xmlns:ahyp="http://schemas.microsoft.com/office/drawing/2018/hyperlinkcolor" val="tx"/>
                    </a:ext>
                  </a:extLst>
                </a:hlinkClick>
              </a:rPr>
              <a:t>Définir des mesures statistiques</a:t>
            </a:r>
            <a:r>
              <a:rPr lang="fr-FR" sz="2500" dirty="0">
                <a:solidFill>
                  <a:schemeClr val="tx1"/>
                </a:solidFill>
              </a:rPr>
              <a:t>									Page 70</a:t>
            </a:r>
          </a:p>
          <a:p>
            <a:pPr rtl="0"/>
            <a:r>
              <a:rPr lang="fr-FR" sz="2500" dirty="0">
                <a:solidFill>
                  <a:schemeClr val="tx1"/>
                </a:solidFill>
                <a:hlinkClick r:id="rId8" action="ppaction://hlinksldjump">
                  <a:extLst>
                    <a:ext uri="{A12FA001-AC4F-418D-AE19-62706E023703}">
                      <ahyp:hlinkClr xmlns:ahyp="http://schemas.microsoft.com/office/drawing/2018/hyperlinkcolor" val="tx"/>
                    </a:ext>
                  </a:extLst>
                </a:hlinkClick>
              </a:rPr>
              <a:t>Conception d’un rapport Power BI</a:t>
            </a:r>
            <a:r>
              <a:rPr lang="fr-FR" sz="2500" dirty="0">
                <a:solidFill>
                  <a:schemeClr val="tx1"/>
                </a:solidFill>
              </a:rPr>
              <a:t>								Page 81</a:t>
            </a:r>
          </a:p>
          <a:p>
            <a:pPr rtl="0"/>
            <a:r>
              <a:rPr lang="fr-FR" sz="2500" dirty="0">
                <a:solidFill>
                  <a:schemeClr val="tx1"/>
                </a:solidFill>
                <a:hlinkClick r:id="rId9" action="ppaction://hlinksldjump">
                  <a:extLst>
                    <a:ext uri="{A12FA001-AC4F-418D-AE19-62706E023703}">
                      <ahyp:hlinkClr xmlns:ahyp="http://schemas.microsoft.com/office/drawing/2018/hyperlinkcolor" val="tx"/>
                    </a:ext>
                  </a:extLst>
                </a:hlinkClick>
              </a:rPr>
              <a:t>Présentation du Service Power BI Online	</a:t>
            </a:r>
            <a:r>
              <a:rPr lang="fr-FR" sz="2500" dirty="0"/>
              <a:t>						Page 105</a:t>
            </a:r>
          </a:p>
          <a:p>
            <a:pPr rtl="0"/>
            <a:endParaRPr lang="fr-FR" sz="2500" dirty="0"/>
          </a:p>
          <a:p>
            <a:pPr rtl="0"/>
            <a:r>
              <a:rPr lang="fr-FR" sz="2500" dirty="0"/>
              <a:t>Annexes																</a:t>
            </a:r>
            <a:r>
              <a:rPr lang="fr-FR" sz="2500"/>
              <a:t>Page 123</a:t>
            </a:r>
            <a:endParaRPr lang="fr-FR" sz="2500" dirty="0"/>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6</a:t>
            </a:fld>
            <a:endParaRPr lang="fr-FR" noProof="0"/>
          </a:p>
        </p:txBody>
      </p:sp>
    </p:spTree>
    <p:extLst>
      <p:ext uri="{BB962C8B-B14F-4D97-AF65-F5344CB8AC3E}">
        <p14:creationId xmlns:p14="http://schemas.microsoft.com/office/powerpoint/2010/main" val="2606042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10939" y="624110"/>
            <a:ext cx="9474662" cy="1280890"/>
          </a:xfrm>
        </p:spPr>
        <p:txBody>
          <a:bodyPr rtlCol="0">
            <a:normAutofit/>
          </a:bodyPr>
          <a:lstStyle/>
          <a:p>
            <a:r>
              <a:rPr lang="fr-FR" dirty="0"/>
              <a:t>Colonnes conditionnelles : </a:t>
            </a:r>
            <a:br>
              <a:rPr lang="fr-FR" dirty="0"/>
            </a:br>
            <a:r>
              <a:rPr lang="fr-FR" dirty="0"/>
              <a:t>Gestion du texte</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60</a:t>
            </a:fld>
            <a:endParaRPr lang="fr-FR" noProof="0"/>
          </a:p>
        </p:txBody>
      </p:sp>
      <p:sp>
        <p:nvSpPr>
          <p:cNvPr id="5" name="ZoneTexte 4"/>
          <p:cNvSpPr txBox="1"/>
          <p:nvPr/>
        </p:nvSpPr>
        <p:spPr>
          <a:xfrm>
            <a:off x="8930655" y="2357284"/>
            <a:ext cx="2695074" cy="3416320"/>
          </a:xfrm>
          <a:prstGeom prst="rect">
            <a:avLst/>
          </a:prstGeom>
          <a:noFill/>
        </p:spPr>
        <p:txBody>
          <a:bodyPr wrap="square" rtlCol="0">
            <a:spAutoFit/>
          </a:bodyPr>
          <a:lstStyle/>
          <a:p>
            <a:r>
              <a:rPr lang="fr-FR" dirty="0"/>
              <a:t>Depuis la </a:t>
            </a:r>
            <a:r>
              <a:rPr lang="fr-FR" b="1" dirty="0"/>
              <a:t>modification de requête </a:t>
            </a:r>
            <a:r>
              <a:rPr lang="fr-FR" dirty="0"/>
              <a:t>:</a:t>
            </a:r>
          </a:p>
          <a:p>
            <a:r>
              <a:rPr lang="fr-FR" dirty="0"/>
              <a:t>Dans l’onglet </a:t>
            </a:r>
            <a:r>
              <a:rPr lang="fr-FR" b="1" dirty="0"/>
              <a:t>Ajouter une colonne</a:t>
            </a:r>
            <a:r>
              <a:rPr lang="fr-FR" dirty="0"/>
              <a:t> &gt;</a:t>
            </a:r>
          </a:p>
          <a:p>
            <a:r>
              <a:rPr lang="fr-FR" dirty="0"/>
              <a:t>Cliquer sur </a:t>
            </a:r>
            <a:r>
              <a:rPr lang="fr-FR" b="1" dirty="0"/>
              <a:t>Colonne conditionnelle </a:t>
            </a:r>
          </a:p>
          <a:p>
            <a:endParaRPr lang="fr-FR" dirty="0"/>
          </a:p>
          <a:p>
            <a:r>
              <a:rPr lang="fr-FR" dirty="0"/>
              <a:t>Ensuite, renommer la colonne, </a:t>
            </a:r>
          </a:p>
          <a:p>
            <a:r>
              <a:rPr lang="fr-FR" u="sng" dirty="0"/>
              <a:t>Indiquer les conditions et les opérateurs de modifications</a:t>
            </a:r>
          </a:p>
        </p:txBody>
      </p:sp>
      <p:pic>
        <p:nvPicPr>
          <p:cNvPr id="7" name="Image 6">
            <a:extLst>
              <a:ext uri="{FF2B5EF4-FFF2-40B4-BE49-F238E27FC236}">
                <a16:creationId xmlns:a16="http://schemas.microsoft.com/office/drawing/2014/main" id="{B06B12BD-B20C-414E-5E7F-B29C3F525C31}"/>
              </a:ext>
            </a:extLst>
          </p:cNvPr>
          <p:cNvPicPr>
            <a:picLocks noChangeAspect="1"/>
          </p:cNvPicPr>
          <p:nvPr/>
        </p:nvPicPr>
        <p:blipFill>
          <a:blip r:embed="rId3"/>
          <a:stretch>
            <a:fillRect/>
          </a:stretch>
        </p:blipFill>
        <p:spPr>
          <a:xfrm>
            <a:off x="1112361" y="2357284"/>
            <a:ext cx="7628926" cy="34163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0456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10939" y="624110"/>
            <a:ext cx="9474662" cy="1280890"/>
          </a:xfrm>
        </p:spPr>
        <p:txBody>
          <a:bodyPr rtlCol="0">
            <a:normAutofit/>
          </a:bodyPr>
          <a:lstStyle/>
          <a:p>
            <a:r>
              <a:rPr lang="fr-FR" dirty="0"/>
              <a:t>Colonnes conditionnelles </a:t>
            </a:r>
            <a:br>
              <a:rPr lang="fr-FR" dirty="0"/>
            </a:br>
            <a:r>
              <a:rPr lang="fr-FR" dirty="0"/>
              <a:t>Gestion du numérique </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61</a:t>
            </a:fld>
            <a:endParaRPr lang="fr-FR" noProof="0"/>
          </a:p>
        </p:txBody>
      </p:sp>
      <p:pic>
        <p:nvPicPr>
          <p:cNvPr id="6" name="Image 5">
            <a:extLst>
              <a:ext uri="{FF2B5EF4-FFF2-40B4-BE49-F238E27FC236}">
                <a16:creationId xmlns:a16="http://schemas.microsoft.com/office/drawing/2014/main" id="{690B1A64-2377-066B-7582-640D3DB63315}"/>
              </a:ext>
            </a:extLst>
          </p:cNvPr>
          <p:cNvPicPr>
            <a:picLocks noChangeAspect="1"/>
          </p:cNvPicPr>
          <p:nvPr/>
        </p:nvPicPr>
        <p:blipFill>
          <a:blip r:embed="rId3"/>
          <a:stretch>
            <a:fillRect/>
          </a:stretch>
        </p:blipFill>
        <p:spPr>
          <a:xfrm>
            <a:off x="1311579" y="2133315"/>
            <a:ext cx="7398376" cy="3936903"/>
          </a:xfrm>
          <a:prstGeom prst="rect">
            <a:avLst/>
          </a:prstGeom>
          <a:ln>
            <a:noFill/>
          </a:ln>
          <a:effectLst>
            <a:outerShdw blurRad="292100" dist="139700" dir="2700000" algn="tl" rotWithShape="0">
              <a:srgbClr val="333333">
                <a:alpha val="65000"/>
              </a:srgbClr>
            </a:outerShdw>
          </a:effectLst>
        </p:spPr>
      </p:pic>
      <p:sp>
        <p:nvSpPr>
          <p:cNvPr id="8" name="ZoneTexte 7">
            <a:extLst>
              <a:ext uri="{FF2B5EF4-FFF2-40B4-BE49-F238E27FC236}">
                <a16:creationId xmlns:a16="http://schemas.microsoft.com/office/drawing/2014/main" id="{F2FC675B-3D97-FDCE-7DB6-548BCA918443}"/>
              </a:ext>
            </a:extLst>
          </p:cNvPr>
          <p:cNvSpPr txBox="1"/>
          <p:nvPr/>
        </p:nvSpPr>
        <p:spPr>
          <a:xfrm>
            <a:off x="8930655" y="2357284"/>
            <a:ext cx="2695074" cy="3139321"/>
          </a:xfrm>
          <a:prstGeom prst="rect">
            <a:avLst/>
          </a:prstGeom>
          <a:noFill/>
        </p:spPr>
        <p:txBody>
          <a:bodyPr wrap="square" rtlCol="0">
            <a:spAutoFit/>
          </a:bodyPr>
          <a:lstStyle/>
          <a:p>
            <a:r>
              <a:rPr lang="fr-FR" dirty="0"/>
              <a:t>S’il doit gérer des valeurs numériques qui contiennent des </a:t>
            </a:r>
            <a:r>
              <a:rPr lang="fr-FR" dirty="0" err="1"/>
              <a:t>Null</a:t>
            </a:r>
            <a:r>
              <a:rPr lang="fr-FR" dirty="0"/>
              <a:t> (pas de valeur) </a:t>
            </a:r>
          </a:p>
          <a:p>
            <a:endParaRPr lang="fr-FR" u="sng" dirty="0"/>
          </a:p>
          <a:p>
            <a:r>
              <a:rPr lang="fr-FR" b="1" u="sng" dirty="0">
                <a:solidFill>
                  <a:schemeClr val="accent4"/>
                </a:solidFill>
              </a:rPr>
              <a:t>Il est important de gérer les NULL en premier</a:t>
            </a:r>
          </a:p>
          <a:p>
            <a:endParaRPr lang="fr-FR" u="sng" dirty="0"/>
          </a:p>
          <a:p>
            <a:r>
              <a:rPr lang="fr-FR" dirty="0"/>
              <a:t>Sinon, cela créera des </a:t>
            </a:r>
            <a:r>
              <a:rPr lang="fr-FR" b="1" dirty="0"/>
              <a:t>ERREURS</a:t>
            </a:r>
            <a:r>
              <a:rPr lang="fr-FR" dirty="0"/>
              <a:t>.</a:t>
            </a:r>
          </a:p>
        </p:txBody>
      </p:sp>
    </p:spTree>
    <p:extLst>
      <p:ext uri="{BB962C8B-B14F-4D97-AF65-F5344CB8AC3E}">
        <p14:creationId xmlns:p14="http://schemas.microsoft.com/office/powerpoint/2010/main" val="1974513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9192675" cy="1280890"/>
          </a:xfrm>
        </p:spPr>
        <p:txBody>
          <a:bodyPr rtlCol="0">
            <a:normAutofit/>
          </a:bodyPr>
          <a:lstStyle/>
          <a:p>
            <a:pPr rtl="0"/>
            <a:r>
              <a:rPr lang="fr-FR" dirty="0"/>
              <a:t>Transformer les données</a:t>
            </a:r>
            <a:br>
              <a:rPr lang="fr-FR" dirty="0"/>
            </a:br>
            <a:r>
              <a:rPr lang="fr-FR" dirty="0"/>
              <a:t>Fermer le fichier</a:t>
            </a:r>
          </a:p>
        </p:txBody>
      </p:sp>
      <p:sp>
        <p:nvSpPr>
          <p:cNvPr id="3" name="Rectangle 2"/>
          <p:cNvSpPr/>
          <p:nvPr/>
        </p:nvSpPr>
        <p:spPr>
          <a:xfrm>
            <a:off x="2669308" y="2283982"/>
            <a:ext cx="9116291" cy="1200329"/>
          </a:xfrm>
          <a:prstGeom prst="rect">
            <a:avLst/>
          </a:prstGeom>
        </p:spPr>
        <p:txBody>
          <a:bodyPr wrap="square">
            <a:spAutoFit/>
          </a:bodyPr>
          <a:lstStyle/>
          <a:p>
            <a:r>
              <a:rPr lang="fr-FR" dirty="0"/>
              <a:t>Pour sortir des modifications et les appliquer</a:t>
            </a:r>
          </a:p>
          <a:p>
            <a:r>
              <a:rPr lang="fr-FR" dirty="0"/>
              <a:t>Cliquer sur Fichier</a:t>
            </a:r>
          </a:p>
          <a:p>
            <a:r>
              <a:rPr lang="fr-FR" dirty="0"/>
              <a:t>Fermer </a:t>
            </a:r>
            <a:r>
              <a:rPr lang="fr-FR" b="1" dirty="0"/>
              <a:t>Power </a:t>
            </a:r>
            <a:r>
              <a:rPr lang="fr-FR" b="1" dirty="0" err="1"/>
              <a:t>Query</a:t>
            </a:r>
            <a:r>
              <a:rPr lang="fr-FR" b="1" dirty="0"/>
              <a:t> et appliquer</a:t>
            </a:r>
            <a:r>
              <a:rPr lang="fr-FR" dirty="0">
                <a:solidFill>
                  <a:schemeClr val="accent5"/>
                </a:solidFill>
              </a:rPr>
              <a:t> afin de charger le modèle de données dans 																POWER BI</a:t>
            </a:r>
            <a:endParaRPr lang="fr-FR" b="1"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6948" y="3713859"/>
            <a:ext cx="1943268" cy="27891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cxnSp>
        <p:nvCxnSpPr>
          <p:cNvPr id="7" name="Connecteur droit avec flèche 6"/>
          <p:cNvCxnSpPr/>
          <p:nvPr/>
        </p:nvCxnSpPr>
        <p:spPr>
          <a:xfrm>
            <a:off x="5153891" y="3174236"/>
            <a:ext cx="423057" cy="38554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62</a:t>
            </a:fld>
            <a:endParaRPr lang="fr-FR" noProof="0"/>
          </a:p>
        </p:txBody>
      </p:sp>
    </p:spTree>
    <p:extLst>
      <p:ext uri="{BB962C8B-B14F-4D97-AF65-F5344CB8AC3E}">
        <p14:creationId xmlns:p14="http://schemas.microsoft.com/office/powerpoint/2010/main" val="380557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1859281" y="3316551"/>
            <a:ext cx="10332719" cy="2262781"/>
          </a:xfrm>
        </p:spPr>
        <p:txBody>
          <a:bodyPr rtlCol="0">
            <a:noAutofit/>
          </a:bodyPr>
          <a:lstStyle/>
          <a:p>
            <a:r>
              <a:rPr lang="fr-FR" dirty="0"/>
              <a:t>Optimisation du modèle</a:t>
            </a:r>
            <a:br>
              <a:rPr lang="fr-FR" dirty="0"/>
            </a:br>
            <a:r>
              <a:rPr lang="fr-FR" dirty="0"/>
              <a:t>Onglet – Données</a:t>
            </a:r>
            <a:endParaRPr lang="fr-FR" sz="2800" b="1" dirty="0">
              <a:solidFill>
                <a:srgbClr val="FF0000"/>
              </a:solidFill>
              <a:highlight>
                <a:srgbClr val="FFFF00"/>
              </a:highlight>
            </a:endParaRPr>
          </a:p>
        </p:txBody>
      </p:sp>
      <p:sp>
        <p:nvSpPr>
          <p:cNvPr id="2" name="Espace réservé du numéro de diapositive 1"/>
          <p:cNvSpPr>
            <a:spLocks noGrp="1"/>
          </p:cNvSpPr>
          <p:nvPr>
            <p:ph type="sldNum" sz="quarter" idx="12"/>
          </p:nvPr>
        </p:nvSpPr>
        <p:spPr/>
        <p:txBody>
          <a:bodyPr/>
          <a:lstStyle/>
          <a:p>
            <a:pPr rtl="0"/>
            <a:fld id="{401CF334-2D5C-4859-84A6-CA7E6E43FAEB}" type="slidenum">
              <a:rPr lang="fr-FR" noProof="0" smtClean="0"/>
              <a:t>63</a:t>
            </a:fld>
            <a:endParaRPr lang="fr-FR" noProof="0"/>
          </a:p>
        </p:txBody>
      </p:sp>
      <p:pic>
        <p:nvPicPr>
          <p:cNvPr id="4" name="Image 3">
            <a:extLst>
              <a:ext uri="{FF2B5EF4-FFF2-40B4-BE49-F238E27FC236}">
                <a16:creationId xmlns:a16="http://schemas.microsoft.com/office/drawing/2014/main" id="{A6319765-16E7-4619-810E-98726D43E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6320" y="554545"/>
            <a:ext cx="4963343" cy="2874455"/>
          </a:xfrm>
          <a:prstGeom prst="rect">
            <a:avLst/>
          </a:prstGeom>
        </p:spPr>
      </p:pic>
    </p:spTree>
    <p:extLst>
      <p:ext uri="{BB962C8B-B14F-4D97-AF65-F5344CB8AC3E}">
        <p14:creationId xmlns:p14="http://schemas.microsoft.com/office/powerpoint/2010/main" val="271156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91360" y="426720"/>
            <a:ext cx="9192675" cy="1280890"/>
          </a:xfrm>
        </p:spPr>
        <p:txBody>
          <a:bodyPr rtlCol="0">
            <a:normAutofit/>
          </a:bodyPr>
          <a:lstStyle/>
          <a:p>
            <a:r>
              <a:rPr lang="fr-FR" dirty="0"/>
              <a:t>Onglet Données – Dans Power BI</a:t>
            </a:r>
            <a:br>
              <a:rPr lang="fr-FR" dirty="0"/>
            </a:br>
            <a:r>
              <a:rPr lang="fr-FR" dirty="0"/>
              <a:t>Que va-t-on y faire ?</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64</a:t>
            </a:fld>
            <a:endParaRPr lang="fr-FR" noProof="0"/>
          </a:p>
        </p:txBody>
      </p:sp>
      <p:sp>
        <p:nvSpPr>
          <p:cNvPr id="5" name="Rectangle 4">
            <a:extLst>
              <a:ext uri="{FF2B5EF4-FFF2-40B4-BE49-F238E27FC236}">
                <a16:creationId xmlns:a16="http://schemas.microsoft.com/office/drawing/2014/main" id="{26C8F795-FCB5-4B3F-8633-6582D8194758}"/>
              </a:ext>
            </a:extLst>
          </p:cNvPr>
          <p:cNvSpPr/>
          <p:nvPr/>
        </p:nvSpPr>
        <p:spPr>
          <a:xfrm>
            <a:off x="2167466" y="1971039"/>
            <a:ext cx="8805333" cy="462167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fr-FR" sz="2200" b="1" dirty="0">
                <a:solidFill>
                  <a:schemeClr val="tx1"/>
                </a:solidFill>
              </a:rPr>
              <a:t>On ferme la fenêtre Power QUERY pour de bon !!! </a:t>
            </a:r>
          </a:p>
          <a:p>
            <a:endParaRPr lang="fr-FR" sz="2200" b="1" dirty="0"/>
          </a:p>
          <a:p>
            <a:pPr>
              <a:spcAft>
                <a:spcPts val="800"/>
              </a:spcAft>
            </a:pPr>
            <a:r>
              <a:rPr lang="fr-FR" sz="2200" b="1" dirty="0"/>
              <a:t>Déterminer et/ou créer la table de table.</a:t>
            </a:r>
          </a:p>
          <a:p>
            <a:pPr>
              <a:spcAft>
                <a:spcPts val="800"/>
              </a:spcAft>
            </a:pPr>
            <a:r>
              <a:rPr lang="fr-FR" sz="2200" b="1" dirty="0"/>
              <a:t>Trier Par / Masquer</a:t>
            </a:r>
          </a:p>
          <a:p>
            <a:pPr>
              <a:spcAft>
                <a:spcPts val="800"/>
              </a:spcAft>
            </a:pPr>
            <a:r>
              <a:rPr lang="fr-FR" sz="2200" b="1" dirty="0"/>
              <a:t>Gestion du résumé et catégorisation de données.</a:t>
            </a:r>
          </a:p>
          <a:p>
            <a:pPr>
              <a:spcAft>
                <a:spcPts val="800"/>
              </a:spcAft>
            </a:pPr>
            <a:r>
              <a:rPr lang="fr-FR" sz="2200" b="1" dirty="0"/>
              <a:t>Création des hiérarchies</a:t>
            </a:r>
          </a:p>
          <a:p>
            <a:pPr>
              <a:spcAft>
                <a:spcPts val="800"/>
              </a:spcAft>
            </a:pPr>
            <a:r>
              <a:rPr lang="fr-FR" sz="2200" b="1" dirty="0"/>
              <a:t>Langage DAX </a:t>
            </a:r>
            <a:r>
              <a:rPr lang="fr-FR" sz="2200" b="1" dirty="0">
                <a:sym typeface="Wingdings" panose="05000000000000000000" pitchFamily="2" charset="2"/>
              </a:rPr>
              <a:t></a:t>
            </a:r>
          </a:p>
          <a:p>
            <a:pPr>
              <a:spcAft>
                <a:spcPts val="800"/>
              </a:spcAft>
            </a:pPr>
            <a:r>
              <a:rPr lang="fr-FR" sz="2200" b="1" dirty="0">
                <a:sym typeface="Wingdings" panose="05000000000000000000" pitchFamily="2" charset="2"/>
              </a:rPr>
              <a:t>Création de colonnes calculées avec le langage DAX</a:t>
            </a:r>
            <a:endParaRPr lang="fr-FR" b="1" dirty="0"/>
          </a:p>
          <a:p>
            <a:pPr>
              <a:spcAft>
                <a:spcPts val="800"/>
              </a:spcAft>
            </a:pPr>
            <a:r>
              <a:rPr lang="fr-FR" sz="2200" b="1" dirty="0"/>
              <a:t>Création de mesures statistiques avec le langage DAX</a:t>
            </a:r>
          </a:p>
        </p:txBody>
      </p:sp>
    </p:spTree>
    <p:extLst>
      <p:ext uri="{BB962C8B-B14F-4D97-AF65-F5344CB8AC3E}">
        <p14:creationId xmlns:p14="http://schemas.microsoft.com/office/powerpoint/2010/main" val="171463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9192675" cy="1280890"/>
          </a:xfrm>
        </p:spPr>
        <p:txBody>
          <a:bodyPr rtlCol="0">
            <a:normAutofit/>
          </a:bodyPr>
          <a:lstStyle/>
          <a:p>
            <a:pPr rtl="0"/>
            <a:r>
              <a:rPr lang="fr-FR" dirty="0"/>
              <a:t>Onglet Données/Rapport</a:t>
            </a:r>
            <a:br>
              <a:rPr lang="fr-FR" dirty="0"/>
            </a:br>
            <a:r>
              <a:rPr lang="fr-FR" dirty="0"/>
              <a:t>Les outils de table</a:t>
            </a:r>
          </a:p>
        </p:txBody>
      </p:sp>
      <p:sp>
        <p:nvSpPr>
          <p:cNvPr id="3" name="Rectangle 2"/>
          <p:cNvSpPr/>
          <p:nvPr/>
        </p:nvSpPr>
        <p:spPr>
          <a:xfrm>
            <a:off x="2669308" y="2283982"/>
            <a:ext cx="9116291" cy="2308324"/>
          </a:xfrm>
          <a:prstGeom prst="rect">
            <a:avLst/>
          </a:prstGeom>
        </p:spPr>
        <p:txBody>
          <a:bodyPr wrap="square">
            <a:spAutoFit/>
          </a:bodyPr>
          <a:lstStyle/>
          <a:p>
            <a:pPr algn="just"/>
            <a:r>
              <a:rPr lang="fr-FR" sz="1800" dirty="0"/>
              <a:t>En cliquant sur une table, dans la zone des données à droite, un nouvel onglet en haut apparaît </a:t>
            </a:r>
            <a:r>
              <a:rPr lang="fr-FR" sz="1800" b="1" dirty="0"/>
              <a:t>: “Outils de table”</a:t>
            </a:r>
          </a:p>
          <a:p>
            <a:pPr algn="just"/>
            <a:endParaRPr lang="fr-FR" b="1" dirty="0"/>
          </a:p>
          <a:p>
            <a:pPr algn="just"/>
            <a:r>
              <a:rPr lang="fr-FR" sz="1800" b="1" dirty="0"/>
              <a:t>On peut </a:t>
            </a:r>
          </a:p>
          <a:p>
            <a:pPr marL="285750" indent="-285750" algn="just">
              <a:buFontTx/>
              <a:buChar char="-"/>
            </a:pPr>
            <a:r>
              <a:rPr lang="fr-FR" sz="1800" b="1" dirty="0"/>
              <a:t>« Marquer comme table de date »,</a:t>
            </a:r>
          </a:p>
          <a:p>
            <a:pPr marL="285750" indent="-285750" algn="just">
              <a:buFontTx/>
              <a:buChar char="-"/>
            </a:pPr>
            <a:r>
              <a:rPr lang="fr-FR" sz="1800" b="1" dirty="0"/>
              <a:t> avoir accès à la création de mesures, de colonnes et d’autres tables.</a:t>
            </a:r>
          </a:p>
          <a:p>
            <a:pPr algn="just"/>
            <a:endParaRPr lang="en-US" sz="1800" b="1" dirty="0"/>
          </a:p>
          <a:p>
            <a:pPr algn="just"/>
            <a:endParaRPr lang="fr-FR" sz="1800" b="1" dirty="0"/>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65</a:t>
            </a:fld>
            <a:endParaRPr lang="fr-FR" noProof="0"/>
          </a:p>
        </p:txBody>
      </p:sp>
      <p:pic>
        <p:nvPicPr>
          <p:cNvPr id="8" name="Image 7">
            <a:extLst>
              <a:ext uri="{FF2B5EF4-FFF2-40B4-BE49-F238E27FC236}">
                <a16:creationId xmlns:a16="http://schemas.microsoft.com/office/drawing/2014/main" id="{BFCF5C02-417D-3013-5B77-6B6EF50936AF}"/>
              </a:ext>
            </a:extLst>
          </p:cNvPr>
          <p:cNvPicPr>
            <a:picLocks noChangeAspect="1"/>
          </p:cNvPicPr>
          <p:nvPr/>
        </p:nvPicPr>
        <p:blipFill>
          <a:blip r:embed="rId3"/>
          <a:stretch>
            <a:fillRect/>
          </a:stretch>
        </p:blipFill>
        <p:spPr>
          <a:xfrm>
            <a:off x="3824617" y="4125920"/>
            <a:ext cx="6729289" cy="21079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1093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35576" y="589276"/>
            <a:ext cx="9192675" cy="1280890"/>
          </a:xfrm>
        </p:spPr>
        <p:txBody>
          <a:bodyPr rtlCol="0">
            <a:normAutofit/>
          </a:bodyPr>
          <a:lstStyle/>
          <a:p>
            <a:r>
              <a:rPr lang="fr-FR" dirty="0"/>
              <a:t>Onglet Données/Rapport</a:t>
            </a:r>
            <a:br>
              <a:rPr lang="fr-FR" dirty="0"/>
            </a:br>
            <a:r>
              <a:rPr lang="fr-FR" dirty="0"/>
              <a:t>Les notions de temporalité et table DATE</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66</a:t>
            </a:fld>
            <a:endParaRPr lang="fr-FR" noProof="0"/>
          </a:p>
        </p:txBody>
      </p:sp>
      <p:sp>
        <p:nvSpPr>
          <p:cNvPr id="9" name="Rectangle 8"/>
          <p:cNvSpPr/>
          <p:nvPr/>
        </p:nvSpPr>
        <p:spPr>
          <a:xfrm>
            <a:off x="2107475" y="2139557"/>
            <a:ext cx="9701348" cy="3477875"/>
          </a:xfrm>
          <a:prstGeom prst="rect">
            <a:avLst/>
          </a:prstGeom>
        </p:spPr>
        <p:txBody>
          <a:bodyPr wrap="square">
            <a:spAutoFit/>
          </a:bodyPr>
          <a:lstStyle/>
          <a:p>
            <a:pPr algn="just"/>
            <a:r>
              <a:rPr lang="fr-FR" sz="2000" dirty="0"/>
              <a:t>La </a:t>
            </a:r>
            <a:r>
              <a:rPr lang="fr-FR" sz="2000" b="1" dirty="0"/>
              <a:t>table de date doit donc être créée si elle </a:t>
            </a:r>
          </a:p>
          <a:p>
            <a:pPr algn="just"/>
            <a:r>
              <a:rPr lang="fr-FR" sz="2000" b="1" dirty="0"/>
              <a:t>n’existe pas </a:t>
            </a:r>
          </a:p>
          <a:p>
            <a:pPr algn="just"/>
            <a:endParaRPr lang="fr-FR" sz="2000" b="1" dirty="0"/>
          </a:p>
          <a:p>
            <a:pPr algn="just"/>
            <a:r>
              <a:rPr lang="fr-FR" sz="2000" b="1" dirty="0"/>
              <a:t>OU</a:t>
            </a:r>
          </a:p>
          <a:p>
            <a:pPr algn="just"/>
            <a:endParaRPr lang="fr-FR" sz="2000" b="1" dirty="0"/>
          </a:p>
          <a:p>
            <a:pPr algn="just"/>
            <a:r>
              <a:rPr lang="fr-FR" sz="2000" dirty="0"/>
              <a:t>Il faut dire à Power BI, quelle est notre table </a:t>
            </a:r>
          </a:p>
          <a:p>
            <a:pPr algn="just"/>
            <a:r>
              <a:rPr lang="fr-FR" sz="2000" dirty="0"/>
              <a:t>de Date. </a:t>
            </a:r>
          </a:p>
          <a:p>
            <a:pPr algn="just"/>
            <a:endParaRPr lang="fr-FR" sz="2000" dirty="0"/>
          </a:p>
          <a:p>
            <a:pPr algn="just"/>
            <a:r>
              <a:rPr lang="fr-FR" sz="2000" dirty="0"/>
              <a:t>Il va falloir cliquer droit sur la table de date :</a:t>
            </a:r>
          </a:p>
          <a:p>
            <a:pPr algn="just"/>
            <a:endParaRPr lang="fr-FR" sz="2000" dirty="0"/>
          </a:p>
          <a:p>
            <a:pPr algn="just"/>
            <a:r>
              <a:rPr lang="fr-FR" sz="2000" dirty="0"/>
              <a:t>Cliquer sur </a:t>
            </a:r>
            <a:r>
              <a:rPr lang="fr-FR" sz="2000" b="1" dirty="0"/>
              <a:t>Marquer comme table de date</a:t>
            </a:r>
          </a:p>
        </p:txBody>
      </p:sp>
      <p:pic>
        <p:nvPicPr>
          <p:cNvPr id="5" name="Image 4">
            <a:extLst>
              <a:ext uri="{FF2B5EF4-FFF2-40B4-BE49-F238E27FC236}">
                <a16:creationId xmlns:a16="http://schemas.microsoft.com/office/drawing/2014/main" id="{9BB038C5-7BBA-47EE-AE30-AFE08D5D0E3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680053" y="1870166"/>
            <a:ext cx="4128770" cy="4274185"/>
          </a:xfrm>
          <a:prstGeom prst="rect">
            <a:avLst/>
          </a:prstGeom>
          <a:noFill/>
          <a:ln>
            <a:noFill/>
          </a:ln>
        </p:spPr>
      </p:pic>
    </p:spTree>
    <p:extLst>
      <p:ext uri="{BB962C8B-B14F-4D97-AF65-F5344CB8AC3E}">
        <p14:creationId xmlns:p14="http://schemas.microsoft.com/office/powerpoint/2010/main" val="1013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9192675" cy="1280890"/>
          </a:xfrm>
        </p:spPr>
        <p:txBody>
          <a:bodyPr rtlCol="0">
            <a:normAutofit/>
          </a:bodyPr>
          <a:lstStyle/>
          <a:p>
            <a:pPr rtl="0"/>
            <a:r>
              <a:rPr lang="fr-FR" dirty="0"/>
              <a:t>Onglet Données/Rapport</a:t>
            </a:r>
            <a:br>
              <a:rPr lang="fr-FR" dirty="0"/>
            </a:br>
            <a:r>
              <a:rPr lang="fr-FR" dirty="0"/>
              <a:t>Les outils de colonne</a:t>
            </a:r>
          </a:p>
        </p:txBody>
      </p:sp>
      <p:sp>
        <p:nvSpPr>
          <p:cNvPr id="3" name="Rectangle 2"/>
          <p:cNvSpPr/>
          <p:nvPr/>
        </p:nvSpPr>
        <p:spPr>
          <a:xfrm>
            <a:off x="1311580" y="1990470"/>
            <a:ext cx="10435828" cy="2308324"/>
          </a:xfrm>
          <a:prstGeom prst="rect">
            <a:avLst/>
          </a:prstGeom>
        </p:spPr>
        <p:txBody>
          <a:bodyPr wrap="square">
            <a:spAutoFit/>
          </a:bodyPr>
          <a:lstStyle/>
          <a:p>
            <a:pPr algn="just"/>
            <a:r>
              <a:rPr lang="fr-FR" sz="1800" dirty="0"/>
              <a:t>En cliquant sur un champ et/ou mesure, dans la zone des données à droite, un nouvel onglet en haut apparaît </a:t>
            </a:r>
            <a:r>
              <a:rPr lang="fr-FR" sz="1800" b="1" dirty="0"/>
              <a:t>: “Outils de colonne”</a:t>
            </a:r>
          </a:p>
          <a:p>
            <a:pPr algn="just"/>
            <a:endParaRPr lang="fr-FR" b="1" dirty="0"/>
          </a:p>
          <a:p>
            <a:pPr algn="just"/>
            <a:r>
              <a:rPr lang="fr-FR" sz="1800" b="1" dirty="0"/>
              <a:t>On peut </a:t>
            </a:r>
          </a:p>
          <a:p>
            <a:pPr marL="285750" indent="-285750" algn="just">
              <a:buFontTx/>
              <a:buChar char="-"/>
            </a:pPr>
            <a:r>
              <a:rPr lang="fr-FR" sz="1800" b="1" dirty="0"/>
              <a:t>Gérer le format,</a:t>
            </a:r>
          </a:p>
          <a:p>
            <a:pPr marL="285750" indent="-285750" algn="just">
              <a:buFontTx/>
              <a:buChar char="-"/>
            </a:pPr>
            <a:r>
              <a:rPr lang="fr-FR" sz="1800" b="1" dirty="0"/>
              <a:t>Effectuer des Trier Par.</a:t>
            </a:r>
          </a:p>
          <a:p>
            <a:pPr algn="just"/>
            <a:endParaRPr lang="en-US" sz="1800" b="1" dirty="0"/>
          </a:p>
          <a:p>
            <a:pPr algn="just"/>
            <a:endParaRPr lang="fr-FR" sz="1800" b="1" dirty="0"/>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67</a:t>
            </a:fld>
            <a:endParaRPr lang="fr-FR" noProof="0"/>
          </a:p>
        </p:txBody>
      </p:sp>
      <p:pic>
        <p:nvPicPr>
          <p:cNvPr id="6" name="Image 5">
            <a:extLst>
              <a:ext uri="{FF2B5EF4-FFF2-40B4-BE49-F238E27FC236}">
                <a16:creationId xmlns:a16="http://schemas.microsoft.com/office/drawing/2014/main" id="{DB1AC159-F648-905A-59A1-E511009B4E45}"/>
              </a:ext>
            </a:extLst>
          </p:cNvPr>
          <p:cNvPicPr>
            <a:picLocks noChangeAspect="1"/>
          </p:cNvPicPr>
          <p:nvPr/>
        </p:nvPicPr>
        <p:blipFill>
          <a:blip r:embed="rId3"/>
          <a:stretch>
            <a:fillRect/>
          </a:stretch>
        </p:blipFill>
        <p:spPr>
          <a:xfrm>
            <a:off x="2592925" y="4074296"/>
            <a:ext cx="8599248" cy="2453105"/>
          </a:xfrm>
          <a:prstGeom prst="rect">
            <a:avLst/>
          </a:prstGeom>
        </p:spPr>
      </p:pic>
    </p:spTree>
    <p:extLst>
      <p:ext uri="{BB962C8B-B14F-4D97-AF65-F5344CB8AC3E}">
        <p14:creationId xmlns:p14="http://schemas.microsoft.com/office/powerpoint/2010/main" val="393548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9192675" cy="1280890"/>
          </a:xfrm>
        </p:spPr>
        <p:txBody>
          <a:bodyPr rtlCol="0">
            <a:normAutofit/>
          </a:bodyPr>
          <a:lstStyle/>
          <a:p>
            <a:pPr rtl="0"/>
            <a:r>
              <a:rPr lang="fr-FR" dirty="0"/>
              <a:t>Onglet Données/Rapport</a:t>
            </a:r>
            <a:br>
              <a:rPr lang="fr-FR" dirty="0"/>
            </a:br>
            <a:r>
              <a:rPr lang="fr-FR" dirty="0"/>
              <a:t>Format – Devise et séparateur de milliers</a:t>
            </a:r>
          </a:p>
        </p:txBody>
      </p:sp>
      <p:sp>
        <p:nvSpPr>
          <p:cNvPr id="3" name="Rectangle 2"/>
          <p:cNvSpPr/>
          <p:nvPr/>
        </p:nvSpPr>
        <p:spPr>
          <a:xfrm>
            <a:off x="1311579" y="2226527"/>
            <a:ext cx="8159798" cy="2862322"/>
          </a:xfrm>
          <a:prstGeom prst="rect">
            <a:avLst/>
          </a:prstGeom>
        </p:spPr>
        <p:txBody>
          <a:bodyPr wrap="square">
            <a:spAutoFit/>
          </a:bodyPr>
          <a:lstStyle/>
          <a:p>
            <a:pPr algn="just"/>
            <a:r>
              <a:rPr lang="fr-FR" b="1" dirty="0"/>
              <a:t>Dans la partie « Mise en forme », il est possible d’effectuer deux actions liées au format, possible uniquement sur Power BI :</a:t>
            </a:r>
          </a:p>
          <a:p>
            <a:pPr algn="just"/>
            <a:endParaRPr lang="fr-FR" sz="1800" b="1" dirty="0"/>
          </a:p>
          <a:p>
            <a:pPr marL="285750" indent="-285750" algn="r">
              <a:buFontTx/>
              <a:buChar char="-"/>
            </a:pPr>
            <a:r>
              <a:rPr lang="fr-FR" b="1" dirty="0">
                <a:solidFill>
                  <a:schemeClr val="accent2"/>
                </a:solidFill>
              </a:rPr>
              <a:t>La devise </a:t>
            </a:r>
            <a:r>
              <a:rPr lang="fr-FR" dirty="0"/>
              <a:t>: </a:t>
            </a:r>
          </a:p>
          <a:p>
            <a:pPr marL="285750" indent="-285750" algn="just">
              <a:buFontTx/>
              <a:buChar char="-"/>
            </a:pPr>
            <a:endParaRPr lang="fr-FR" sz="1800" dirty="0"/>
          </a:p>
          <a:p>
            <a:pPr marL="285750" indent="-285750" algn="just">
              <a:buFontTx/>
              <a:buChar char="-"/>
            </a:pPr>
            <a:endParaRPr lang="fr-FR" dirty="0"/>
          </a:p>
          <a:p>
            <a:pPr marL="285750" indent="-285750" algn="just">
              <a:buFontTx/>
              <a:buChar char="-"/>
            </a:pPr>
            <a:endParaRPr lang="fr-FR" sz="1800" dirty="0"/>
          </a:p>
          <a:p>
            <a:pPr marL="285750" indent="-285750" algn="just">
              <a:buFontTx/>
              <a:buChar char="-"/>
            </a:pPr>
            <a:r>
              <a:rPr lang="fr-FR" b="1" dirty="0">
                <a:solidFill>
                  <a:schemeClr val="accent2"/>
                </a:solidFill>
              </a:rPr>
              <a:t>Le séparateur de milliers </a:t>
            </a:r>
            <a:r>
              <a:rPr lang="fr-FR" dirty="0"/>
              <a:t>qui se cache derrière l’apostrophe, à droite du pourcentage : </a:t>
            </a:r>
            <a:endParaRPr lang="en-US" sz="1800" dirty="0"/>
          </a:p>
          <a:p>
            <a:pPr algn="just"/>
            <a:endParaRPr lang="fr-FR" sz="1800" b="1" dirty="0"/>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68</a:t>
            </a:fld>
            <a:endParaRPr lang="fr-FR" noProof="0"/>
          </a:p>
        </p:txBody>
      </p:sp>
      <p:pic>
        <p:nvPicPr>
          <p:cNvPr id="7" name="Image 6">
            <a:extLst>
              <a:ext uri="{FF2B5EF4-FFF2-40B4-BE49-F238E27FC236}">
                <a16:creationId xmlns:a16="http://schemas.microsoft.com/office/drawing/2014/main" id="{3E9BDF7A-84CF-6FB0-6734-CA8966EC909D}"/>
              </a:ext>
            </a:extLst>
          </p:cNvPr>
          <p:cNvPicPr>
            <a:picLocks noChangeAspect="1"/>
          </p:cNvPicPr>
          <p:nvPr/>
        </p:nvPicPr>
        <p:blipFill>
          <a:blip r:embed="rId3"/>
          <a:stretch>
            <a:fillRect/>
          </a:stretch>
        </p:blipFill>
        <p:spPr>
          <a:xfrm>
            <a:off x="9937798" y="1990470"/>
            <a:ext cx="1885244" cy="2641003"/>
          </a:xfrm>
          <a:prstGeom prst="rect">
            <a:avLst/>
          </a:prstGeom>
          <a:ln>
            <a:noFill/>
          </a:ln>
          <a:effectLst>
            <a:outerShdw blurRad="292100" dist="139700" dir="2700000" algn="tl" rotWithShape="0">
              <a:srgbClr val="333333">
                <a:alpha val="65000"/>
              </a:srgbClr>
            </a:outerShdw>
          </a:effectLst>
        </p:spPr>
      </p:pic>
      <p:pic>
        <p:nvPicPr>
          <p:cNvPr id="9" name="Image 8">
            <a:extLst>
              <a:ext uri="{FF2B5EF4-FFF2-40B4-BE49-F238E27FC236}">
                <a16:creationId xmlns:a16="http://schemas.microsoft.com/office/drawing/2014/main" id="{601E517C-E2D1-5E40-759A-7E129275F84E}"/>
              </a:ext>
            </a:extLst>
          </p:cNvPr>
          <p:cNvPicPr>
            <a:picLocks noChangeAspect="1"/>
          </p:cNvPicPr>
          <p:nvPr/>
        </p:nvPicPr>
        <p:blipFill>
          <a:blip r:embed="rId4"/>
          <a:stretch>
            <a:fillRect/>
          </a:stretch>
        </p:blipFill>
        <p:spPr>
          <a:xfrm>
            <a:off x="4641483" y="4631473"/>
            <a:ext cx="3563790" cy="10577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6978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Onglet Données/Rapport</a:t>
            </a:r>
            <a:br>
              <a:rPr lang="fr-FR" dirty="0">
                <a:solidFill>
                  <a:schemeClr val="tx1"/>
                </a:solidFill>
              </a:rPr>
            </a:br>
            <a:r>
              <a:rPr lang="fr-FR" dirty="0">
                <a:solidFill>
                  <a:schemeClr val="tx1"/>
                </a:solidFill>
              </a:rPr>
              <a:t>Trier les mois</a:t>
            </a:r>
            <a:endParaRPr lang="fr-FR" dirty="0"/>
          </a:p>
        </p:txBody>
      </p:sp>
      <p:sp>
        <p:nvSpPr>
          <p:cNvPr id="4" name="Espace réservé du numéro de diapositive 3"/>
          <p:cNvSpPr>
            <a:spLocks noGrp="1"/>
          </p:cNvSpPr>
          <p:nvPr>
            <p:ph type="sldNum" sz="quarter" idx="12"/>
          </p:nvPr>
        </p:nvSpPr>
        <p:spPr/>
        <p:txBody>
          <a:bodyPr/>
          <a:lstStyle/>
          <a:p>
            <a:pPr fontAlgn="base">
              <a:spcBef>
                <a:spcPct val="0"/>
              </a:spcBef>
              <a:spcAft>
                <a:spcPct val="0"/>
              </a:spcAft>
            </a:pPr>
            <a:fld id="{372EBAD9-BBEF-4BF3-8466-357E74199A99}" type="slidenum">
              <a:rPr lang="en-US" smtClean="0">
                <a:cs typeface="Arial" pitchFamily="34" charset="0"/>
              </a:rPr>
              <a:pPr fontAlgn="base">
                <a:spcBef>
                  <a:spcPct val="0"/>
                </a:spcBef>
                <a:spcAft>
                  <a:spcPct val="0"/>
                </a:spcAft>
              </a:pPr>
              <a:t>69</a:t>
            </a:fld>
            <a:endParaRPr lang="en-US" dirty="0">
              <a:cs typeface="Arial" pitchFamily="34" charset="0"/>
            </a:endParaRPr>
          </a:p>
        </p:txBody>
      </p:sp>
      <p:sp>
        <p:nvSpPr>
          <p:cNvPr id="8" name="ZoneTexte 7"/>
          <p:cNvSpPr txBox="1"/>
          <p:nvPr/>
        </p:nvSpPr>
        <p:spPr>
          <a:xfrm>
            <a:off x="2592924" y="2506269"/>
            <a:ext cx="8911687" cy="2585323"/>
          </a:xfrm>
          <a:prstGeom prst="rect">
            <a:avLst/>
          </a:prstGeom>
          <a:noFill/>
        </p:spPr>
        <p:txBody>
          <a:bodyPr wrap="square" rtlCol="0">
            <a:spAutoFit/>
          </a:bodyPr>
          <a:lstStyle/>
          <a:p>
            <a:r>
              <a:rPr lang="fr-FR" b="1" dirty="0"/>
              <a:t>Les mois ne sont jamais affichés de janvier à décembre sur les visuels car l’outil les trie par ordre alphabétique !</a:t>
            </a:r>
          </a:p>
          <a:p>
            <a:endParaRPr lang="fr-FR" dirty="0"/>
          </a:p>
          <a:p>
            <a:r>
              <a:rPr lang="fr-FR" dirty="0"/>
              <a:t>Afin de contourner ce problème, il faut utiliser le TRIER PAR dans outils de Colonne : </a:t>
            </a:r>
          </a:p>
          <a:p>
            <a:pPr marL="285750" indent="-285750">
              <a:buFont typeface="Wingdings" panose="05000000000000000000" pitchFamily="2" charset="2"/>
              <a:buChar char="à"/>
            </a:pPr>
            <a:r>
              <a:rPr lang="fr-FR" dirty="0"/>
              <a:t>Cliquer sur le champ « Nom du mois » (janvier, février, etc.)</a:t>
            </a:r>
          </a:p>
          <a:p>
            <a:pPr marL="285750" indent="-285750">
              <a:buFont typeface="Wingdings" panose="05000000000000000000" pitchFamily="2" charset="2"/>
              <a:buChar char="à"/>
            </a:pPr>
            <a:r>
              <a:rPr lang="fr-FR" dirty="0"/>
              <a:t>Cliquer sur TRIER PAR COLONNE et sélectionner « Numéro de mois »</a:t>
            </a:r>
          </a:p>
          <a:p>
            <a:pPr marL="285750" indent="-285750">
              <a:buFont typeface="Wingdings" panose="05000000000000000000" pitchFamily="2" charset="2"/>
              <a:buChar char="à"/>
            </a:pPr>
            <a:endParaRPr lang="fr-FR" dirty="0"/>
          </a:p>
          <a:p>
            <a:r>
              <a:rPr lang="fr-FR" dirty="0"/>
              <a:t>Power BI va trier le « Nom du mois » par le « numéro du mois »</a:t>
            </a:r>
          </a:p>
        </p:txBody>
      </p:sp>
      <p:pic>
        <p:nvPicPr>
          <p:cNvPr id="9" name="Image 8"/>
          <p:cNvPicPr>
            <a:picLocks noChangeAspect="1"/>
          </p:cNvPicPr>
          <p:nvPr/>
        </p:nvPicPr>
        <p:blipFill>
          <a:blip r:embed="rId2"/>
          <a:stretch>
            <a:fillRect/>
          </a:stretch>
        </p:blipFill>
        <p:spPr>
          <a:xfrm>
            <a:off x="5418072" y="5234397"/>
            <a:ext cx="2533650" cy="1181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4523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2589213" y="2896986"/>
            <a:ext cx="8915399" cy="2262781"/>
          </a:xfrm>
        </p:spPr>
        <p:txBody>
          <a:bodyPr rtlCol="0">
            <a:normAutofit fontScale="90000"/>
          </a:bodyPr>
          <a:lstStyle/>
          <a:p>
            <a:pPr rtl="0"/>
            <a:r>
              <a:rPr lang="fr-FR" dirty="0"/>
              <a:t>Introduction de l’outil, de la BI et des jeux de données</a:t>
            </a:r>
          </a:p>
        </p:txBody>
      </p:sp>
      <p:sp>
        <p:nvSpPr>
          <p:cNvPr id="2" name="Espace réservé du numéro de diapositive 1"/>
          <p:cNvSpPr>
            <a:spLocks noGrp="1"/>
          </p:cNvSpPr>
          <p:nvPr>
            <p:ph type="sldNum" sz="quarter" idx="12"/>
          </p:nvPr>
        </p:nvSpPr>
        <p:spPr/>
        <p:txBody>
          <a:bodyPr/>
          <a:lstStyle/>
          <a:p>
            <a:pPr rtl="0"/>
            <a:fld id="{401CF334-2D5C-4859-84A6-CA7E6E43FAEB}" type="slidenum">
              <a:rPr lang="fr-FR" noProof="0" smtClean="0"/>
              <a:t>7</a:t>
            </a:fld>
            <a:endParaRPr lang="fr-FR" noProof="0"/>
          </a:p>
        </p:txBody>
      </p:sp>
    </p:spTree>
    <p:extLst>
      <p:ext uri="{BB962C8B-B14F-4D97-AF65-F5344CB8AC3E}">
        <p14:creationId xmlns:p14="http://schemas.microsoft.com/office/powerpoint/2010/main" val="423703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1778000" y="3140826"/>
            <a:ext cx="10332719" cy="2262781"/>
          </a:xfrm>
        </p:spPr>
        <p:txBody>
          <a:bodyPr rtlCol="0">
            <a:noAutofit/>
          </a:bodyPr>
          <a:lstStyle/>
          <a:p>
            <a:r>
              <a:rPr lang="fr-FR" dirty="0"/>
              <a:t>Définir des mesures DAX et KPI</a:t>
            </a:r>
            <a:br>
              <a:rPr lang="fr-FR" dirty="0"/>
            </a:br>
            <a:r>
              <a:rPr lang="fr-FR" dirty="0"/>
              <a:t>Onglet - Données</a:t>
            </a:r>
            <a:endParaRPr lang="fr-FR" sz="2800" b="1" dirty="0">
              <a:solidFill>
                <a:srgbClr val="FF0000"/>
              </a:solidFill>
            </a:endParaRPr>
          </a:p>
        </p:txBody>
      </p:sp>
      <p:sp>
        <p:nvSpPr>
          <p:cNvPr id="2" name="Espace réservé du numéro de diapositive 1"/>
          <p:cNvSpPr>
            <a:spLocks noGrp="1"/>
          </p:cNvSpPr>
          <p:nvPr>
            <p:ph type="sldNum" sz="quarter" idx="12"/>
          </p:nvPr>
        </p:nvSpPr>
        <p:spPr/>
        <p:txBody>
          <a:bodyPr/>
          <a:lstStyle/>
          <a:p>
            <a:pPr rtl="0"/>
            <a:fld id="{401CF334-2D5C-4859-84A6-CA7E6E43FAEB}" type="slidenum">
              <a:rPr lang="fr-FR" noProof="0" smtClean="0"/>
              <a:t>70</a:t>
            </a:fld>
            <a:endParaRPr lang="fr-FR" noProof="0"/>
          </a:p>
        </p:txBody>
      </p:sp>
    </p:spTree>
    <p:extLst>
      <p:ext uri="{BB962C8B-B14F-4D97-AF65-F5344CB8AC3E}">
        <p14:creationId xmlns:p14="http://schemas.microsoft.com/office/powerpoint/2010/main" val="135373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10939" y="624110"/>
            <a:ext cx="9474662" cy="1280890"/>
          </a:xfrm>
        </p:spPr>
        <p:txBody>
          <a:bodyPr rtlCol="0">
            <a:normAutofit/>
          </a:bodyPr>
          <a:lstStyle/>
          <a:p>
            <a:r>
              <a:rPr lang="fr-FR" dirty="0"/>
              <a:t>Ajout colonnes avec DAX</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71</a:t>
            </a:fld>
            <a:endParaRPr lang="fr-FR" noProof="0"/>
          </a:p>
        </p:txBody>
      </p:sp>
      <p:sp>
        <p:nvSpPr>
          <p:cNvPr id="5" name="ZoneTexte 4"/>
          <p:cNvSpPr txBox="1"/>
          <p:nvPr/>
        </p:nvSpPr>
        <p:spPr>
          <a:xfrm>
            <a:off x="7738795" y="2208074"/>
            <a:ext cx="3672632" cy="1754326"/>
          </a:xfrm>
          <a:prstGeom prst="rect">
            <a:avLst/>
          </a:prstGeom>
          <a:noFill/>
        </p:spPr>
        <p:txBody>
          <a:bodyPr wrap="square" rtlCol="0">
            <a:spAutoFit/>
          </a:bodyPr>
          <a:lstStyle/>
          <a:p>
            <a:r>
              <a:rPr lang="fr-FR" dirty="0"/>
              <a:t>Depuis l’</a:t>
            </a:r>
            <a:r>
              <a:rPr lang="fr-FR" b="1" dirty="0"/>
              <a:t>onglet Données</a:t>
            </a:r>
          </a:p>
          <a:p>
            <a:endParaRPr lang="fr-FR" dirty="0"/>
          </a:p>
          <a:p>
            <a:r>
              <a:rPr lang="fr-FR" dirty="0"/>
              <a:t>Cliquer sur </a:t>
            </a:r>
            <a:r>
              <a:rPr lang="fr-FR" b="1" dirty="0"/>
              <a:t>Nouvelle colonne </a:t>
            </a:r>
          </a:p>
          <a:p>
            <a:endParaRPr lang="fr-FR" dirty="0"/>
          </a:p>
          <a:p>
            <a:r>
              <a:rPr lang="fr-FR" dirty="0"/>
              <a:t>Ensuite, renommer la colonne, </a:t>
            </a:r>
          </a:p>
          <a:p>
            <a:r>
              <a:rPr lang="fr-FR" u="sng" dirty="0"/>
              <a:t>Créer la formule</a:t>
            </a:r>
          </a:p>
        </p:txBody>
      </p:sp>
      <p:pic>
        <p:nvPicPr>
          <p:cNvPr id="8" name="Image 7">
            <a:extLst>
              <a:ext uri="{FF2B5EF4-FFF2-40B4-BE49-F238E27FC236}">
                <a16:creationId xmlns:a16="http://schemas.microsoft.com/office/drawing/2014/main" id="{C20904C6-573A-4CA4-AE57-A3072F9C3946}"/>
              </a:ext>
            </a:extLst>
          </p:cNvPr>
          <p:cNvPicPr>
            <a:picLocks noChangeAspect="1"/>
          </p:cNvPicPr>
          <p:nvPr/>
        </p:nvPicPr>
        <p:blipFill>
          <a:blip r:embed="rId3"/>
          <a:stretch>
            <a:fillRect/>
          </a:stretch>
        </p:blipFill>
        <p:spPr>
          <a:xfrm>
            <a:off x="2415442" y="2068641"/>
            <a:ext cx="4810125" cy="2114550"/>
          </a:xfrm>
          <a:prstGeom prst="rect">
            <a:avLst/>
          </a:prstGeom>
        </p:spPr>
      </p:pic>
      <p:sp>
        <p:nvSpPr>
          <p:cNvPr id="12" name="Ellipse 11">
            <a:extLst>
              <a:ext uri="{FF2B5EF4-FFF2-40B4-BE49-F238E27FC236}">
                <a16:creationId xmlns:a16="http://schemas.microsoft.com/office/drawing/2014/main" id="{BAEF419C-A169-4CFA-ACDE-8EF093340B63}"/>
              </a:ext>
            </a:extLst>
          </p:cNvPr>
          <p:cNvSpPr/>
          <p:nvPr/>
        </p:nvSpPr>
        <p:spPr>
          <a:xfrm>
            <a:off x="2310939" y="3623004"/>
            <a:ext cx="565880" cy="5715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6D1A2A25-97CC-487C-9285-3DB420657D55}"/>
              </a:ext>
            </a:extLst>
          </p:cNvPr>
          <p:cNvSpPr/>
          <p:nvPr/>
        </p:nvSpPr>
        <p:spPr>
          <a:xfrm>
            <a:off x="3583003" y="2037592"/>
            <a:ext cx="680180" cy="98435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63B7D001-4CF5-406B-846E-A93929244085}"/>
              </a:ext>
            </a:extLst>
          </p:cNvPr>
          <p:cNvSpPr txBox="1"/>
          <p:nvPr/>
        </p:nvSpPr>
        <p:spPr>
          <a:xfrm>
            <a:off x="2415442" y="4484539"/>
            <a:ext cx="8709757" cy="553998"/>
          </a:xfrm>
          <a:prstGeom prst="rect">
            <a:avLst/>
          </a:prstGeom>
          <a:noFill/>
        </p:spPr>
        <p:txBody>
          <a:bodyPr wrap="square" rtlCol="0">
            <a:spAutoFit/>
          </a:bodyPr>
          <a:lstStyle/>
          <a:p>
            <a:r>
              <a:rPr lang="fr-FR" sz="1500" i="1" dirty="0"/>
              <a:t>Je souhaite le total des montants des ventes : aucun intérêt à y mettre en colonne car toujours le même résultat.</a:t>
            </a:r>
          </a:p>
        </p:txBody>
      </p:sp>
    </p:spTree>
    <p:extLst>
      <p:ext uri="{BB962C8B-B14F-4D97-AF65-F5344CB8AC3E}">
        <p14:creationId xmlns:p14="http://schemas.microsoft.com/office/powerpoint/2010/main" val="633628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35576" y="589276"/>
            <a:ext cx="9192675" cy="1280890"/>
          </a:xfrm>
        </p:spPr>
        <p:txBody>
          <a:bodyPr rtlCol="0">
            <a:normAutofit/>
          </a:bodyPr>
          <a:lstStyle/>
          <a:p>
            <a:r>
              <a:rPr lang="fr-FR" dirty="0"/>
              <a:t>Fonctions DAX</a:t>
            </a:r>
            <a:br>
              <a:rPr lang="fr-FR" dirty="0"/>
            </a:br>
            <a:r>
              <a:rPr lang="fr-FR" dirty="0"/>
              <a:t>Fonctions statistiques les plus courantes</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72</a:t>
            </a:fld>
            <a:endParaRPr lang="fr-FR" noProof="0"/>
          </a:p>
        </p:txBody>
      </p:sp>
      <p:sp>
        <p:nvSpPr>
          <p:cNvPr id="5" name="ZoneTexte 4"/>
          <p:cNvSpPr txBox="1"/>
          <p:nvPr/>
        </p:nvSpPr>
        <p:spPr>
          <a:xfrm>
            <a:off x="2035576" y="1888491"/>
            <a:ext cx="9964842" cy="4247317"/>
          </a:xfrm>
          <a:prstGeom prst="rect">
            <a:avLst/>
          </a:prstGeom>
          <a:noFill/>
        </p:spPr>
        <p:txBody>
          <a:bodyPr wrap="square" rtlCol="0">
            <a:spAutoFit/>
          </a:bodyPr>
          <a:lstStyle/>
          <a:p>
            <a:r>
              <a:rPr lang="en-US" dirty="0"/>
              <a:t>= SUM (</a:t>
            </a:r>
            <a:r>
              <a:rPr lang="en-US" dirty="0" err="1"/>
              <a:t>FactSales</a:t>
            </a:r>
            <a:r>
              <a:rPr lang="en-US" dirty="0"/>
              <a:t>[</a:t>
            </a:r>
            <a:r>
              <a:rPr lang="en-US" dirty="0" err="1"/>
              <a:t>SalesAmount</a:t>
            </a:r>
            <a:r>
              <a:rPr lang="en-US" dirty="0"/>
              <a:t>]) </a:t>
            </a:r>
          </a:p>
          <a:p>
            <a:r>
              <a:rPr lang="en-US" i="1" dirty="0"/>
              <a:t> La </a:t>
            </a:r>
            <a:r>
              <a:rPr lang="en-US" i="1" dirty="0" err="1"/>
              <a:t>somme</a:t>
            </a:r>
            <a:r>
              <a:rPr lang="en-US" i="1" dirty="0"/>
              <a:t> des ventes au total sur la table</a:t>
            </a:r>
          </a:p>
          <a:p>
            <a:endParaRPr lang="en-US" i="1" dirty="0"/>
          </a:p>
          <a:p>
            <a:r>
              <a:rPr lang="en-US" dirty="0"/>
              <a:t>= AVERAGE (</a:t>
            </a:r>
            <a:r>
              <a:rPr lang="en-US" dirty="0" err="1"/>
              <a:t>FactSales</a:t>
            </a:r>
            <a:r>
              <a:rPr lang="en-US" dirty="0"/>
              <a:t>[</a:t>
            </a:r>
            <a:r>
              <a:rPr lang="en-US" dirty="0" err="1"/>
              <a:t>SalesAmount</a:t>
            </a:r>
            <a:r>
              <a:rPr lang="en-US" dirty="0"/>
              <a:t>])</a:t>
            </a:r>
          </a:p>
          <a:p>
            <a:r>
              <a:rPr lang="en-US" i="1" dirty="0"/>
              <a:t> La </a:t>
            </a:r>
            <a:r>
              <a:rPr lang="en-US" i="1" dirty="0" err="1"/>
              <a:t>moyenne</a:t>
            </a:r>
            <a:r>
              <a:rPr lang="en-US" i="1" dirty="0"/>
              <a:t> des ventes au total sur la table</a:t>
            </a:r>
          </a:p>
          <a:p>
            <a:endParaRPr lang="en-US" dirty="0"/>
          </a:p>
          <a:p>
            <a:r>
              <a:rPr lang="en-US" dirty="0"/>
              <a:t>= COUNT(</a:t>
            </a:r>
            <a:r>
              <a:rPr lang="en-US" dirty="0" err="1"/>
              <a:t>FactSales</a:t>
            </a:r>
            <a:r>
              <a:rPr lang="en-US" dirty="0"/>
              <a:t>[</a:t>
            </a:r>
            <a:r>
              <a:rPr lang="en-US" dirty="0" err="1"/>
              <a:t>SalesAmount</a:t>
            </a:r>
            <a:r>
              <a:rPr lang="en-US" dirty="0"/>
              <a:t>])</a:t>
            </a:r>
          </a:p>
          <a:p>
            <a:r>
              <a:rPr lang="en-US" i="1" dirty="0"/>
              <a:t> Le </a:t>
            </a:r>
            <a:r>
              <a:rPr lang="en-US" i="1" dirty="0" err="1"/>
              <a:t>nombre</a:t>
            </a:r>
            <a:r>
              <a:rPr lang="en-US" i="1" dirty="0"/>
              <a:t> de </a:t>
            </a:r>
            <a:r>
              <a:rPr lang="en-US" i="1" dirty="0" err="1"/>
              <a:t>lignes</a:t>
            </a:r>
            <a:r>
              <a:rPr lang="en-US" i="1" dirty="0"/>
              <a:t> de ventes au total sur la table. Si </a:t>
            </a:r>
            <a:r>
              <a:rPr lang="en-US" i="1" dirty="0" err="1"/>
              <a:t>l’on</a:t>
            </a:r>
            <a:r>
              <a:rPr lang="en-US" i="1" dirty="0"/>
              <a:t> </a:t>
            </a:r>
            <a:r>
              <a:rPr lang="en-US" i="1" dirty="0" err="1"/>
              <a:t>souhaite</a:t>
            </a:r>
            <a:r>
              <a:rPr lang="en-US" i="1" dirty="0"/>
              <a:t>, le </a:t>
            </a:r>
            <a:r>
              <a:rPr lang="en-US" i="1" dirty="0" err="1"/>
              <a:t>nombre</a:t>
            </a:r>
            <a:r>
              <a:rPr lang="en-US" i="1" dirty="0"/>
              <a:t> de ventes sans </a:t>
            </a:r>
            <a:r>
              <a:rPr lang="en-US" i="1" dirty="0" err="1"/>
              <a:t>doublons</a:t>
            </a:r>
            <a:r>
              <a:rPr lang="en-US" i="1" dirty="0"/>
              <a:t> : COUNTDISTINCT</a:t>
            </a:r>
          </a:p>
          <a:p>
            <a:endParaRPr lang="en-US" dirty="0"/>
          </a:p>
          <a:p>
            <a:r>
              <a:rPr lang="en-US" dirty="0"/>
              <a:t>= MIN(</a:t>
            </a:r>
            <a:r>
              <a:rPr lang="en-US" dirty="0" err="1"/>
              <a:t>FactSales</a:t>
            </a:r>
            <a:r>
              <a:rPr lang="en-US" dirty="0"/>
              <a:t>[</a:t>
            </a:r>
            <a:r>
              <a:rPr lang="en-US" dirty="0" err="1"/>
              <a:t>SalesAmount</a:t>
            </a:r>
            <a:r>
              <a:rPr lang="en-US" dirty="0"/>
              <a:t>])   </a:t>
            </a:r>
            <a:r>
              <a:rPr lang="en-US" i="1" dirty="0"/>
              <a:t>Le minimum</a:t>
            </a:r>
          </a:p>
          <a:p>
            <a:r>
              <a:rPr lang="en-US" dirty="0"/>
              <a:t>= MAX (</a:t>
            </a:r>
            <a:r>
              <a:rPr lang="en-US" dirty="0" err="1"/>
              <a:t>FactSales</a:t>
            </a:r>
            <a:r>
              <a:rPr lang="en-US" dirty="0"/>
              <a:t>[</a:t>
            </a:r>
            <a:r>
              <a:rPr lang="en-US" dirty="0" err="1"/>
              <a:t>SalesAmount</a:t>
            </a:r>
            <a:r>
              <a:rPr lang="en-US" dirty="0"/>
              <a:t>]) </a:t>
            </a:r>
            <a:r>
              <a:rPr lang="en-US" i="1" dirty="0"/>
              <a:t>Le maximum</a:t>
            </a:r>
          </a:p>
          <a:p>
            <a:endParaRPr lang="en-US" i="1" dirty="0"/>
          </a:p>
          <a:p>
            <a:r>
              <a:rPr lang="fr-FR" dirty="0">
                <a:solidFill>
                  <a:srgbClr val="FF0000"/>
                </a:solidFill>
              </a:rPr>
              <a:t>Les fonctions statistiques </a:t>
            </a:r>
            <a:r>
              <a:rPr lang="fr-FR" dirty="0"/>
              <a:t>: </a:t>
            </a:r>
            <a:r>
              <a:rPr lang="fr-FR" dirty="0">
                <a:hlinkClick r:id="rId3"/>
              </a:rPr>
              <a:t>https://docs.microsoft.com/en-us/dax/statistical-functions-dax</a:t>
            </a:r>
            <a:r>
              <a:rPr lang="fr-FR" dirty="0"/>
              <a:t> </a:t>
            </a:r>
          </a:p>
          <a:p>
            <a:endParaRPr lang="en-US" i="1" dirty="0"/>
          </a:p>
        </p:txBody>
      </p:sp>
    </p:spTree>
    <p:extLst>
      <p:ext uri="{BB962C8B-B14F-4D97-AF65-F5344CB8AC3E}">
        <p14:creationId xmlns:p14="http://schemas.microsoft.com/office/powerpoint/2010/main" val="283163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35576" y="589276"/>
            <a:ext cx="9192675" cy="1280890"/>
          </a:xfrm>
        </p:spPr>
        <p:txBody>
          <a:bodyPr rtlCol="0">
            <a:normAutofit/>
          </a:bodyPr>
          <a:lstStyle/>
          <a:p>
            <a:r>
              <a:rPr lang="fr-FR" dirty="0"/>
              <a:t>Fonctions DAX pour mesures élaborées</a:t>
            </a:r>
            <a:br>
              <a:rPr lang="fr-FR" dirty="0"/>
            </a:br>
            <a:r>
              <a:rPr lang="fr-FR" dirty="0"/>
              <a:t>CALCULATE, SUMX, etc.</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73</a:t>
            </a:fld>
            <a:endParaRPr lang="fr-FR" noProof="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982" y="2028826"/>
            <a:ext cx="9114310" cy="1900962"/>
          </a:xfrm>
          <a:prstGeom prst="rect">
            <a:avLst/>
          </a:prstGeom>
        </p:spPr>
      </p:pic>
      <p:sp>
        <p:nvSpPr>
          <p:cNvPr id="5" name="ZoneTexte 4"/>
          <p:cNvSpPr txBox="1"/>
          <p:nvPr/>
        </p:nvSpPr>
        <p:spPr>
          <a:xfrm>
            <a:off x="1971982" y="4010046"/>
            <a:ext cx="10039043" cy="2308324"/>
          </a:xfrm>
          <a:prstGeom prst="rect">
            <a:avLst/>
          </a:prstGeom>
          <a:noFill/>
        </p:spPr>
        <p:txBody>
          <a:bodyPr wrap="square" rtlCol="0">
            <a:spAutoFit/>
          </a:bodyPr>
          <a:lstStyle/>
          <a:p>
            <a:r>
              <a:rPr lang="fr-FR" dirty="0"/>
              <a:t>Dans ce cas : je fais la somme des montants de remises (sur toutes les lignes)</a:t>
            </a:r>
          </a:p>
          <a:p>
            <a:r>
              <a:rPr lang="fr-FR" dirty="0" err="1"/>
              <a:t>Synthaxe</a:t>
            </a:r>
            <a:r>
              <a:rPr lang="fr-FR" dirty="0"/>
              <a:t> : </a:t>
            </a:r>
            <a:r>
              <a:rPr lang="fr-FR" b="1" dirty="0"/>
              <a:t>Fonctions Dax de statistiques suivi d’une parenthèse (</a:t>
            </a:r>
            <a:r>
              <a:rPr lang="fr-FR" b="1" dirty="0" err="1"/>
              <a:t>Nomtable</a:t>
            </a:r>
            <a:r>
              <a:rPr lang="fr-FR" b="1" dirty="0"/>
              <a:t>[</a:t>
            </a:r>
            <a:r>
              <a:rPr lang="fr-FR" b="1" dirty="0" err="1"/>
              <a:t>nomchamp</a:t>
            </a:r>
            <a:r>
              <a:rPr lang="fr-FR" b="1" dirty="0"/>
              <a:t>])</a:t>
            </a:r>
          </a:p>
          <a:p>
            <a:endParaRPr lang="fr-FR" dirty="0"/>
          </a:p>
          <a:p>
            <a:r>
              <a:rPr lang="fr-FR" dirty="0"/>
              <a:t>Voici la liste des fonctions et leur syntaxe :</a:t>
            </a:r>
          </a:p>
          <a:p>
            <a:r>
              <a:rPr lang="fr-FR" dirty="0">
                <a:hlinkClick r:id="rId4"/>
              </a:rPr>
              <a:t>https://msdn.microsoft.com/fr-fr/library/gg413422.aspx</a:t>
            </a:r>
            <a:r>
              <a:rPr lang="fr-FR" dirty="0"/>
              <a:t> </a:t>
            </a:r>
          </a:p>
          <a:p>
            <a:endParaRPr lang="fr-FR" dirty="0"/>
          </a:p>
          <a:p>
            <a:r>
              <a:rPr lang="fr-FR" dirty="0" err="1"/>
              <a:t>Calculate</a:t>
            </a:r>
            <a:r>
              <a:rPr lang="fr-FR" dirty="0"/>
              <a:t>, SUMX,ALL, FILTER, RANKX, ALLEXCEPT, etc….</a:t>
            </a:r>
          </a:p>
          <a:p>
            <a:endParaRPr lang="fr-FR" dirty="0"/>
          </a:p>
        </p:txBody>
      </p:sp>
    </p:spTree>
    <p:extLst>
      <p:ext uri="{BB962C8B-B14F-4D97-AF65-F5344CB8AC3E}">
        <p14:creationId xmlns:p14="http://schemas.microsoft.com/office/powerpoint/2010/main" val="219895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35576" y="589276"/>
            <a:ext cx="9192675" cy="1280890"/>
          </a:xfrm>
        </p:spPr>
        <p:txBody>
          <a:bodyPr rtlCol="0">
            <a:normAutofit/>
          </a:bodyPr>
          <a:lstStyle/>
          <a:p>
            <a:r>
              <a:rPr lang="fr-FR" dirty="0"/>
              <a:t>Fonctions DAX pour mesures élaborées</a:t>
            </a:r>
            <a:br>
              <a:rPr lang="fr-FR" dirty="0"/>
            </a:br>
            <a:r>
              <a:rPr lang="fr-FR" dirty="0"/>
              <a:t>CALCULATE</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74</a:t>
            </a:fld>
            <a:endParaRPr lang="fr-FR" noProof="0"/>
          </a:p>
        </p:txBody>
      </p:sp>
      <p:sp>
        <p:nvSpPr>
          <p:cNvPr id="7" name="Rectangle 6">
            <a:extLst>
              <a:ext uri="{FF2B5EF4-FFF2-40B4-BE49-F238E27FC236}">
                <a16:creationId xmlns:a16="http://schemas.microsoft.com/office/drawing/2014/main" id="{413005C9-C00C-4917-B893-6F138472558F}"/>
              </a:ext>
            </a:extLst>
          </p:cNvPr>
          <p:cNvSpPr/>
          <p:nvPr/>
        </p:nvSpPr>
        <p:spPr>
          <a:xfrm>
            <a:off x="2035576" y="2434709"/>
            <a:ext cx="10070386" cy="2862322"/>
          </a:xfrm>
          <a:prstGeom prst="rect">
            <a:avLst/>
          </a:prstGeom>
        </p:spPr>
        <p:txBody>
          <a:bodyPr wrap="none">
            <a:spAutoFit/>
          </a:bodyPr>
          <a:lstStyle/>
          <a:p>
            <a:r>
              <a:rPr lang="fr-FR" dirty="0"/>
              <a:t>La fonction </a:t>
            </a:r>
            <a:r>
              <a:rPr lang="fr-FR" dirty="0" err="1"/>
              <a:t>Calculate</a:t>
            </a:r>
            <a:r>
              <a:rPr lang="fr-FR" dirty="0"/>
              <a:t> va permettre d’effectuer un calcul (</a:t>
            </a:r>
            <a:r>
              <a:rPr lang="fr-FR" dirty="0" err="1"/>
              <a:t>sum</a:t>
            </a:r>
            <a:r>
              <a:rPr lang="fr-FR" dirty="0"/>
              <a:t>, max, etc.) </a:t>
            </a:r>
          </a:p>
          <a:p>
            <a:r>
              <a:rPr lang="fr-FR" dirty="0"/>
              <a:t>en fonction de paramètres soit de temporalité (dates) soit de filtres, etc.</a:t>
            </a:r>
          </a:p>
          <a:p>
            <a:endParaRPr lang="fr-FR" dirty="0"/>
          </a:p>
          <a:p>
            <a:endParaRPr lang="fr-FR" dirty="0"/>
          </a:p>
          <a:p>
            <a:r>
              <a:rPr lang="fr-FR" i="1" dirty="0">
                <a:latin typeface="Century Gothic" panose="020B0502020202020204" pitchFamily="34" charset="0"/>
              </a:rPr>
              <a:t>Pour tous les futurs exemples, [Somme des </a:t>
            </a:r>
            <a:r>
              <a:rPr lang="fr-FR" i="1" dirty="0" err="1">
                <a:latin typeface="Century Gothic" panose="020B0502020202020204" pitchFamily="34" charset="0"/>
              </a:rPr>
              <a:t>SalesAmount</a:t>
            </a:r>
            <a:r>
              <a:rPr lang="fr-FR" i="1" dirty="0">
                <a:latin typeface="Century Gothic" panose="020B0502020202020204" pitchFamily="34" charset="0"/>
              </a:rPr>
              <a:t>] = SUM(</a:t>
            </a:r>
            <a:r>
              <a:rPr lang="fr-FR" i="1" dirty="0" err="1">
                <a:latin typeface="Century Gothic" panose="020B0502020202020204" pitchFamily="34" charset="0"/>
              </a:rPr>
              <a:t>FactSales</a:t>
            </a:r>
            <a:r>
              <a:rPr lang="fr-FR" i="1" dirty="0">
                <a:latin typeface="Century Gothic" panose="020B0502020202020204" pitchFamily="34" charset="0"/>
              </a:rPr>
              <a:t>[</a:t>
            </a:r>
            <a:r>
              <a:rPr lang="fr-FR" i="1" dirty="0" err="1">
                <a:latin typeface="Century Gothic" panose="020B0502020202020204" pitchFamily="34" charset="0"/>
              </a:rPr>
              <a:t>SalesAmount</a:t>
            </a:r>
            <a:r>
              <a:rPr lang="fr-FR" i="1" dirty="0">
                <a:latin typeface="Century Gothic" panose="020B0502020202020204" pitchFamily="34" charset="0"/>
              </a:rPr>
              <a:t>])</a:t>
            </a:r>
          </a:p>
          <a:p>
            <a:endParaRPr lang="fr-FR" i="1" dirty="0">
              <a:latin typeface="Century Gothic" panose="020B0502020202020204" pitchFamily="34" charset="0"/>
            </a:endParaRPr>
          </a:p>
          <a:p>
            <a:r>
              <a:rPr lang="fr-FR" i="1" dirty="0">
                <a:latin typeface="Century Gothic" panose="020B0502020202020204" pitchFamily="34" charset="0"/>
              </a:rPr>
              <a:t>Sommes des ventes seulement pour les produits vendus en magasins</a:t>
            </a:r>
            <a:r>
              <a:rPr lang="fr-FR" dirty="0">
                <a:solidFill>
                  <a:srgbClr val="008000"/>
                </a:solidFill>
                <a:latin typeface="Century Gothic" panose="020B0502020202020204" pitchFamily="34" charset="0"/>
              </a:rPr>
              <a:t> : Filtre sur Store</a:t>
            </a:r>
          </a:p>
          <a:p>
            <a:r>
              <a:rPr lang="fr-FR" dirty="0"/>
              <a:t>= CALCULATE([Somme de </a:t>
            </a:r>
            <a:r>
              <a:rPr lang="fr-FR" dirty="0" err="1"/>
              <a:t>SalesAmount</a:t>
            </a:r>
            <a:r>
              <a:rPr lang="fr-FR" dirty="0"/>
              <a:t>];</a:t>
            </a:r>
            <a:r>
              <a:rPr lang="fr-FR" dirty="0" err="1"/>
              <a:t>DimChannel</a:t>
            </a:r>
            <a:r>
              <a:rPr lang="fr-FR" dirty="0"/>
              <a:t>[</a:t>
            </a:r>
            <a:r>
              <a:rPr lang="fr-FR" dirty="0" err="1"/>
              <a:t>ChannelName</a:t>
            </a:r>
            <a:r>
              <a:rPr lang="fr-FR" dirty="0"/>
              <a:t>]="Store")</a:t>
            </a:r>
          </a:p>
          <a:p>
            <a:endParaRPr lang="fr-FR" dirty="0"/>
          </a:p>
          <a:p>
            <a:endParaRPr lang="fr-FR" dirty="0"/>
          </a:p>
        </p:txBody>
      </p:sp>
    </p:spTree>
    <p:extLst>
      <p:ext uri="{BB962C8B-B14F-4D97-AF65-F5344CB8AC3E}">
        <p14:creationId xmlns:p14="http://schemas.microsoft.com/office/powerpoint/2010/main" val="122523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35576" y="589276"/>
            <a:ext cx="9192675" cy="1280890"/>
          </a:xfrm>
        </p:spPr>
        <p:txBody>
          <a:bodyPr rtlCol="0">
            <a:normAutofit/>
          </a:bodyPr>
          <a:lstStyle/>
          <a:p>
            <a:r>
              <a:rPr lang="fr-FR" dirty="0"/>
              <a:t>Fonctions DAX pour mesures élaborées</a:t>
            </a:r>
            <a:br>
              <a:rPr lang="fr-FR" dirty="0"/>
            </a:br>
            <a:r>
              <a:rPr lang="fr-FR" dirty="0"/>
              <a:t>CALCULATE</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75</a:t>
            </a:fld>
            <a:endParaRPr lang="fr-FR" noProof="0"/>
          </a:p>
        </p:txBody>
      </p:sp>
      <p:sp>
        <p:nvSpPr>
          <p:cNvPr id="7" name="Rectangle 6">
            <a:extLst>
              <a:ext uri="{FF2B5EF4-FFF2-40B4-BE49-F238E27FC236}">
                <a16:creationId xmlns:a16="http://schemas.microsoft.com/office/drawing/2014/main" id="{D5A58D9D-8429-4F71-ABC9-300831352E30}"/>
              </a:ext>
            </a:extLst>
          </p:cNvPr>
          <p:cNvSpPr/>
          <p:nvPr/>
        </p:nvSpPr>
        <p:spPr>
          <a:xfrm>
            <a:off x="2035576" y="1902412"/>
            <a:ext cx="9594449" cy="3416320"/>
          </a:xfrm>
          <a:prstGeom prst="rect">
            <a:avLst/>
          </a:prstGeom>
        </p:spPr>
        <p:txBody>
          <a:bodyPr wrap="square">
            <a:spAutoFit/>
          </a:bodyPr>
          <a:lstStyle/>
          <a:p>
            <a:endParaRPr lang="fr-FR" dirty="0">
              <a:solidFill>
                <a:srgbClr val="000000"/>
              </a:solidFill>
              <a:latin typeface="Calibri" panose="020F0502020204030204" pitchFamily="34" charset="0"/>
            </a:endParaRPr>
          </a:p>
          <a:p>
            <a:r>
              <a:rPr lang="fr-FR" i="1" dirty="0">
                <a:latin typeface="Century Gothic" panose="020B0502020202020204" pitchFamily="34" charset="0"/>
              </a:rPr>
              <a:t>Somme des ventes / Somme des ventes toutes régions géographiques : </a:t>
            </a:r>
            <a:r>
              <a:rPr lang="fr-FR" dirty="0">
                <a:solidFill>
                  <a:srgbClr val="008000"/>
                </a:solidFill>
                <a:latin typeface="Century Gothic" panose="020B0502020202020204" pitchFamily="34" charset="0"/>
              </a:rPr>
              <a:t>ALL (je prends toutes les valeurs) – Identique avec </a:t>
            </a:r>
            <a:r>
              <a:rPr lang="fr-FR" dirty="0" err="1">
                <a:solidFill>
                  <a:srgbClr val="008000"/>
                </a:solidFill>
                <a:latin typeface="Century Gothic" panose="020B0502020202020204" pitchFamily="34" charset="0"/>
              </a:rPr>
              <a:t>Allexcept</a:t>
            </a:r>
            <a:endParaRPr lang="fr-FR" dirty="0">
              <a:solidFill>
                <a:srgbClr val="008000"/>
              </a:solidFill>
              <a:latin typeface="Century Gothic" panose="020B0502020202020204" pitchFamily="34" charset="0"/>
            </a:endParaRPr>
          </a:p>
          <a:p>
            <a:r>
              <a:rPr lang="fr-FR" dirty="0"/>
              <a:t>= </a:t>
            </a:r>
            <a:r>
              <a:rPr lang="fr-FR" dirty="0" err="1"/>
              <a:t>PctAllRegions</a:t>
            </a:r>
            <a:r>
              <a:rPr lang="fr-FR" dirty="0"/>
              <a:t>:=[Somme de </a:t>
            </a:r>
            <a:r>
              <a:rPr lang="fr-FR" dirty="0" err="1"/>
              <a:t>SalesAmount</a:t>
            </a:r>
            <a:r>
              <a:rPr lang="fr-FR" dirty="0"/>
              <a:t>]/CALCULATE([Somme de </a:t>
            </a:r>
            <a:r>
              <a:rPr lang="fr-FR" dirty="0" err="1"/>
              <a:t>SalesAmount</a:t>
            </a:r>
            <a:r>
              <a:rPr lang="fr-FR" dirty="0"/>
              <a:t>] ;ALL(</a:t>
            </a:r>
            <a:r>
              <a:rPr lang="fr-FR" dirty="0" err="1"/>
              <a:t>DimGeography</a:t>
            </a:r>
            <a:r>
              <a:rPr lang="fr-FR" dirty="0"/>
              <a:t>))</a:t>
            </a:r>
          </a:p>
          <a:p>
            <a:endParaRPr lang="fr-FR" dirty="0"/>
          </a:p>
          <a:p>
            <a:endParaRPr lang="fr-FR" dirty="0"/>
          </a:p>
          <a:p>
            <a:r>
              <a:rPr lang="fr-FR" i="1" dirty="0">
                <a:latin typeface="Century Gothic" panose="020B0502020202020204" pitchFamily="34" charset="0"/>
              </a:rPr>
              <a:t>Somme des ventes aux USA / Somme des ventes toutes valeurs (pas besoin du ALL) </a:t>
            </a:r>
            <a:r>
              <a:rPr lang="fr-FR" dirty="0">
                <a:solidFill>
                  <a:srgbClr val="008000"/>
                </a:solidFill>
                <a:latin typeface="Century Gothic" panose="020B0502020202020204" pitchFamily="34" charset="0"/>
              </a:rPr>
              <a:t>Filtre sur USA</a:t>
            </a:r>
            <a:endParaRPr lang="fr-FR" dirty="0"/>
          </a:p>
          <a:p>
            <a:r>
              <a:rPr lang="fr-FR" dirty="0"/>
              <a:t>= CALCULATE([Somme de </a:t>
            </a:r>
            <a:r>
              <a:rPr lang="fr-FR" dirty="0" err="1"/>
              <a:t>SalesAmount</a:t>
            </a:r>
            <a:r>
              <a:rPr lang="fr-FR" dirty="0"/>
              <a:t>];</a:t>
            </a:r>
            <a:r>
              <a:rPr lang="fr-FR" dirty="0" err="1"/>
              <a:t>DimGeography</a:t>
            </a:r>
            <a:r>
              <a:rPr lang="fr-FR" dirty="0"/>
              <a:t>[</a:t>
            </a:r>
            <a:r>
              <a:rPr lang="fr-FR" dirty="0" err="1"/>
              <a:t>RegionCountryName</a:t>
            </a:r>
            <a:r>
              <a:rPr lang="fr-FR" dirty="0"/>
              <a:t>]="United States")/</a:t>
            </a:r>
          </a:p>
          <a:p>
            <a:r>
              <a:rPr lang="fr-FR" dirty="0"/>
              <a:t>[Somme de </a:t>
            </a:r>
            <a:r>
              <a:rPr lang="fr-FR" dirty="0" err="1"/>
              <a:t>SalesAmount</a:t>
            </a:r>
            <a:r>
              <a:rPr lang="fr-FR" dirty="0"/>
              <a:t>]</a:t>
            </a:r>
          </a:p>
        </p:txBody>
      </p:sp>
    </p:spTree>
    <p:extLst>
      <p:ext uri="{BB962C8B-B14F-4D97-AF65-F5344CB8AC3E}">
        <p14:creationId xmlns:p14="http://schemas.microsoft.com/office/powerpoint/2010/main" val="293096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35576" y="589276"/>
            <a:ext cx="9192675" cy="1280890"/>
          </a:xfrm>
        </p:spPr>
        <p:txBody>
          <a:bodyPr rtlCol="0">
            <a:normAutofit/>
          </a:bodyPr>
          <a:lstStyle/>
          <a:p>
            <a:r>
              <a:rPr lang="fr-FR" dirty="0"/>
              <a:t>Fonctions DAX pour mesures élaborées</a:t>
            </a:r>
            <a:br>
              <a:rPr lang="fr-FR" dirty="0"/>
            </a:br>
            <a:r>
              <a:rPr lang="fr-FR" dirty="0"/>
              <a:t>Exemple de fonctions (1/2)</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76</a:t>
            </a:fld>
            <a:endParaRPr lang="fr-FR" noProof="0"/>
          </a:p>
        </p:txBody>
      </p:sp>
      <p:sp>
        <p:nvSpPr>
          <p:cNvPr id="6" name="Rectangle 5"/>
          <p:cNvSpPr/>
          <p:nvPr/>
        </p:nvSpPr>
        <p:spPr>
          <a:xfrm>
            <a:off x="2035576" y="2327707"/>
            <a:ext cx="9605555" cy="3354765"/>
          </a:xfrm>
          <a:prstGeom prst="rect">
            <a:avLst/>
          </a:prstGeom>
        </p:spPr>
        <p:txBody>
          <a:bodyPr wrap="square">
            <a:spAutoFit/>
          </a:bodyPr>
          <a:lstStyle/>
          <a:p>
            <a:pPr algn="just">
              <a:buFont typeface="Wingdings" panose="05000000000000000000" pitchFamily="2" charset="2"/>
              <a:buChar char="Ø"/>
            </a:pPr>
            <a:r>
              <a:rPr lang="fr-FR" b="1" dirty="0"/>
              <a:t> Création de la mesure 1: La somme des montants des ventes</a:t>
            </a:r>
          </a:p>
          <a:p>
            <a:pPr algn="just"/>
            <a:r>
              <a:rPr lang="fr-FR" dirty="0"/>
              <a:t>=SUM(</a:t>
            </a:r>
            <a:r>
              <a:rPr lang="fr-FR" dirty="0" err="1"/>
              <a:t>FactSales</a:t>
            </a:r>
            <a:r>
              <a:rPr lang="fr-FR" dirty="0"/>
              <a:t>[</a:t>
            </a:r>
            <a:r>
              <a:rPr lang="fr-FR" dirty="0" err="1"/>
              <a:t>SalesAmount</a:t>
            </a:r>
            <a:r>
              <a:rPr lang="fr-FR" dirty="0"/>
              <a:t>])</a:t>
            </a:r>
          </a:p>
          <a:p>
            <a:pPr algn="just"/>
            <a:r>
              <a:rPr lang="fr-FR" dirty="0"/>
              <a:t>(somme : (</a:t>
            </a:r>
            <a:r>
              <a:rPr lang="fr-FR" dirty="0" err="1"/>
              <a:t>nomtable</a:t>
            </a:r>
            <a:r>
              <a:rPr lang="fr-FR" dirty="0"/>
              <a:t>[</a:t>
            </a:r>
            <a:r>
              <a:rPr lang="fr-FR" dirty="0" err="1"/>
              <a:t>nomchamp</a:t>
            </a:r>
            <a:r>
              <a:rPr lang="fr-FR" dirty="0"/>
              <a:t>])</a:t>
            </a:r>
            <a:r>
              <a:rPr lang="fr-FR" i="1" dirty="0">
                <a:solidFill>
                  <a:schemeClr val="bg1">
                    <a:lumMod val="65000"/>
                  </a:schemeClr>
                </a:solidFill>
              </a:rPr>
              <a:t> On pourrait avoir </a:t>
            </a:r>
            <a:r>
              <a:rPr lang="fr-FR" i="1" dirty="0" err="1">
                <a:solidFill>
                  <a:schemeClr val="bg1">
                    <a:lumMod val="65000"/>
                  </a:schemeClr>
                </a:solidFill>
              </a:rPr>
              <a:t>average</a:t>
            </a:r>
            <a:r>
              <a:rPr lang="fr-FR" i="1" dirty="0">
                <a:solidFill>
                  <a:schemeClr val="bg1">
                    <a:lumMod val="65000"/>
                  </a:schemeClr>
                </a:solidFill>
              </a:rPr>
              <a:t>, count, max, min, etc.</a:t>
            </a:r>
            <a:endParaRPr lang="fr-FR" dirty="0"/>
          </a:p>
          <a:p>
            <a:pPr algn="just"/>
            <a:endParaRPr lang="fr-FR" b="1" dirty="0"/>
          </a:p>
          <a:p>
            <a:pPr algn="just"/>
            <a:endParaRPr lang="fr-FR" b="1" dirty="0"/>
          </a:p>
          <a:p>
            <a:pPr algn="just">
              <a:buFont typeface="Wingdings" panose="05000000000000000000" pitchFamily="2" charset="2"/>
              <a:buChar char="Ø"/>
            </a:pPr>
            <a:r>
              <a:rPr lang="fr-FR" b="1" dirty="0"/>
              <a:t> Création de la mesure 2 : La somme des montants des ventes de l’année précédente</a:t>
            </a:r>
          </a:p>
          <a:p>
            <a:pPr algn="just"/>
            <a:r>
              <a:rPr lang="fr-FR" dirty="0"/>
              <a:t>=</a:t>
            </a:r>
            <a:r>
              <a:rPr lang="fr-FR" dirty="0" err="1"/>
              <a:t>Calculate</a:t>
            </a:r>
            <a:r>
              <a:rPr lang="fr-FR" dirty="0"/>
              <a:t>(SUM(</a:t>
            </a:r>
            <a:r>
              <a:rPr lang="fr-FR" dirty="0" err="1"/>
              <a:t>FactSales</a:t>
            </a:r>
            <a:r>
              <a:rPr lang="fr-FR" dirty="0"/>
              <a:t>[</a:t>
            </a:r>
            <a:r>
              <a:rPr lang="fr-FR" dirty="0" err="1"/>
              <a:t>SalesAmount</a:t>
            </a:r>
            <a:r>
              <a:rPr lang="fr-FR" dirty="0"/>
              <a:t>]), </a:t>
            </a:r>
            <a:r>
              <a:rPr lang="fr-FR" dirty="0" err="1"/>
              <a:t>DateADD</a:t>
            </a:r>
            <a:r>
              <a:rPr lang="fr-FR" dirty="0"/>
              <a:t>(</a:t>
            </a:r>
            <a:r>
              <a:rPr lang="fr-FR" dirty="0" err="1"/>
              <a:t>DimDate</a:t>
            </a:r>
            <a:r>
              <a:rPr lang="fr-FR" dirty="0"/>
              <a:t>[</a:t>
            </a:r>
            <a:r>
              <a:rPr lang="fr-FR" dirty="0" err="1"/>
              <a:t>Datekey</a:t>
            </a:r>
            <a:r>
              <a:rPr lang="fr-FR" dirty="0"/>
              <a:t>], -1, YEAR))</a:t>
            </a:r>
          </a:p>
          <a:p>
            <a:pPr algn="just"/>
            <a:r>
              <a:rPr lang="fr-FR" dirty="0"/>
              <a:t>Ou</a:t>
            </a:r>
          </a:p>
          <a:p>
            <a:pPr algn="just"/>
            <a:r>
              <a:rPr lang="fr-FR" dirty="0"/>
              <a:t>=</a:t>
            </a:r>
            <a:r>
              <a:rPr lang="fr-FR" dirty="0" err="1"/>
              <a:t>Calculate</a:t>
            </a:r>
            <a:r>
              <a:rPr lang="fr-FR" dirty="0"/>
              <a:t>([</a:t>
            </a:r>
            <a:r>
              <a:rPr lang="fr-FR" dirty="0" err="1"/>
              <a:t>Measure</a:t>
            </a:r>
            <a:r>
              <a:rPr lang="fr-FR" dirty="0"/>
              <a:t> 1], </a:t>
            </a:r>
            <a:r>
              <a:rPr lang="fr-FR" dirty="0" err="1"/>
              <a:t>DateADD</a:t>
            </a:r>
            <a:r>
              <a:rPr lang="fr-FR" dirty="0"/>
              <a:t>(</a:t>
            </a:r>
            <a:r>
              <a:rPr lang="fr-FR" dirty="0" err="1"/>
              <a:t>DimDate</a:t>
            </a:r>
            <a:r>
              <a:rPr lang="fr-FR" dirty="0"/>
              <a:t>[</a:t>
            </a:r>
            <a:r>
              <a:rPr lang="fr-FR" dirty="0" err="1"/>
              <a:t>Datekey</a:t>
            </a:r>
            <a:r>
              <a:rPr lang="fr-FR" dirty="0"/>
              <a:t>], -1, YEAR))</a:t>
            </a:r>
          </a:p>
          <a:p>
            <a:pPr algn="just"/>
            <a:r>
              <a:rPr lang="fr-FR" sz="1600" dirty="0"/>
              <a:t>Si nous n’avons pas renommer notre mesure 1, elle s’appellera </a:t>
            </a:r>
            <a:r>
              <a:rPr lang="fr-FR" sz="1600" dirty="0" err="1"/>
              <a:t>Measure</a:t>
            </a:r>
            <a:r>
              <a:rPr lang="fr-FR" sz="1600" dirty="0"/>
              <a:t> 1 et nous pouvons utiliser son nom (sans </a:t>
            </a:r>
            <a:r>
              <a:rPr lang="fr-FR" sz="1600" dirty="0" err="1"/>
              <a:t>ré-écrire</a:t>
            </a:r>
            <a:r>
              <a:rPr lang="fr-FR" sz="1600" dirty="0"/>
              <a:t> le code)</a:t>
            </a:r>
          </a:p>
        </p:txBody>
      </p:sp>
    </p:spTree>
    <p:extLst>
      <p:ext uri="{BB962C8B-B14F-4D97-AF65-F5344CB8AC3E}">
        <p14:creationId xmlns:p14="http://schemas.microsoft.com/office/powerpoint/2010/main" val="208623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35576" y="589276"/>
            <a:ext cx="9192675" cy="1280890"/>
          </a:xfrm>
        </p:spPr>
        <p:txBody>
          <a:bodyPr rtlCol="0">
            <a:normAutofit/>
          </a:bodyPr>
          <a:lstStyle/>
          <a:p>
            <a:r>
              <a:rPr lang="fr-FR" dirty="0"/>
              <a:t>Fonctions DAX pour mesures élaborées</a:t>
            </a:r>
            <a:br>
              <a:rPr lang="fr-FR" dirty="0"/>
            </a:br>
            <a:r>
              <a:rPr lang="fr-FR" dirty="0"/>
              <a:t>Exemple de fonctions (2/2)</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77</a:t>
            </a:fld>
            <a:endParaRPr lang="fr-FR" noProof="0"/>
          </a:p>
        </p:txBody>
      </p:sp>
      <p:sp>
        <p:nvSpPr>
          <p:cNvPr id="5" name="Espace réservé du contenu 2"/>
          <p:cNvSpPr>
            <a:spLocks noGrp="1"/>
          </p:cNvSpPr>
          <p:nvPr>
            <p:ph idx="1"/>
          </p:nvPr>
        </p:nvSpPr>
        <p:spPr>
          <a:xfrm>
            <a:off x="2035576" y="2078357"/>
            <a:ext cx="9646488" cy="4156980"/>
          </a:xfrm>
        </p:spPr>
        <p:txBody>
          <a:bodyPr>
            <a:normAutofit lnSpcReduction="10000"/>
          </a:bodyPr>
          <a:lstStyle/>
          <a:p>
            <a:pPr algn="just">
              <a:buFont typeface="Wingdings" panose="05000000000000000000" pitchFamily="2" charset="2"/>
              <a:buChar char="Ø"/>
            </a:pPr>
            <a:r>
              <a:rPr lang="fr-FR" b="1" dirty="0"/>
              <a:t>Ratio général / Année précédente (Mesure 3)</a:t>
            </a:r>
          </a:p>
          <a:p>
            <a:pPr marL="0" indent="0" algn="just">
              <a:buNone/>
            </a:pPr>
            <a:r>
              <a:rPr lang="fr-FR" dirty="0"/>
              <a:t>= </a:t>
            </a:r>
            <a:r>
              <a:rPr lang="fr-FR" dirty="0" err="1"/>
              <a:t>Calculate</a:t>
            </a:r>
            <a:r>
              <a:rPr lang="fr-FR" dirty="0"/>
              <a:t>(SUM(</a:t>
            </a:r>
            <a:r>
              <a:rPr lang="fr-FR" dirty="0" err="1"/>
              <a:t>FactSales</a:t>
            </a:r>
            <a:r>
              <a:rPr lang="fr-FR" dirty="0"/>
              <a:t>[</a:t>
            </a:r>
            <a:r>
              <a:rPr lang="fr-FR" dirty="0" err="1"/>
              <a:t>SalesAmount</a:t>
            </a:r>
            <a:r>
              <a:rPr lang="fr-FR" dirty="0"/>
              <a:t>]), </a:t>
            </a:r>
            <a:r>
              <a:rPr lang="fr-FR" dirty="0" err="1"/>
              <a:t>DateADD</a:t>
            </a:r>
            <a:r>
              <a:rPr lang="fr-FR" dirty="0"/>
              <a:t>(</a:t>
            </a:r>
            <a:r>
              <a:rPr lang="fr-FR" dirty="0" err="1"/>
              <a:t>DimDate</a:t>
            </a:r>
            <a:r>
              <a:rPr lang="fr-FR" dirty="0"/>
              <a:t>[</a:t>
            </a:r>
            <a:r>
              <a:rPr lang="fr-FR" dirty="0" err="1"/>
              <a:t>Datekey</a:t>
            </a:r>
            <a:r>
              <a:rPr lang="fr-FR" dirty="0"/>
              <a:t>], -1, YEAR))/ SUM(</a:t>
            </a:r>
            <a:r>
              <a:rPr lang="fr-FR" dirty="0" err="1"/>
              <a:t>FactSales</a:t>
            </a:r>
            <a:r>
              <a:rPr lang="fr-FR" dirty="0"/>
              <a:t>[</a:t>
            </a:r>
            <a:r>
              <a:rPr lang="fr-FR" dirty="0" err="1"/>
              <a:t>SalesAmount</a:t>
            </a:r>
            <a:r>
              <a:rPr lang="fr-FR" dirty="0"/>
              <a:t>])   </a:t>
            </a:r>
          </a:p>
          <a:p>
            <a:pPr marL="0" indent="0" algn="just">
              <a:buNone/>
            </a:pPr>
            <a:r>
              <a:rPr lang="fr-FR" dirty="0"/>
              <a:t> </a:t>
            </a:r>
            <a:r>
              <a:rPr lang="fr-FR" b="1" dirty="0"/>
              <a:t>OU</a:t>
            </a:r>
            <a:endParaRPr lang="fr-FR" dirty="0"/>
          </a:p>
          <a:p>
            <a:pPr marL="0" indent="0" algn="just">
              <a:buNone/>
            </a:pPr>
            <a:r>
              <a:rPr lang="fr-FR" dirty="0"/>
              <a:t>=[</a:t>
            </a:r>
            <a:r>
              <a:rPr lang="fr-FR" dirty="0" err="1"/>
              <a:t>Measure</a:t>
            </a:r>
            <a:r>
              <a:rPr lang="fr-FR" dirty="0"/>
              <a:t> 2]/ [</a:t>
            </a:r>
            <a:r>
              <a:rPr lang="fr-FR" dirty="0" err="1"/>
              <a:t>Measure</a:t>
            </a:r>
            <a:r>
              <a:rPr lang="fr-FR" dirty="0"/>
              <a:t> 1]</a:t>
            </a:r>
          </a:p>
          <a:p>
            <a:pPr marL="0" indent="0" algn="just">
              <a:buNone/>
            </a:pPr>
            <a:endParaRPr lang="fr-FR" dirty="0"/>
          </a:p>
          <a:p>
            <a:pPr algn="just">
              <a:buFont typeface="Wingdings" panose="05000000000000000000" pitchFamily="2" charset="2"/>
              <a:buChar char="Ø"/>
            </a:pPr>
            <a:r>
              <a:rPr lang="fr-FR" b="1" dirty="0"/>
              <a:t>Même mesure mais avec une précaution (IF et BLANK – NON NULL)</a:t>
            </a:r>
          </a:p>
          <a:p>
            <a:pPr marL="0" indent="0" algn="just">
              <a:buNone/>
            </a:pPr>
            <a:r>
              <a:rPr lang="fr-FR" dirty="0"/>
              <a:t>=IF(</a:t>
            </a:r>
            <a:r>
              <a:rPr lang="fr-FR" dirty="0" err="1"/>
              <a:t>Calculate</a:t>
            </a:r>
            <a:r>
              <a:rPr lang="fr-FR" dirty="0"/>
              <a:t>(SUM(</a:t>
            </a:r>
            <a:r>
              <a:rPr lang="fr-FR" dirty="0" err="1"/>
              <a:t>FactSales</a:t>
            </a:r>
            <a:r>
              <a:rPr lang="fr-FR" dirty="0"/>
              <a:t>[</a:t>
            </a:r>
            <a:r>
              <a:rPr lang="fr-FR" dirty="0" err="1"/>
              <a:t>SalesAmount</a:t>
            </a:r>
            <a:r>
              <a:rPr lang="fr-FR" dirty="0"/>
              <a:t>]), </a:t>
            </a:r>
            <a:r>
              <a:rPr lang="fr-FR" dirty="0" err="1"/>
              <a:t>DateADD</a:t>
            </a:r>
            <a:r>
              <a:rPr lang="fr-FR" dirty="0"/>
              <a:t>(</a:t>
            </a:r>
            <a:r>
              <a:rPr lang="fr-FR" dirty="0" err="1"/>
              <a:t>DimDate</a:t>
            </a:r>
            <a:r>
              <a:rPr lang="fr-FR" dirty="0"/>
              <a:t>[</a:t>
            </a:r>
            <a:r>
              <a:rPr lang="fr-FR" dirty="0" err="1"/>
              <a:t>Datekey</a:t>
            </a:r>
            <a:r>
              <a:rPr lang="fr-FR" dirty="0"/>
              <a:t>] , -1, YEAR)), </a:t>
            </a:r>
            <a:r>
              <a:rPr lang="fr-FR" i="1" dirty="0">
                <a:solidFill>
                  <a:schemeClr val="bg1">
                    <a:lumMod val="65000"/>
                  </a:schemeClr>
                </a:solidFill>
              </a:rPr>
              <a:t>(si je peux calculer une somme sur l’année n-1 ALORS)</a:t>
            </a:r>
          </a:p>
          <a:p>
            <a:pPr marL="0" indent="0" algn="just">
              <a:buNone/>
            </a:pPr>
            <a:r>
              <a:rPr lang="fr-FR" dirty="0"/>
              <a:t>SUM(</a:t>
            </a:r>
            <a:r>
              <a:rPr lang="fr-FR" dirty="0" err="1"/>
              <a:t>FactSales</a:t>
            </a:r>
            <a:r>
              <a:rPr lang="fr-FR" dirty="0"/>
              <a:t>[</a:t>
            </a:r>
            <a:r>
              <a:rPr lang="fr-FR" dirty="0" err="1"/>
              <a:t>SalesAmount</a:t>
            </a:r>
            <a:r>
              <a:rPr lang="fr-FR" dirty="0"/>
              <a:t>]) / </a:t>
            </a:r>
            <a:r>
              <a:rPr lang="fr-FR" dirty="0" err="1"/>
              <a:t>Calculate</a:t>
            </a:r>
            <a:r>
              <a:rPr lang="fr-FR" dirty="0"/>
              <a:t>(SUM(</a:t>
            </a:r>
            <a:r>
              <a:rPr lang="fr-FR" dirty="0" err="1"/>
              <a:t>FactSales</a:t>
            </a:r>
            <a:r>
              <a:rPr lang="fr-FR" dirty="0"/>
              <a:t>[</a:t>
            </a:r>
            <a:r>
              <a:rPr lang="fr-FR" dirty="0" err="1"/>
              <a:t>SalesAmount</a:t>
            </a:r>
            <a:r>
              <a:rPr lang="fr-FR" dirty="0"/>
              <a:t>]), </a:t>
            </a:r>
            <a:r>
              <a:rPr lang="fr-FR" dirty="0" err="1"/>
              <a:t>DateADD</a:t>
            </a:r>
            <a:r>
              <a:rPr lang="fr-FR" dirty="0"/>
              <a:t>(</a:t>
            </a:r>
            <a:r>
              <a:rPr lang="fr-FR" dirty="0" err="1"/>
              <a:t>DimDate</a:t>
            </a:r>
            <a:r>
              <a:rPr lang="fr-FR" dirty="0"/>
              <a:t>[</a:t>
            </a:r>
            <a:r>
              <a:rPr lang="fr-FR" dirty="0" err="1"/>
              <a:t>Datekey</a:t>
            </a:r>
            <a:r>
              <a:rPr lang="fr-FR" dirty="0"/>
              <a:t>] , -1, YEAR)),</a:t>
            </a:r>
          </a:p>
          <a:p>
            <a:pPr marL="0" indent="0" algn="just">
              <a:buNone/>
            </a:pPr>
            <a:r>
              <a:rPr lang="fr-FR" dirty="0"/>
              <a:t>	BLANK()) </a:t>
            </a:r>
            <a:r>
              <a:rPr lang="fr-FR" i="1" dirty="0">
                <a:solidFill>
                  <a:schemeClr val="bg1">
                    <a:lumMod val="65000"/>
                  </a:schemeClr>
                </a:solidFill>
              </a:rPr>
              <a:t>(alors je fais ma division, sinon </a:t>
            </a:r>
            <a:r>
              <a:rPr lang="fr-FR" i="1" dirty="0" err="1">
                <a:solidFill>
                  <a:schemeClr val="bg1">
                    <a:lumMod val="65000"/>
                  </a:schemeClr>
                </a:solidFill>
              </a:rPr>
              <a:t>Null</a:t>
            </a:r>
            <a:r>
              <a:rPr lang="fr-FR" i="1" dirty="0">
                <a:solidFill>
                  <a:schemeClr val="bg1">
                    <a:lumMod val="65000"/>
                  </a:schemeClr>
                </a:solidFill>
              </a:rPr>
              <a:t> – rien)</a:t>
            </a:r>
            <a:endParaRPr lang="fr-FR" dirty="0"/>
          </a:p>
        </p:txBody>
      </p:sp>
    </p:spTree>
    <p:extLst>
      <p:ext uri="{BB962C8B-B14F-4D97-AF65-F5344CB8AC3E}">
        <p14:creationId xmlns:p14="http://schemas.microsoft.com/office/powerpoint/2010/main" val="318111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35576" y="589276"/>
            <a:ext cx="9192675" cy="1280890"/>
          </a:xfrm>
        </p:spPr>
        <p:txBody>
          <a:bodyPr rtlCol="0">
            <a:normAutofit/>
          </a:bodyPr>
          <a:lstStyle/>
          <a:p>
            <a:r>
              <a:rPr lang="fr-FR" dirty="0"/>
              <a:t>Fonctions DAX Time Intelligence</a:t>
            </a:r>
            <a:br>
              <a:rPr lang="fr-FR" dirty="0"/>
            </a:br>
            <a:r>
              <a:rPr lang="fr-FR" dirty="0"/>
              <a:t>Exemple de fonctions (1/3)</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78</a:t>
            </a:fld>
            <a:endParaRPr lang="fr-FR" noProof="0"/>
          </a:p>
        </p:txBody>
      </p:sp>
      <p:sp>
        <p:nvSpPr>
          <p:cNvPr id="6" name="Espace réservé du contenu 2"/>
          <p:cNvSpPr>
            <a:spLocks noGrp="1"/>
          </p:cNvSpPr>
          <p:nvPr>
            <p:ph idx="1"/>
          </p:nvPr>
        </p:nvSpPr>
        <p:spPr>
          <a:xfrm>
            <a:off x="2035576" y="1870166"/>
            <a:ext cx="9192675" cy="2368435"/>
          </a:xfrm>
        </p:spPr>
        <p:txBody>
          <a:bodyPr>
            <a:normAutofit/>
          </a:bodyPr>
          <a:lstStyle/>
          <a:p>
            <a:pPr>
              <a:buFont typeface="Wingdings" panose="05000000000000000000" pitchFamily="2" charset="2"/>
              <a:buChar char="Ø"/>
            </a:pPr>
            <a:r>
              <a:rPr lang="fr-FR" b="1" dirty="0"/>
              <a:t>FIRSTDATE</a:t>
            </a:r>
          </a:p>
          <a:p>
            <a:pPr marL="0" indent="0">
              <a:buNone/>
            </a:pPr>
            <a:r>
              <a:rPr lang="fr-FR" dirty="0"/>
              <a:t>=CALCULATE(SUM('</a:t>
            </a:r>
            <a:r>
              <a:rPr lang="fr-FR" dirty="0" err="1"/>
              <a:t>Order</a:t>
            </a:r>
            <a:r>
              <a:rPr lang="fr-FR" dirty="0"/>
              <a:t> </a:t>
            </a:r>
            <a:r>
              <a:rPr lang="fr-FR" dirty="0" err="1"/>
              <a:t>Details</a:t>
            </a:r>
            <a:r>
              <a:rPr lang="fr-FR" dirty="0"/>
              <a:t>'[Sales </a:t>
            </a:r>
            <a:r>
              <a:rPr lang="fr-FR" dirty="0" err="1"/>
              <a:t>Amount</a:t>
            </a:r>
            <a:r>
              <a:rPr lang="fr-FR" dirty="0"/>
              <a:t>]), FIRSTDATE(</a:t>
            </a:r>
            <a:r>
              <a:rPr lang="fr-FR" dirty="0" err="1"/>
              <a:t>Orders</a:t>
            </a:r>
            <a:r>
              <a:rPr lang="fr-FR" dirty="0"/>
              <a:t>[</a:t>
            </a:r>
            <a:r>
              <a:rPr lang="fr-FR" dirty="0" err="1"/>
              <a:t>OrderDate</a:t>
            </a:r>
            <a:r>
              <a:rPr lang="fr-FR" dirty="0"/>
              <a:t>]))</a:t>
            </a:r>
          </a:p>
          <a:p>
            <a:pPr marL="0" indent="0">
              <a:buNone/>
            </a:pPr>
            <a:endParaRPr lang="fr-FR" dirty="0"/>
          </a:p>
          <a:p>
            <a:pPr>
              <a:buFont typeface="Wingdings" panose="05000000000000000000" pitchFamily="2" charset="2"/>
              <a:buChar char="Ø"/>
            </a:pPr>
            <a:r>
              <a:rPr lang="fr-FR" b="1" dirty="0"/>
              <a:t>LASTNONBLANK (la 1</a:t>
            </a:r>
            <a:r>
              <a:rPr lang="fr-FR" b="1" baseline="30000" dirty="0"/>
              <a:t>ère</a:t>
            </a:r>
            <a:r>
              <a:rPr lang="fr-FR" b="1" dirty="0"/>
              <a:t> valeur non </a:t>
            </a:r>
            <a:r>
              <a:rPr lang="fr-FR" b="1" dirty="0" err="1"/>
              <a:t>null</a:t>
            </a:r>
            <a:r>
              <a:rPr lang="fr-FR" b="1" dirty="0"/>
              <a:t>)</a:t>
            </a:r>
          </a:p>
          <a:p>
            <a:pPr marL="0" indent="0">
              <a:buNone/>
            </a:pPr>
            <a:r>
              <a:rPr lang="fr-FR" dirty="0"/>
              <a:t>=CALCULATE(SUM('</a:t>
            </a:r>
            <a:r>
              <a:rPr lang="fr-FR" dirty="0" err="1"/>
              <a:t>Order</a:t>
            </a:r>
            <a:r>
              <a:rPr lang="fr-FR" dirty="0"/>
              <a:t> </a:t>
            </a:r>
            <a:r>
              <a:rPr lang="fr-FR" dirty="0" err="1"/>
              <a:t>Details</a:t>
            </a:r>
            <a:r>
              <a:rPr lang="fr-FR" dirty="0"/>
              <a:t>'[Sales </a:t>
            </a:r>
            <a:r>
              <a:rPr lang="fr-FR" dirty="0" err="1"/>
              <a:t>Amount</a:t>
            </a:r>
            <a:r>
              <a:rPr lang="fr-FR" dirty="0"/>
              <a:t>]), LASTNONBLANK(</a:t>
            </a:r>
            <a:r>
              <a:rPr lang="fr-FR" dirty="0" err="1"/>
              <a:t>Orders</a:t>
            </a:r>
            <a:r>
              <a:rPr lang="fr-FR" dirty="0"/>
              <a:t>[</a:t>
            </a:r>
            <a:r>
              <a:rPr lang="fr-FR" dirty="0" err="1"/>
              <a:t>OrderDate</a:t>
            </a:r>
            <a:r>
              <a:rPr lang="fr-FR" dirty="0"/>
              <a:t>],SUM('</a:t>
            </a:r>
            <a:r>
              <a:rPr lang="fr-FR" dirty="0" err="1"/>
              <a:t>Order</a:t>
            </a:r>
            <a:r>
              <a:rPr lang="fr-FR" dirty="0"/>
              <a:t> </a:t>
            </a:r>
            <a:r>
              <a:rPr lang="fr-FR" dirty="0" err="1"/>
              <a:t>Details</a:t>
            </a:r>
            <a:r>
              <a:rPr lang="fr-FR" dirty="0"/>
              <a:t>'[Sales </a:t>
            </a:r>
            <a:r>
              <a:rPr lang="fr-FR" dirty="0" err="1"/>
              <a:t>Amount</a:t>
            </a:r>
            <a:r>
              <a:rPr lang="fr-FR" dirty="0"/>
              <a:t>])))</a:t>
            </a:r>
          </a:p>
        </p:txBody>
      </p:sp>
      <p:pic>
        <p:nvPicPr>
          <p:cNvPr id="7" name="Image 6" descr="C:\Users\Laure\Pictures\Screenpresso\First Date.png"/>
          <p:cNvPicPr/>
          <p:nvPr/>
        </p:nvPicPr>
        <p:blipFill>
          <a:blip r:embed="rId3">
            <a:extLst>
              <a:ext uri="{28A0092B-C50C-407E-A947-70E740481C1C}">
                <a14:useLocalDpi xmlns:a14="http://schemas.microsoft.com/office/drawing/2010/main" val="0"/>
              </a:ext>
            </a:extLst>
          </a:blip>
          <a:srcRect/>
          <a:stretch>
            <a:fillRect/>
          </a:stretch>
        </p:blipFill>
        <p:spPr bwMode="auto">
          <a:xfrm>
            <a:off x="4426036" y="4085182"/>
            <a:ext cx="3224142" cy="1434309"/>
          </a:xfrm>
          <a:prstGeom prst="rect">
            <a:avLst/>
          </a:prstGeom>
          <a:noFill/>
          <a:ln>
            <a:noFill/>
          </a:ln>
        </p:spPr>
      </p:pic>
    </p:spTree>
    <p:extLst>
      <p:ext uri="{BB962C8B-B14F-4D97-AF65-F5344CB8AC3E}">
        <p14:creationId xmlns:p14="http://schemas.microsoft.com/office/powerpoint/2010/main" val="166250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35576" y="589276"/>
            <a:ext cx="9192675" cy="1280890"/>
          </a:xfrm>
        </p:spPr>
        <p:txBody>
          <a:bodyPr rtlCol="0">
            <a:normAutofit/>
          </a:bodyPr>
          <a:lstStyle/>
          <a:p>
            <a:r>
              <a:rPr lang="fr-FR" dirty="0"/>
              <a:t>Fonctions DAX Time Intelligence</a:t>
            </a:r>
            <a:br>
              <a:rPr lang="fr-FR" dirty="0"/>
            </a:br>
            <a:r>
              <a:rPr lang="fr-FR" dirty="0"/>
              <a:t>Exemple de fonctions (2/3)</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79</a:t>
            </a:fld>
            <a:endParaRPr lang="fr-FR" noProof="0"/>
          </a:p>
        </p:txBody>
      </p:sp>
      <p:sp>
        <p:nvSpPr>
          <p:cNvPr id="9" name="Rectangle 8"/>
          <p:cNvSpPr/>
          <p:nvPr/>
        </p:nvSpPr>
        <p:spPr>
          <a:xfrm>
            <a:off x="2107475" y="2139557"/>
            <a:ext cx="8630194" cy="2616101"/>
          </a:xfrm>
          <a:prstGeom prst="rect">
            <a:avLst/>
          </a:prstGeom>
        </p:spPr>
        <p:txBody>
          <a:bodyPr wrap="square">
            <a:spAutoFit/>
          </a:bodyPr>
          <a:lstStyle/>
          <a:p>
            <a:pPr>
              <a:buFont typeface="Wingdings" panose="05000000000000000000" pitchFamily="2" charset="2"/>
              <a:buChar char="Ø"/>
            </a:pPr>
            <a:r>
              <a:rPr lang="fr-FR" sz="2000" b="1" dirty="0"/>
              <a:t>Exemples courants avec PP (comme </a:t>
            </a:r>
            <a:r>
              <a:rPr lang="fr-FR" sz="2000" b="1" dirty="0" err="1"/>
              <a:t>dateADD</a:t>
            </a:r>
            <a:r>
              <a:rPr lang="fr-FR" sz="2000" b="1" dirty="0"/>
              <a:t> ou </a:t>
            </a:r>
            <a:r>
              <a:rPr lang="fr-FR" sz="2000" b="1" dirty="0" err="1"/>
              <a:t>sameperiod</a:t>
            </a:r>
            <a:r>
              <a:rPr lang="fr-FR" sz="2000" b="1" dirty="0"/>
              <a:t>) :</a:t>
            </a:r>
          </a:p>
          <a:p>
            <a:r>
              <a:rPr lang="fr-FR" dirty="0"/>
              <a:t>=CALCULATE(SUM('</a:t>
            </a:r>
            <a:r>
              <a:rPr lang="fr-FR" dirty="0" err="1"/>
              <a:t>FactSales</a:t>
            </a:r>
            <a:r>
              <a:rPr lang="fr-FR" dirty="0"/>
              <a:t>'[</a:t>
            </a:r>
            <a:r>
              <a:rPr lang="fr-FR" dirty="0" err="1"/>
              <a:t>SalesAmount</a:t>
            </a:r>
            <a:r>
              <a:rPr lang="fr-FR" dirty="0"/>
              <a:t>]), </a:t>
            </a:r>
          </a:p>
          <a:p>
            <a:r>
              <a:rPr lang="fr-FR" dirty="0"/>
              <a:t>DATEADD(</a:t>
            </a:r>
            <a:r>
              <a:rPr lang="fr-FR" dirty="0" err="1"/>
              <a:t>DimDate</a:t>
            </a:r>
            <a:r>
              <a:rPr lang="fr-FR" dirty="0"/>
              <a:t>[</a:t>
            </a:r>
            <a:r>
              <a:rPr lang="fr-FR" dirty="0" err="1"/>
              <a:t>Datekey</a:t>
            </a:r>
            <a:r>
              <a:rPr lang="fr-FR" dirty="0"/>
              <a:t>],-1,MONTH))</a:t>
            </a:r>
          </a:p>
          <a:p>
            <a:endParaRPr lang="fr-FR" dirty="0"/>
          </a:p>
          <a:p>
            <a:r>
              <a:rPr lang="fr-FR" dirty="0"/>
              <a:t>=CALCULATE(SUM('</a:t>
            </a:r>
            <a:r>
              <a:rPr lang="fr-FR" dirty="0" err="1"/>
              <a:t>FactSales</a:t>
            </a:r>
            <a:r>
              <a:rPr lang="fr-FR" dirty="0"/>
              <a:t>'[</a:t>
            </a:r>
            <a:r>
              <a:rPr lang="fr-FR" dirty="0" err="1"/>
              <a:t>SalesAmount</a:t>
            </a:r>
            <a:r>
              <a:rPr lang="fr-FR" dirty="0"/>
              <a:t>]), DATEADD(</a:t>
            </a:r>
            <a:r>
              <a:rPr lang="fr-FR" dirty="0" err="1"/>
              <a:t>DimDate</a:t>
            </a:r>
            <a:r>
              <a:rPr lang="fr-FR" dirty="0"/>
              <a:t>[</a:t>
            </a:r>
            <a:r>
              <a:rPr lang="fr-FR" dirty="0" err="1"/>
              <a:t>Datekey</a:t>
            </a:r>
            <a:r>
              <a:rPr lang="fr-FR" dirty="0"/>
              <a:t>],1,QUARTER))</a:t>
            </a:r>
          </a:p>
          <a:p>
            <a:endParaRPr lang="fr-FR" dirty="0"/>
          </a:p>
          <a:p>
            <a:r>
              <a:rPr lang="fr-FR" dirty="0"/>
              <a:t>=CALCULATE(SUM('</a:t>
            </a:r>
            <a:r>
              <a:rPr lang="fr-FR" dirty="0" err="1"/>
              <a:t>FactSales</a:t>
            </a:r>
            <a:r>
              <a:rPr lang="fr-FR" dirty="0"/>
              <a:t>'[</a:t>
            </a:r>
            <a:r>
              <a:rPr lang="fr-FR" dirty="0" err="1"/>
              <a:t>SalesAmount</a:t>
            </a:r>
            <a:r>
              <a:rPr lang="fr-FR" dirty="0"/>
              <a:t>]), DATEADD(</a:t>
            </a:r>
            <a:r>
              <a:rPr lang="fr-FR" dirty="0" err="1"/>
              <a:t>DimDate</a:t>
            </a:r>
            <a:r>
              <a:rPr lang="fr-FR" dirty="0"/>
              <a:t>[</a:t>
            </a:r>
            <a:r>
              <a:rPr lang="fr-FR" dirty="0" err="1"/>
              <a:t>Datekey</a:t>
            </a:r>
            <a:r>
              <a:rPr lang="fr-FR" dirty="0"/>
              <a:t>],1,YEAR))</a:t>
            </a:r>
          </a:p>
        </p:txBody>
      </p:sp>
      <p:pic>
        <p:nvPicPr>
          <p:cNvPr id="10" name="Image 9" descr="C:\Users\Laure\Pictures\Screenpresso\parrallele period.png"/>
          <p:cNvPicPr/>
          <p:nvPr/>
        </p:nvPicPr>
        <p:blipFill>
          <a:blip r:embed="rId3">
            <a:extLst>
              <a:ext uri="{28A0092B-C50C-407E-A947-70E740481C1C}">
                <a14:useLocalDpi xmlns:a14="http://schemas.microsoft.com/office/drawing/2010/main" val="0"/>
              </a:ext>
            </a:extLst>
          </a:blip>
          <a:srcRect/>
          <a:stretch>
            <a:fillRect/>
          </a:stretch>
        </p:blipFill>
        <p:spPr bwMode="auto">
          <a:xfrm>
            <a:off x="7745043" y="2587906"/>
            <a:ext cx="3703955" cy="2531745"/>
          </a:xfrm>
          <a:prstGeom prst="rect">
            <a:avLst/>
          </a:prstGeom>
          <a:noFill/>
          <a:ln>
            <a:noFill/>
          </a:ln>
        </p:spPr>
      </p:pic>
    </p:spTree>
    <p:extLst>
      <p:ext uri="{BB962C8B-B14F-4D97-AF65-F5344CB8AC3E}">
        <p14:creationId xmlns:p14="http://schemas.microsoft.com/office/powerpoint/2010/main" val="259742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t>La Business Intelligence</a:t>
            </a:r>
            <a:br>
              <a:rPr lang="fr-FR" dirty="0"/>
            </a:br>
            <a:r>
              <a:rPr lang="fr-FR" dirty="0"/>
              <a:t>Qu’est-ce que c’est ?</a:t>
            </a:r>
          </a:p>
        </p:txBody>
      </p:sp>
      <p:sp>
        <p:nvSpPr>
          <p:cNvPr id="3" name="Espace réservé du contenu 2"/>
          <p:cNvSpPr>
            <a:spLocks noGrp="1"/>
          </p:cNvSpPr>
          <p:nvPr>
            <p:ph idx="1"/>
          </p:nvPr>
        </p:nvSpPr>
        <p:spPr>
          <a:xfrm>
            <a:off x="2589212" y="2593570"/>
            <a:ext cx="8915400" cy="3317651"/>
          </a:xfrm>
        </p:spPr>
        <p:txBody>
          <a:bodyPr rtlCol="0">
            <a:normAutofit/>
          </a:bodyPr>
          <a:lstStyle/>
          <a:p>
            <a:pPr marL="0" indent="0" algn="just">
              <a:buNone/>
              <a:defRPr/>
            </a:pPr>
            <a:r>
              <a:rPr lang="fr-FR" altLang="fr-FR" sz="2500" b="1" dirty="0"/>
              <a:t>L´informatique décisionnelle</a:t>
            </a:r>
            <a:r>
              <a:rPr lang="fr-FR" altLang="fr-FR" sz="2500" dirty="0"/>
              <a:t> </a:t>
            </a:r>
            <a:r>
              <a:rPr lang="fr-FR" altLang="fr-FR" sz="2500" b="1" dirty="0"/>
              <a:t>ou BI</a:t>
            </a:r>
          </a:p>
          <a:p>
            <a:pPr algn="just">
              <a:defRPr/>
            </a:pPr>
            <a:endParaRPr lang="fr-FR" altLang="fr-FR" sz="2500" dirty="0"/>
          </a:p>
          <a:p>
            <a:pPr marL="0" indent="0" algn="just">
              <a:buNone/>
              <a:defRPr/>
            </a:pPr>
            <a:r>
              <a:rPr lang="fr-FR" altLang="fr-FR" sz="2500" dirty="0"/>
              <a:t>Ensemble des moyens, outils et méthodes qui permettent 	de collecter, de consolider, de modéliser et de de restituer les données, matérielles ou immatérielles, d´une entreprise en vue d´offrir une aide à la décision.</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8</a:t>
            </a:fld>
            <a:endParaRPr lang="fr-FR" noProof="0"/>
          </a:p>
        </p:txBody>
      </p:sp>
    </p:spTree>
    <p:extLst>
      <p:ext uri="{BB962C8B-B14F-4D97-AF65-F5344CB8AC3E}">
        <p14:creationId xmlns:p14="http://schemas.microsoft.com/office/powerpoint/2010/main" val="351434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35576" y="589276"/>
            <a:ext cx="9192675" cy="1280890"/>
          </a:xfrm>
        </p:spPr>
        <p:txBody>
          <a:bodyPr rtlCol="0">
            <a:normAutofit/>
          </a:bodyPr>
          <a:lstStyle/>
          <a:p>
            <a:r>
              <a:rPr lang="fr-FR" dirty="0"/>
              <a:t>Fonctions DAX Time Intelligence</a:t>
            </a:r>
            <a:br>
              <a:rPr lang="fr-FR" dirty="0"/>
            </a:br>
            <a:r>
              <a:rPr lang="fr-FR" dirty="0"/>
              <a:t>Exemple de fonctions (3/3)</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80</a:t>
            </a:fld>
            <a:endParaRPr lang="fr-FR" noProof="0"/>
          </a:p>
        </p:txBody>
      </p:sp>
      <p:sp>
        <p:nvSpPr>
          <p:cNvPr id="9" name="Rectangle 8"/>
          <p:cNvSpPr/>
          <p:nvPr/>
        </p:nvSpPr>
        <p:spPr>
          <a:xfrm>
            <a:off x="1850834" y="2313729"/>
            <a:ext cx="10014332" cy="3785652"/>
          </a:xfrm>
          <a:prstGeom prst="rect">
            <a:avLst/>
          </a:prstGeom>
        </p:spPr>
        <p:txBody>
          <a:bodyPr wrap="square">
            <a:spAutoFit/>
          </a:bodyPr>
          <a:lstStyle/>
          <a:p>
            <a:r>
              <a:rPr lang="en-US" sz="2000" dirty="0" err="1"/>
              <a:t>ParallelPeriod</a:t>
            </a:r>
            <a:r>
              <a:rPr lang="en-US" sz="2000" dirty="0"/>
              <a:t>:=</a:t>
            </a:r>
            <a:r>
              <a:rPr lang="en-US" sz="2000" b="1" dirty="0"/>
              <a:t>CALCULATE</a:t>
            </a:r>
            <a:r>
              <a:rPr lang="en-US" sz="2000" dirty="0"/>
              <a:t>(SUM('</a:t>
            </a:r>
            <a:r>
              <a:rPr lang="en-US" sz="2000" dirty="0" err="1"/>
              <a:t>FactSales</a:t>
            </a:r>
            <a:r>
              <a:rPr lang="en-US" sz="2000" dirty="0"/>
              <a:t>'[</a:t>
            </a:r>
            <a:r>
              <a:rPr lang="en-US" sz="2000" dirty="0" err="1"/>
              <a:t>SalesAmount</a:t>
            </a:r>
            <a:r>
              <a:rPr lang="en-US" sz="2000" dirty="0"/>
              <a:t>]); -- [MESURE]</a:t>
            </a:r>
          </a:p>
          <a:p>
            <a:r>
              <a:rPr lang="en-US" sz="2000" dirty="0"/>
              <a:t>PARALLELPERIOD(</a:t>
            </a:r>
            <a:r>
              <a:rPr lang="en-US" sz="2000" dirty="0" err="1"/>
              <a:t>Dimdate</a:t>
            </a:r>
            <a:r>
              <a:rPr lang="en-US" sz="2000" dirty="0"/>
              <a:t>[</a:t>
            </a:r>
            <a:r>
              <a:rPr lang="en-US" sz="2000" dirty="0" err="1"/>
              <a:t>DateKey</a:t>
            </a:r>
            <a:r>
              <a:rPr lang="en-US" sz="2000" dirty="0"/>
              <a:t>];</a:t>
            </a:r>
          </a:p>
          <a:p>
            <a:r>
              <a:rPr lang="en-US" sz="2000" dirty="0"/>
              <a:t>											-1;</a:t>
            </a:r>
          </a:p>
          <a:p>
            <a:r>
              <a:rPr lang="en-US" sz="2000" dirty="0"/>
              <a:t>										YEAR))</a:t>
            </a:r>
          </a:p>
          <a:p>
            <a:endParaRPr lang="en-US" sz="2000" dirty="0"/>
          </a:p>
          <a:p>
            <a:endParaRPr lang="en-US" sz="2000" dirty="0"/>
          </a:p>
          <a:p>
            <a:r>
              <a:rPr lang="fr-FR" sz="2000" dirty="0"/>
              <a:t>SPLY:=</a:t>
            </a:r>
            <a:r>
              <a:rPr lang="fr-FR" sz="2000" b="1" dirty="0"/>
              <a:t>CALCULATE</a:t>
            </a:r>
            <a:r>
              <a:rPr lang="fr-FR" sz="2000" dirty="0"/>
              <a:t>(SUM(</a:t>
            </a:r>
            <a:r>
              <a:rPr lang="fr-FR" sz="2000" dirty="0" err="1"/>
              <a:t>FactSales</a:t>
            </a:r>
            <a:r>
              <a:rPr lang="fr-FR" sz="2000" dirty="0"/>
              <a:t>[</a:t>
            </a:r>
            <a:r>
              <a:rPr lang="fr-FR" sz="2000" dirty="0" err="1"/>
              <a:t>SalesAmount</a:t>
            </a:r>
            <a:r>
              <a:rPr lang="fr-FR" sz="2000" dirty="0"/>
              <a:t>]);</a:t>
            </a:r>
          </a:p>
          <a:p>
            <a:r>
              <a:rPr lang="fr-FR" sz="2000" dirty="0"/>
              <a:t>					SAMEPERIODLASTYEAR(</a:t>
            </a:r>
            <a:r>
              <a:rPr lang="fr-FR" sz="2000" dirty="0" err="1"/>
              <a:t>DimDate</a:t>
            </a:r>
            <a:r>
              <a:rPr lang="fr-FR" sz="2000" dirty="0"/>
              <a:t>[</a:t>
            </a:r>
            <a:r>
              <a:rPr lang="fr-FR" sz="2000" dirty="0" err="1"/>
              <a:t>Datekey</a:t>
            </a:r>
            <a:r>
              <a:rPr lang="fr-FR" sz="2000" dirty="0"/>
              <a:t>]))</a:t>
            </a:r>
          </a:p>
          <a:p>
            <a:endParaRPr lang="en-US" sz="2000" dirty="0"/>
          </a:p>
          <a:p>
            <a:endParaRPr lang="en-US" sz="2000" dirty="0"/>
          </a:p>
          <a:p>
            <a:endParaRPr lang="en-US" sz="2000" dirty="0"/>
          </a:p>
          <a:p>
            <a:endParaRPr lang="fr-FR" sz="2000" dirty="0"/>
          </a:p>
        </p:txBody>
      </p:sp>
    </p:spTree>
    <p:extLst>
      <p:ext uri="{BB962C8B-B14F-4D97-AF65-F5344CB8AC3E}">
        <p14:creationId xmlns:p14="http://schemas.microsoft.com/office/powerpoint/2010/main" val="417703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2589213" y="2896986"/>
            <a:ext cx="8915399" cy="2262781"/>
          </a:xfrm>
        </p:spPr>
        <p:txBody>
          <a:bodyPr rtlCol="0"/>
          <a:lstStyle/>
          <a:p>
            <a:pPr rtl="0"/>
            <a:r>
              <a:rPr lang="fr-FR" dirty="0"/>
              <a:t>Conception d’un Rapport</a:t>
            </a:r>
          </a:p>
        </p:txBody>
      </p:sp>
      <p:sp>
        <p:nvSpPr>
          <p:cNvPr id="2" name="Espace réservé du numéro de diapositive 1"/>
          <p:cNvSpPr>
            <a:spLocks noGrp="1"/>
          </p:cNvSpPr>
          <p:nvPr>
            <p:ph type="sldNum" sz="quarter" idx="12"/>
          </p:nvPr>
        </p:nvSpPr>
        <p:spPr/>
        <p:txBody>
          <a:bodyPr/>
          <a:lstStyle/>
          <a:p>
            <a:pPr rtl="0"/>
            <a:fld id="{401CF334-2D5C-4859-84A6-CA7E6E43FAEB}" type="slidenum">
              <a:rPr lang="fr-FR" noProof="0" smtClean="0"/>
              <a:t>81</a:t>
            </a:fld>
            <a:endParaRPr lang="fr-FR" noProof="0"/>
          </a:p>
        </p:txBody>
      </p:sp>
    </p:spTree>
    <p:extLst>
      <p:ext uri="{BB962C8B-B14F-4D97-AF65-F5344CB8AC3E}">
        <p14:creationId xmlns:p14="http://schemas.microsoft.com/office/powerpoint/2010/main" val="28497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56301" y="1450665"/>
            <a:ext cx="8717738" cy="5002672"/>
          </a:xfrm>
        </p:spPr>
        <p:txBody>
          <a:bodyPr rtlCol="0">
            <a:normAutofit/>
          </a:bodyPr>
          <a:lstStyle/>
          <a:p>
            <a:pPr algn="just">
              <a:spcAft>
                <a:spcPts val="600"/>
              </a:spcAft>
              <a:buFont typeface="Wingdings" panose="05000000000000000000" pitchFamily="2" charset="2"/>
              <a:buChar char="Ø"/>
            </a:pPr>
            <a:r>
              <a:rPr lang="fr-FR" sz="2000" b="1" dirty="0"/>
              <a:t>L’onglet rapport :</a:t>
            </a:r>
            <a:endParaRPr lang="fr-FR" sz="2000" dirty="0"/>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82</a:t>
            </a:fld>
            <a:endParaRPr lang="fr-FR" noProof="0"/>
          </a:p>
        </p:txBody>
      </p:sp>
      <p:sp>
        <p:nvSpPr>
          <p:cNvPr id="12" name="Titre 1">
            <a:extLst>
              <a:ext uri="{FF2B5EF4-FFF2-40B4-BE49-F238E27FC236}">
                <a16:creationId xmlns:a16="http://schemas.microsoft.com/office/drawing/2014/main" id="{0E02F880-6812-47D1-A412-3B95FF38DA09}"/>
              </a:ext>
            </a:extLst>
          </p:cNvPr>
          <p:cNvSpPr txBox="1">
            <a:spLocks/>
          </p:cNvSpPr>
          <p:nvPr/>
        </p:nvSpPr>
        <p:spPr>
          <a:xfrm>
            <a:off x="2012333" y="572643"/>
            <a:ext cx="6683765" cy="799450"/>
          </a:xfrm>
          <a:prstGeom prst="rect">
            <a:avLst/>
          </a:prstGeom>
        </p:spPr>
        <p:txBody>
          <a:bodyPr vert="horz" lIns="91440" tIns="45720" rIns="91440" bIns="45720" rtlCol="0" anchor="t">
            <a:noAutofit/>
          </a:bodyPr>
          <a:lst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600" dirty="0"/>
              <a:t>Conception de rapport</a:t>
            </a:r>
          </a:p>
        </p:txBody>
      </p:sp>
      <p:pic>
        <p:nvPicPr>
          <p:cNvPr id="16" name="Image 15">
            <a:extLst>
              <a:ext uri="{FF2B5EF4-FFF2-40B4-BE49-F238E27FC236}">
                <a16:creationId xmlns:a16="http://schemas.microsoft.com/office/drawing/2014/main" id="{CA782FFF-EB1A-4D77-AD16-61C3AC8398AD}"/>
              </a:ext>
            </a:extLst>
          </p:cNvPr>
          <p:cNvPicPr>
            <a:picLocks noChangeAspect="1"/>
          </p:cNvPicPr>
          <p:nvPr/>
        </p:nvPicPr>
        <p:blipFill>
          <a:blip r:embed="rId3"/>
          <a:stretch>
            <a:fillRect/>
          </a:stretch>
        </p:blipFill>
        <p:spPr>
          <a:xfrm>
            <a:off x="2804032" y="1922803"/>
            <a:ext cx="7212663" cy="4800834"/>
          </a:xfrm>
          <a:prstGeom prst="rect">
            <a:avLst/>
          </a:prstGeom>
        </p:spPr>
      </p:pic>
      <p:pic>
        <p:nvPicPr>
          <p:cNvPr id="17" name="Graphique 16" descr="Badge 4 avec un remplissage uni">
            <a:extLst>
              <a:ext uri="{FF2B5EF4-FFF2-40B4-BE49-F238E27FC236}">
                <a16:creationId xmlns:a16="http://schemas.microsoft.com/office/drawing/2014/main" id="{7B1C3B4F-BF93-4F75-84FD-FC4AEA9A65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73256" y="4003722"/>
            <a:ext cx="508909" cy="508909"/>
          </a:xfrm>
          <a:prstGeom prst="rect">
            <a:avLst/>
          </a:prstGeom>
        </p:spPr>
      </p:pic>
      <p:pic>
        <p:nvPicPr>
          <p:cNvPr id="19" name="Graphique 18" descr="Badge 5 avec un remplissage uni">
            <a:extLst>
              <a:ext uri="{FF2B5EF4-FFF2-40B4-BE49-F238E27FC236}">
                <a16:creationId xmlns:a16="http://schemas.microsoft.com/office/drawing/2014/main" id="{4DEBD75E-ECD7-4359-9786-DEFEC5D55BB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97283" y="3375937"/>
            <a:ext cx="576064" cy="576064"/>
          </a:xfrm>
          <a:prstGeom prst="rect">
            <a:avLst/>
          </a:prstGeom>
        </p:spPr>
      </p:pic>
      <p:pic>
        <p:nvPicPr>
          <p:cNvPr id="21" name="Graphique 20" descr="Badge 6 avec un remplissage uni">
            <a:extLst>
              <a:ext uri="{FF2B5EF4-FFF2-40B4-BE49-F238E27FC236}">
                <a16:creationId xmlns:a16="http://schemas.microsoft.com/office/drawing/2014/main" id="{9A23DFF4-8137-420C-A92E-E11AF350C5A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387968" y="5407335"/>
            <a:ext cx="576064" cy="576064"/>
          </a:xfrm>
          <a:prstGeom prst="rect">
            <a:avLst/>
          </a:prstGeom>
        </p:spPr>
      </p:pic>
      <p:sp>
        <p:nvSpPr>
          <p:cNvPr id="6" name="Rectangle 5">
            <a:extLst>
              <a:ext uri="{FF2B5EF4-FFF2-40B4-BE49-F238E27FC236}">
                <a16:creationId xmlns:a16="http://schemas.microsoft.com/office/drawing/2014/main" id="{0D4E7D61-015B-4C59-9983-8EE127494752}"/>
              </a:ext>
            </a:extLst>
          </p:cNvPr>
          <p:cNvSpPr/>
          <p:nvPr/>
        </p:nvSpPr>
        <p:spPr>
          <a:xfrm>
            <a:off x="2838403" y="3121390"/>
            <a:ext cx="216024" cy="22140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Graphique 12" descr="Badge avec un remplissage uni">
            <a:extLst>
              <a:ext uri="{FF2B5EF4-FFF2-40B4-BE49-F238E27FC236}">
                <a16:creationId xmlns:a16="http://schemas.microsoft.com/office/drawing/2014/main" id="{75851ECF-7850-4E89-8D65-DF58E9831D6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395772" y="3065617"/>
            <a:ext cx="554360" cy="554360"/>
          </a:xfrm>
          <a:prstGeom prst="rect">
            <a:avLst/>
          </a:prstGeom>
        </p:spPr>
      </p:pic>
      <p:pic>
        <p:nvPicPr>
          <p:cNvPr id="15" name="Graphique 14" descr="Badge 3 avec un remplissage uni">
            <a:extLst>
              <a:ext uri="{FF2B5EF4-FFF2-40B4-BE49-F238E27FC236}">
                <a16:creationId xmlns:a16="http://schemas.microsoft.com/office/drawing/2014/main" id="{865488D3-3690-4220-9957-19D22CDF5F6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914959" y="6201309"/>
            <a:ext cx="504056" cy="504056"/>
          </a:xfrm>
          <a:prstGeom prst="rect">
            <a:avLst/>
          </a:prstGeom>
        </p:spPr>
      </p:pic>
      <p:pic>
        <p:nvPicPr>
          <p:cNvPr id="8" name="Graphique 7" descr="Badge 1 avec un remplissage uni">
            <a:extLst>
              <a:ext uri="{FF2B5EF4-FFF2-40B4-BE49-F238E27FC236}">
                <a16:creationId xmlns:a16="http://schemas.microsoft.com/office/drawing/2014/main" id="{85AA18C5-7379-4328-8532-FE587115E858}"/>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510712" y="2494659"/>
            <a:ext cx="453028" cy="453028"/>
          </a:xfrm>
          <a:prstGeom prst="rect">
            <a:avLst/>
          </a:prstGeom>
        </p:spPr>
      </p:pic>
    </p:spTree>
    <p:extLst>
      <p:ext uri="{BB962C8B-B14F-4D97-AF65-F5344CB8AC3E}">
        <p14:creationId xmlns:p14="http://schemas.microsoft.com/office/powerpoint/2010/main" val="3174393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83</a:t>
            </a:fld>
            <a:endParaRPr lang="fr-FR" noProof="0"/>
          </a:p>
        </p:txBody>
      </p:sp>
      <p:sp>
        <p:nvSpPr>
          <p:cNvPr id="6" name="Rectangle 5"/>
          <p:cNvSpPr/>
          <p:nvPr/>
        </p:nvSpPr>
        <p:spPr>
          <a:xfrm>
            <a:off x="1876927" y="1634437"/>
            <a:ext cx="9529009" cy="4555093"/>
          </a:xfrm>
          <a:prstGeom prst="rect">
            <a:avLst/>
          </a:prstGeom>
        </p:spPr>
        <p:txBody>
          <a:bodyPr wrap="square">
            <a:spAutoFit/>
          </a:bodyPr>
          <a:lstStyle/>
          <a:p>
            <a:pPr algn="just">
              <a:spcBef>
                <a:spcPts val="600"/>
              </a:spcBef>
              <a:spcAft>
                <a:spcPts val="600"/>
              </a:spcAft>
            </a:pPr>
            <a:r>
              <a:rPr lang="fr-FR" sz="2000" dirty="0"/>
              <a:t>1.Le ruban, qui affiche les tâches courantes associées aux rapports et aux visualisations. </a:t>
            </a:r>
          </a:p>
          <a:p>
            <a:pPr algn="just">
              <a:spcBef>
                <a:spcPts val="600"/>
              </a:spcBef>
              <a:spcAft>
                <a:spcPts val="600"/>
              </a:spcAft>
            </a:pPr>
            <a:r>
              <a:rPr lang="fr-FR" sz="2000" dirty="0"/>
              <a:t>2. La vue </a:t>
            </a:r>
            <a:r>
              <a:rPr lang="fr-FR" sz="2000" b="1" dirty="0"/>
              <a:t>Rapport</a:t>
            </a:r>
            <a:r>
              <a:rPr lang="fr-FR" sz="2000" dirty="0"/>
              <a:t>, ou canevas, où les visualisations sont créées et organisées.</a:t>
            </a:r>
          </a:p>
          <a:p>
            <a:pPr algn="just">
              <a:spcBef>
                <a:spcPts val="600"/>
              </a:spcBef>
              <a:spcAft>
                <a:spcPts val="600"/>
              </a:spcAft>
            </a:pPr>
            <a:r>
              <a:rPr lang="fr-FR" sz="2000" dirty="0"/>
              <a:t>3. La zone d’onglets </a:t>
            </a:r>
            <a:r>
              <a:rPr lang="fr-FR" sz="2000" b="1" dirty="0"/>
              <a:t>Pages</a:t>
            </a:r>
            <a:r>
              <a:rPr lang="fr-FR" sz="2000" dirty="0"/>
              <a:t> le long de la partie inférieure, qui vous permet de sélectionner ou d’ajouter une page de rapport. </a:t>
            </a:r>
          </a:p>
          <a:p>
            <a:pPr algn="just">
              <a:spcBef>
                <a:spcPts val="600"/>
              </a:spcBef>
              <a:spcAft>
                <a:spcPts val="600"/>
              </a:spcAft>
            </a:pPr>
            <a:r>
              <a:rPr lang="fr-FR" sz="2000" dirty="0"/>
              <a:t>4. Le volet </a:t>
            </a:r>
            <a:r>
              <a:rPr lang="fr-FR" sz="2000" b="1" dirty="0"/>
              <a:t>Filtres</a:t>
            </a:r>
            <a:r>
              <a:rPr lang="fr-FR" sz="2000" dirty="0"/>
              <a:t>, à partir duquel vous pouvez appliquer des filtres sur un seul visuel ou sur toute la page ou tout le rapport.</a:t>
            </a:r>
          </a:p>
          <a:p>
            <a:pPr algn="just">
              <a:spcBef>
                <a:spcPts val="600"/>
              </a:spcBef>
              <a:spcAft>
                <a:spcPts val="600"/>
              </a:spcAft>
            </a:pPr>
            <a:r>
              <a:rPr lang="fr-FR" sz="2000" dirty="0"/>
              <a:t>5. Le volet </a:t>
            </a:r>
            <a:r>
              <a:rPr lang="fr-FR" sz="2000" b="1" dirty="0"/>
              <a:t>Visualisations</a:t>
            </a:r>
            <a:r>
              <a:rPr lang="fr-FR" sz="2000" dirty="0"/>
              <a:t>, dans lequel vous pouvez modifier les visualisations, personnaliser les couleurs ou les axes, faire glisser des champs, etc.</a:t>
            </a:r>
          </a:p>
          <a:p>
            <a:pPr algn="just">
              <a:spcBef>
                <a:spcPts val="600"/>
              </a:spcBef>
              <a:spcAft>
                <a:spcPts val="600"/>
              </a:spcAft>
            </a:pPr>
            <a:r>
              <a:rPr lang="fr-FR" sz="2000" dirty="0"/>
              <a:t>6. Le volet </a:t>
            </a:r>
            <a:r>
              <a:rPr lang="fr-FR" sz="2000" b="1" dirty="0"/>
              <a:t>Champs</a:t>
            </a:r>
            <a:r>
              <a:rPr lang="fr-FR" sz="2000" dirty="0"/>
              <a:t>, à partir duquel vous pouvez faire glisser des éléments de requête et des filtres jusque dans la vue </a:t>
            </a:r>
            <a:r>
              <a:rPr lang="fr-FR" sz="2000" b="1" dirty="0"/>
              <a:t>Rapport</a:t>
            </a:r>
            <a:r>
              <a:rPr lang="fr-FR" sz="2000" dirty="0"/>
              <a:t> ou dans le volet </a:t>
            </a:r>
            <a:r>
              <a:rPr lang="fr-FR" sz="2000" b="1" dirty="0"/>
              <a:t>Filtres</a:t>
            </a:r>
            <a:r>
              <a:rPr lang="fr-FR" sz="2000" dirty="0"/>
              <a:t>.</a:t>
            </a:r>
          </a:p>
        </p:txBody>
      </p:sp>
      <p:sp>
        <p:nvSpPr>
          <p:cNvPr id="7" name="Titre 1">
            <a:extLst>
              <a:ext uri="{FF2B5EF4-FFF2-40B4-BE49-F238E27FC236}">
                <a16:creationId xmlns:a16="http://schemas.microsoft.com/office/drawing/2014/main" id="{A2FA3ADF-1CE0-4DB7-B521-D7BDE4F5E7C6}"/>
              </a:ext>
            </a:extLst>
          </p:cNvPr>
          <p:cNvSpPr txBox="1">
            <a:spLocks/>
          </p:cNvSpPr>
          <p:nvPr/>
        </p:nvSpPr>
        <p:spPr>
          <a:xfrm>
            <a:off x="2012333" y="572643"/>
            <a:ext cx="6683765" cy="799450"/>
          </a:xfrm>
          <a:prstGeom prst="rect">
            <a:avLst/>
          </a:prstGeom>
        </p:spPr>
        <p:txBody>
          <a:bodyPr vert="horz" lIns="91440" tIns="45720" rIns="91440" bIns="45720" rtlCol="0" anchor="t">
            <a:noAutofit/>
          </a:bodyPr>
          <a:lst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600" dirty="0"/>
              <a:t>Conception de rapport</a:t>
            </a:r>
          </a:p>
        </p:txBody>
      </p:sp>
    </p:spTree>
    <p:extLst>
      <p:ext uri="{BB962C8B-B14F-4D97-AF65-F5344CB8AC3E}">
        <p14:creationId xmlns:p14="http://schemas.microsoft.com/office/powerpoint/2010/main" val="912988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31C43BE3-692D-2248-EE80-2523F1A7F8C5}"/>
              </a:ext>
            </a:extLst>
          </p:cNvPr>
          <p:cNvSpPr>
            <a:spLocks noGrp="1"/>
          </p:cNvSpPr>
          <p:nvPr>
            <p:ph type="title"/>
          </p:nvPr>
        </p:nvSpPr>
        <p:spPr>
          <a:xfrm>
            <a:off x="2472275" y="367624"/>
            <a:ext cx="8911687" cy="1220838"/>
          </a:xfrm>
        </p:spPr>
        <p:txBody>
          <a:bodyPr/>
          <a:lstStyle/>
          <a:p>
            <a:r>
              <a:rPr lang="fr-FR" sz="4000" dirty="0"/>
              <a:t>Conception de rapport</a:t>
            </a:r>
            <a:br>
              <a:rPr lang="fr-FR" sz="4000" dirty="0"/>
            </a:br>
            <a:r>
              <a:rPr lang="fr-FR" sz="3000" dirty="0"/>
              <a:t>Intégrer données dans un rapport</a:t>
            </a:r>
          </a:p>
        </p:txBody>
      </p:sp>
      <p:sp>
        <p:nvSpPr>
          <p:cNvPr id="8" name="Espace réservé du contenu 7">
            <a:extLst>
              <a:ext uri="{FF2B5EF4-FFF2-40B4-BE49-F238E27FC236}">
                <a16:creationId xmlns:a16="http://schemas.microsoft.com/office/drawing/2014/main" id="{E19FD7B4-CAF8-3FD6-8760-CE25473499B2}"/>
              </a:ext>
            </a:extLst>
          </p:cNvPr>
          <p:cNvSpPr>
            <a:spLocks noGrp="1"/>
          </p:cNvSpPr>
          <p:nvPr>
            <p:ph idx="1"/>
          </p:nvPr>
        </p:nvSpPr>
        <p:spPr>
          <a:xfrm>
            <a:off x="1184744" y="1790027"/>
            <a:ext cx="8500703" cy="4271960"/>
          </a:xfrm>
        </p:spPr>
        <p:txBody>
          <a:bodyPr>
            <a:normAutofit fontScale="85000" lnSpcReduction="20000"/>
          </a:bodyPr>
          <a:lstStyle/>
          <a:p>
            <a:pPr marL="285750" indent="-285750" algn="just">
              <a:buFont typeface="Wingdings" panose="05000000000000000000" pitchFamily="2" charset="2"/>
              <a:buChar char="Ø"/>
            </a:pPr>
            <a:r>
              <a:rPr lang="fr-FR" b="1" i="1" dirty="0"/>
              <a:t>Il existe 3 manières d’intégrer des colonnes et des mesures dans un tableau croisé dynamique, </a:t>
            </a:r>
            <a:r>
              <a:rPr lang="fr-FR" i="1" dirty="0"/>
              <a:t>appelé « </a:t>
            </a:r>
            <a:r>
              <a:rPr lang="fr-FR" b="1" i="1" dirty="0"/>
              <a:t>Matrice</a:t>
            </a:r>
            <a:r>
              <a:rPr lang="fr-FR" i="1" dirty="0"/>
              <a:t> » dans Power BI ou tout autre visuel</a:t>
            </a:r>
            <a:r>
              <a:rPr lang="fr-FR" b="1" i="1" dirty="0"/>
              <a:t>.</a:t>
            </a:r>
            <a:endParaRPr lang="fr-FR" dirty="0">
              <a:highlight>
                <a:srgbClr val="FFFF00"/>
              </a:highlight>
            </a:endParaRP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r>
              <a:rPr lang="fr-FR" dirty="0"/>
              <a:t>Tout d’abord, </a:t>
            </a:r>
            <a:r>
              <a:rPr lang="fr-FR" b="1" dirty="0"/>
              <a:t>sélectionner le visuel souhaité </a:t>
            </a:r>
            <a:r>
              <a:rPr lang="fr-FR" dirty="0"/>
              <a:t>dans la fenêtre </a:t>
            </a:r>
            <a:r>
              <a:rPr lang="fr-FR" b="1" dirty="0"/>
              <a:t>« Visualisations » </a:t>
            </a:r>
            <a:r>
              <a:rPr lang="fr-FR" dirty="0"/>
              <a:t>avant de sélectionner les données.</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r>
              <a:rPr lang="fr-FR" dirty="0"/>
              <a:t>Un visuel vide apparaît dans la zone de conception du rapport.</a:t>
            </a:r>
          </a:p>
          <a:p>
            <a:pPr marL="285750" indent="-285750" algn="just">
              <a:buFont typeface="Wingdings" panose="05000000000000000000" pitchFamily="2" charset="2"/>
              <a:buChar char="Ø"/>
            </a:pPr>
            <a:endParaRPr lang="fr-FR" dirty="0"/>
          </a:p>
          <a:p>
            <a:pPr marL="342900" indent="-342900" algn="just">
              <a:spcAft>
                <a:spcPts val="300"/>
              </a:spcAft>
              <a:buFont typeface="+mj-lt"/>
              <a:buAutoNum type="arabicPeriod"/>
            </a:pPr>
            <a:r>
              <a:rPr lang="fr-FR" dirty="0"/>
              <a:t>On </a:t>
            </a:r>
            <a:r>
              <a:rPr lang="fr-FR" b="1" dirty="0"/>
              <a:t>coche le champ souhaité </a:t>
            </a:r>
            <a:r>
              <a:rPr lang="fr-FR" dirty="0"/>
              <a:t>dans la fenêtre « </a:t>
            </a:r>
            <a:r>
              <a:rPr lang="fr-FR" b="1" dirty="0"/>
              <a:t>Données</a:t>
            </a:r>
            <a:r>
              <a:rPr lang="fr-FR" dirty="0"/>
              <a:t> » à droite de celle des « Visualisations ». Par défaut, si c’est un champ numérique, il se mettra automatiquement dans la zone « Valeurs » du tableau. Si ce n’est pas le cas, il se positionnera d’office dans la zone « Lignes » du tableau.</a:t>
            </a:r>
          </a:p>
          <a:p>
            <a:pPr marL="342900" indent="-342900" algn="just">
              <a:spcAft>
                <a:spcPts val="300"/>
              </a:spcAft>
              <a:buFont typeface="+mj-lt"/>
              <a:buAutoNum type="arabicPeriod"/>
            </a:pPr>
            <a:r>
              <a:rPr lang="fr-FR" dirty="0"/>
              <a:t>On </a:t>
            </a:r>
            <a:r>
              <a:rPr lang="fr-FR" b="1" dirty="0"/>
              <a:t>glisse le champ </a:t>
            </a:r>
            <a:r>
              <a:rPr lang="fr-FR" dirty="0"/>
              <a:t>de la fenêtre « </a:t>
            </a:r>
            <a:r>
              <a:rPr lang="fr-FR" b="1" dirty="0"/>
              <a:t>Données </a:t>
            </a:r>
            <a:r>
              <a:rPr lang="fr-FR" dirty="0"/>
              <a:t>» sur la zone souhaitée dans la fenêtre « Visualisations. »</a:t>
            </a:r>
          </a:p>
          <a:p>
            <a:pPr marL="342900" indent="-342900" algn="just">
              <a:spcAft>
                <a:spcPts val="300"/>
              </a:spcAft>
              <a:buFont typeface="+mj-lt"/>
              <a:buAutoNum type="arabicPeriod"/>
            </a:pPr>
            <a:r>
              <a:rPr lang="fr-FR" dirty="0"/>
              <a:t>On </a:t>
            </a:r>
            <a:r>
              <a:rPr lang="fr-FR" b="1" dirty="0"/>
              <a:t>glisse le champ </a:t>
            </a:r>
            <a:r>
              <a:rPr lang="fr-FR" dirty="0"/>
              <a:t>de la fenêtre « </a:t>
            </a:r>
            <a:r>
              <a:rPr lang="fr-FR" b="1" dirty="0"/>
              <a:t>Données </a:t>
            </a:r>
            <a:r>
              <a:rPr lang="fr-FR" dirty="0"/>
              <a:t>» directement </a:t>
            </a:r>
            <a:r>
              <a:rPr lang="fr-FR" b="1" dirty="0"/>
              <a:t>sur le visuel vide </a:t>
            </a:r>
            <a:r>
              <a:rPr lang="fr-FR" dirty="0"/>
              <a:t>dans la partie de conception du rapport.</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endParaRPr lang="fr-FR" dirty="0"/>
          </a:p>
        </p:txBody>
      </p:sp>
      <p:sp>
        <p:nvSpPr>
          <p:cNvPr id="6" name="Espace réservé du numéro de diapositive 5">
            <a:extLst>
              <a:ext uri="{FF2B5EF4-FFF2-40B4-BE49-F238E27FC236}">
                <a16:creationId xmlns:a16="http://schemas.microsoft.com/office/drawing/2014/main" id="{A81C4358-986D-5AFA-EFF6-2905F2D38EA9}"/>
              </a:ext>
            </a:extLst>
          </p:cNvPr>
          <p:cNvSpPr>
            <a:spLocks noGrp="1"/>
          </p:cNvSpPr>
          <p:nvPr>
            <p:ph type="sldNum" sz="quarter" idx="12"/>
          </p:nvPr>
        </p:nvSpPr>
        <p:spPr/>
        <p:txBody>
          <a:bodyPr/>
          <a:lstStyle/>
          <a:p>
            <a:pPr rtl="0"/>
            <a:fld id="{401CF334-2D5C-4859-84A6-CA7E6E43FAEB}" type="slidenum">
              <a:rPr lang="fr-FR" noProof="0" smtClean="0"/>
              <a:t>84</a:t>
            </a:fld>
            <a:endParaRPr lang="fr-FR" noProof="0"/>
          </a:p>
        </p:txBody>
      </p:sp>
      <p:pic>
        <p:nvPicPr>
          <p:cNvPr id="10" name="Image 9">
            <a:extLst>
              <a:ext uri="{FF2B5EF4-FFF2-40B4-BE49-F238E27FC236}">
                <a16:creationId xmlns:a16="http://schemas.microsoft.com/office/drawing/2014/main" id="{DB174339-3E2E-F11A-42ED-612BF3540F24}"/>
              </a:ext>
            </a:extLst>
          </p:cNvPr>
          <p:cNvPicPr>
            <a:picLocks noChangeAspect="1"/>
          </p:cNvPicPr>
          <p:nvPr/>
        </p:nvPicPr>
        <p:blipFill>
          <a:blip r:embed="rId2"/>
          <a:stretch>
            <a:fillRect/>
          </a:stretch>
        </p:blipFill>
        <p:spPr>
          <a:xfrm>
            <a:off x="9864407" y="1344305"/>
            <a:ext cx="1441942" cy="3983670"/>
          </a:xfrm>
          <a:prstGeom prst="rect">
            <a:avLst/>
          </a:prstGeom>
          <a:ln>
            <a:no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00F0C7C9-5AAD-0281-6DA5-4807C888592F}"/>
              </a:ext>
            </a:extLst>
          </p:cNvPr>
          <p:cNvSpPr/>
          <p:nvPr/>
        </p:nvSpPr>
        <p:spPr>
          <a:xfrm>
            <a:off x="10346542" y="3089728"/>
            <a:ext cx="298712" cy="24566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avec flèche 11">
            <a:extLst>
              <a:ext uri="{FF2B5EF4-FFF2-40B4-BE49-F238E27FC236}">
                <a16:creationId xmlns:a16="http://schemas.microsoft.com/office/drawing/2014/main" id="{34DE914A-45D5-2B68-1CDD-F4BB6DDEF86B}"/>
              </a:ext>
            </a:extLst>
          </p:cNvPr>
          <p:cNvCxnSpPr>
            <a:cxnSpLocks/>
          </p:cNvCxnSpPr>
          <p:nvPr/>
        </p:nvCxnSpPr>
        <p:spPr>
          <a:xfrm flipV="1">
            <a:off x="9629030" y="4319516"/>
            <a:ext cx="415722" cy="149117"/>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4931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38960" y="624110"/>
            <a:ext cx="10220961" cy="1280890"/>
          </a:xfrm>
        </p:spPr>
        <p:txBody>
          <a:bodyPr rtlCol="0">
            <a:normAutofit/>
          </a:bodyPr>
          <a:lstStyle/>
          <a:p>
            <a:r>
              <a:rPr lang="fr-FR" dirty="0"/>
              <a:t>Afficher des données : tableau et Graphique</a:t>
            </a:r>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85</a:t>
            </a:fld>
            <a:endParaRPr lang="fr-FR" noProof="0"/>
          </a:p>
        </p:txBody>
      </p:sp>
      <p:sp>
        <p:nvSpPr>
          <p:cNvPr id="4" name="Rectangle 3"/>
          <p:cNvSpPr/>
          <p:nvPr/>
        </p:nvSpPr>
        <p:spPr>
          <a:xfrm>
            <a:off x="2072640" y="1353003"/>
            <a:ext cx="9733279" cy="646331"/>
          </a:xfrm>
          <a:prstGeom prst="rect">
            <a:avLst/>
          </a:prstGeom>
        </p:spPr>
        <p:txBody>
          <a:bodyPr wrap="square">
            <a:spAutoFit/>
          </a:bodyPr>
          <a:lstStyle/>
          <a:p>
            <a:pPr algn="just"/>
            <a:r>
              <a:rPr lang="fr-FR" dirty="0"/>
              <a:t>Une fois que vous avez ajouté des données, vous pouvez ajouter des champs à une nouvelle visualisation. Il </a:t>
            </a:r>
            <a:r>
              <a:rPr lang="fr-FR" b="1" dirty="0"/>
              <a:t>suffit de les cocher à droite ou de les faire glisser ! </a:t>
            </a:r>
            <a:r>
              <a:rPr lang="fr-FR" b="1" i="1" dirty="0">
                <a:solidFill>
                  <a:srgbClr val="FF0000"/>
                </a:solidFill>
              </a:rPr>
              <a:t>(rouge)</a:t>
            </a:r>
            <a:endParaRPr lang="fr-FR" i="1" dirty="0">
              <a:solidFill>
                <a:srgbClr val="FF0000"/>
              </a:solidFill>
            </a:endParaRPr>
          </a:p>
        </p:txBody>
      </p:sp>
      <p:sp>
        <p:nvSpPr>
          <p:cNvPr id="3" name="Rectangle 2"/>
          <p:cNvSpPr/>
          <p:nvPr/>
        </p:nvSpPr>
        <p:spPr>
          <a:xfrm>
            <a:off x="1998898" y="5734969"/>
            <a:ext cx="9733279" cy="646331"/>
          </a:xfrm>
          <a:prstGeom prst="rect">
            <a:avLst/>
          </a:prstGeom>
        </p:spPr>
        <p:txBody>
          <a:bodyPr wrap="square">
            <a:spAutoFit/>
          </a:bodyPr>
          <a:lstStyle/>
          <a:p>
            <a:pPr algn="just"/>
            <a:r>
              <a:rPr lang="fr-FR" dirty="0"/>
              <a:t>Pour </a:t>
            </a:r>
            <a:r>
              <a:rPr lang="fr-FR" b="1" dirty="0">
                <a:solidFill>
                  <a:srgbClr val="FF0000"/>
                </a:solidFill>
              </a:rPr>
              <a:t>changer de type de visualisation</a:t>
            </a:r>
            <a:r>
              <a:rPr lang="fr-FR" dirty="0"/>
              <a:t>, vous pouvez le sélectionner dans le groupe </a:t>
            </a:r>
            <a:r>
              <a:rPr lang="fr-FR" u="sng" dirty="0"/>
              <a:t>Visualisations</a:t>
            </a:r>
            <a:r>
              <a:rPr lang="fr-FR" dirty="0"/>
              <a:t> du ruban. </a:t>
            </a:r>
            <a:r>
              <a:rPr lang="fr-FR" b="1" i="1" dirty="0">
                <a:solidFill>
                  <a:schemeClr val="accent1"/>
                </a:solidFill>
              </a:rPr>
              <a:t>(jaune)</a:t>
            </a:r>
          </a:p>
        </p:txBody>
      </p:sp>
      <p:pic>
        <p:nvPicPr>
          <p:cNvPr id="8" name="Image 7">
            <a:extLst>
              <a:ext uri="{FF2B5EF4-FFF2-40B4-BE49-F238E27FC236}">
                <a16:creationId xmlns:a16="http://schemas.microsoft.com/office/drawing/2014/main" id="{57C48D84-A71E-4AD2-AC05-37CF819FD4DA}"/>
              </a:ext>
            </a:extLst>
          </p:cNvPr>
          <p:cNvPicPr>
            <a:picLocks noChangeAspect="1"/>
          </p:cNvPicPr>
          <p:nvPr/>
        </p:nvPicPr>
        <p:blipFill>
          <a:blip r:embed="rId3"/>
          <a:stretch>
            <a:fillRect/>
          </a:stretch>
        </p:blipFill>
        <p:spPr>
          <a:xfrm>
            <a:off x="3738715" y="2005701"/>
            <a:ext cx="5899355" cy="3726632"/>
          </a:xfrm>
          <a:prstGeom prst="rect">
            <a:avLst/>
          </a:prstGeom>
        </p:spPr>
      </p:pic>
      <p:cxnSp>
        <p:nvCxnSpPr>
          <p:cNvPr id="10" name="Connecteur droit avec flèche 9"/>
          <p:cNvCxnSpPr>
            <a:cxnSpLocks/>
          </p:cNvCxnSpPr>
          <p:nvPr/>
        </p:nvCxnSpPr>
        <p:spPr>
          <a:xfrm flipV="1">
            <a:off x="4546109" y="3075039"/>
            <a:ext cx="2828085" cy="27102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a:cxnSpLocks/>
          </p:cNvCxnSpPr>
          <p:nvPr/>
        </p:nvCxnSpPr>
        <p:spPr>
          <a:xfrm flipH="1">
            <a:off x="7816645" y="4454013"/>
            <a:ext cx="899652" cy="258097"/>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03595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38960" y="624110"/>
            <a:ext cx="10220961" cy="1280890"/>
          </a:xfrm>
        </p:spPr>
        <p:txBody>
          <a:bodyPr rtlCol="0">
            <a:normAutofit/>
          </a:bodyPr>
          <a:lstStyle/>
          <a:p>
            <a:r>
              <a:rPr lang="fr-FR" dirty="0"/>
              <a:t>Afficher des données : Champ et format</a:t>
            </a:r>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86</a:t>
            </a:fld>
            <a:endParaRPr lang="fr-FR" noProof="0"/>
          </a:p>
        </p:txBody>
      </p:sp>
      <p:cxnSp>
        <p:nvCxnSpPr>
          <p:cNvPr id="10" name="Connecteur droit avec flèche 9"/>
          <p:cNvCxnSpPr>
            <a:cxnSpLocks/>
            <a:endCxn id="11" idx="0"/>
          </p:cNvCxnSpPr>
          <p:nvPr/>
        </p:nvCxnSpPr>
        <p:spPr>
          <a:xfrm flipH="1">
            <a:off x="3803887" y="1820395"/>
            <a:ext cx="689294" cy="1238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626C59D-8F04-493A-833D-A7457D1989A5}"/>
              </a:ext>
            </a:extLst>
          </p:cNvPr>
          <p:cNvSpPr/>
          <p:nvPr/>
        </p:nvSpPr>
        <p:spPr>
          <a:xfrm>
            <a:off x="7079931" y="2097239"/>
            <a:ext cx="4445319" cy="4524315"/>
          </a:xfrm>
          <a:prstGeom prst="rect">
            <a:avLst/>
          </a:prstGeom>
        </p:spPr>
        <p:txBody>
          <a:bodyPr wrap="square">
            <a:spAutoFit/>
          </a:bodyPr>
          <a:lstStyle/>
          <a:p>
            <a:pPr marL="342900" indent="-342900" algn="just">
              <a:buAutoNum type="arabicPeriod"/>
            </a:pPr>
            <a:r>
              <a:rPr lang="fr-FR" dirty="0"/>
              <a:t>La première icône dans visualisations est relative aux champs : C’est ici qu’il va falloir dire quels sont nos champs de valeurs, d’axe, en ligne etc.</a:t>
            </a:r>
          </a:p>
          <a:p>
            <a:pPr algn="just"/>
            <a:endParaRPr lang="fr-FR" dirty="0"/>
          </a:p>
          <a:p>
            <a:pPr marL="342900" indent="-342900" algn="just">
              <a:buAutoNum type="arabicPeriod" startAt="2"/>
            </a:pPr>
            <a:r>
              <a:rPr lang="fr-FR" dirty="0"/>
              <a:t>La seconde icône est relative à la mise en forme des éléments du visuel. Les couleurs, épaisseurs, légende, etc.</a:t>
            </a:r>
          </a:p>
          <a:p>
            <a:pPr marL="342900" indent="-342900" algn="just">
              <a:buAutoNum type="arabicPeriod" startAt="2"/>
            </a:pPr>
            <a:endParaRPr lang="fr-FR" dirty="0"/>
          </a:p>
          <a:p>
            <a:pPr algn="just"/>
            <a:r>
              <a:rPr lang="fr-FR" b="1" dirty="0">
                <a:solidFill>
                  <a:srgbClr val="FF0000"/>
                </a:solidFill>
              </a:rPr>
              <a:t>Ces deux aspects changent pour chaque type de visuel.</a:t>
            </a:r>
          </a:p>
          <a:p>
            <a:pPr algn="just"/>
            <a:r>
              <a:rPr lang="fr-FR" b="1" dirty="0">
                <a:solidFill>
                  <a:srgbClr val="FF0000"/>
                </a:solidFill>
              </a:rPr>
              <a:t>N’hésitez donc pas à fouiller de partout pour voir ce qui est possible de faire.</a:t>
            </a:r>
          </a:p>
        </p:txBody>
      </p:sp>
      <p:pic>
        <p:nvPicPr>
          <p:cNvPr id="4" name="Image 3">
            <a:extLst>
              <a:ext uri="{FF2B5EF4-FFF2-40B4-BE49-F238E27FC236}">
                <a16:creationId xmlns:a16="http://schemas.microsoft.com/office/drawing/2014/main" id="{25E1CDFC-7B30-4A5E-9131-71E1C5EBC2EE}"/>
              </a:ext>
            </a:extLst>
          </p:cNvPr>
          <p:cNvPicPr>
            <a:picLocks noChangeAspect="1"/>
          </p:cNvPicPr>
          <p:nvPr/>
        </p:nvPicPr>
        <p:blipFill>
          <a:blip r:embed="rId3"/>
          <a:stretch>
            <a:fillRect/>
          </a:stretch>
        </p:blipFill>
        <p:spPr>
          <a:xfrm>
            <a:off x="3568514" y="1419376"/>
            <a:ext cx="1752613" cy="5181638"/>
          </a:xfrm>
          <a:prstGeom prst="rect">
            <a:avLst/>
          </a:prstGeom>
        </p:spPr>
      </p:pic>
      <p:sp>
        <p:nvSpPr>
          <p:cNvPr id="11" name="Ellipse 10">
            <a:extLst>
              <a:ext uri="{FF2B5EF4-FFF2-40B4-BE49-F238E27FC236}">
                <a16:creationId xmlns:a16="http://schemas.microsoft.com/office/drawing/2014/main" id="{92991778-5B71-499D-8973-D1714D97E4AD}"/>
              </a:ext>
            </a:extLst>
          </p:cNvPr>
          <p:cNvSpPr/>
          <p:nvPr/>
        </p:nvSpPr>
        <p:spPr>
          <a:xfrm>
            <a:off x="3632437" y="1944221"/>
            <a:ext cx="342900" cy="360981"/>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9BFFAD6F-925D-474F-97A4-0B257391DF3E}"/>
              </a:ext>
            </a:extLst>
          </p:cNvPr>
          <p:cNvSpPr/>
          <p:nvPr/>
        </p:nvSpPr>
        <p:spPr>
          <a:xfrm>
            <a:off x="4305332" y="1944220"/>
            <a:ext cx="342900" cy="360981"/>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avec flèche 7">
            <a:extLst>
              <a:ext uri="{FF2B5EF4-FFF2-40B4-BE49-F238E27FC236}">
                <a16:creationId xmlns:a16="http://schemas.microsoft.com/office/drawing/2014/main" id="{BE2935F4-2C2F-4250-874A-5616B738D11C}"/>
              </a:ext>
            </a:extLst>
          </p:cNvPr>
          <p:cNvCxnSpPr/>
          <p:nvPr/>
        </p:nvCxnSpPr>
        <p:spPr>
          <a:xfrm>
            <a:off x="3632437" y="2190135"/>
            <a:ext cx="0" cy="2750575"/>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722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60449" y="624110"/>
            <a:ext cx="9444164" cy="1280890"/>
          </a:xfrm>
        </p:spPr>
        <p:txBody>
          <a:bodyPr rtlCol="0"/>
          <a:lstStyle/>
          <a:p>
            <a:pPr rtl="0"/>
            <a:r>
              <a:rPr lang="fr-FR" dirty="0"/>
              <a:t>Créer un tableau croisé dynamique (1/2)</a:t>
            </a:r>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87</a:t>
            </a:fld>
            <a:endParaRPr lang="fr-FR" noProof="0"/>
          </a:p>
        </p:txBody>
      </p:sp>
      <p:sp>
        <p:nvSpPr>
          <p:cNvPr id="6" name="ZoneTexte 5"/>
          <p:cNvSpPr txBox="1"/>
          <p:nvPr/>
        </p:nvSpPr>
        <p:spPr>
          <a:xfrm>
            <a:off x="5681472" y="1694688"/>
            <a:ext cx="5596128" cy="2585323"/>
          </a:xfrm>
          <a:prstGeom prst="rect">
            <a:avLst/>
          </a:prstGeom>
          <a:noFill/>
        </p:spPr>
        <p:txBody>
          <a:bodyPr wrap="square" rtlCol="0">
            <a:spAutoFit/>
          </a:bodyPr>
          <a:lstStyle/>
          <a:p>
            <a:r>
              <a:rPr lang="fr-FR" dirty="0"/>
              <a:t>Je souhaite avoir des données sur les lignes:</a:t>
            </a:r>
          </a:p>
          <a:p>
            <a:pPr marL="285750" indent="-285750">
              <a:buFontTx/>
              <a:buChar char="-"/>
            </a:pPr>
            <a:r>
              <a:rPr lang="fr-FR" dirty="0"/>
              <a:t>Par année,</a:t>
            </a:r>
          </a:p>
          <a:p>
            <a:pPr marL="285750" indent="-285750">
              <a:buFontTx/>
              <a:buChar char="-"/>
            </a:pPr>
            <a:r>
              <a:rPr lang="fr-FR" dirty="0"/>
              <a:t>Par catégorie de produit.</a:t>
            </a:r>
          </a:p>
          <a:p>
            <a:pPr marL="285750" indent="-285750">
              <a:buFontTx/>
              <a:buChar char="-"/>
            </a:pPr>
            <a:endParaRPr lang="fr-FR" dirty="0"/>
          </a:p>
          <a:p>
            <a:r>
              <a:rPr lang="fr-FR" dirty="0"/>
              <a:t>Je souhaite faire afficher plusieurs mesures :</a:t>
            </a:r>
          </a:p>
          <a:p>
            <a:pPr marL="285750" indent="-285750">
              <a:buFontTx/>
              <a:buChar char="-"/>
            </a:pPr>
            <a:r>
              <a:rPr lang="fr-FR" dirty="0"/>
              <a:t>Mes montants des ventes,</a:t>
            </a:r>
          </a:p>
          <a:p>
            <a:pPr marL="285750" indent="-285750">
              <a:buFontTx/>
              <a:buChar char="-"/>
            </a:pPr>
            <a:r>
              <a:rPr lang="fr-FR" dirty="0"/>
              <a:t>Mes montants des remises.</a:t>
            </a:r>
          </a:p>
          <a:p>
            <a:pPr marL="285750" indent="-285750">
              <a:buFontTx/>
              <a:buChar char="-"/>
            </a:pPr>
            <a:endParaRPr lang="fr-FR" dirty="0"/>
          </a:p>
          <a:p>
            <a:r>
              <a:rPr lang="fr-FR" dirty="0"/>
              <a:t>Je glisse sur mon tableau croisé dynamique.</a:t>
            </a:r>
          </a:p>
        </p:txBody>
      </p:sp>
      <p:pic>
        <p:nvPicPr>
          <p:cNvPr id="8" name="Image 7">
            <a:extLst>
              <a:ext uri="{FF2B5EF4-FFF2-40B4-BE49-F238E27FC236}">
                <a16:creationId xmlns:a16="http://schemas.microsoft.com/office/drawing/2014/main" id="{198D1998-5E65-4CC9-9779-2128D27A7E11}"/>
              </a:ext>
            </a:extLst>
          </p:cNvPr>
          <p:cNvPicPr>
            <a:picLocks noChangeAspect="1"/>
          </p:cNvPicPr>
          <p:nvPr/>
        </p:nvPicPr>
        <p:blipFill>
          <a:blip r:embed="rId3"/>
          <a:stretch>
            <a:fillRect/>
          </a:stretch>
        </p:blipFill>
        <p:spPr>
          <a:xfrm>
            <a:off x="6764448" y="4414805"/>
            <a:ext cx="3854886" cy="2044652"/>
          </a:xfrm>
          <a:prstGeom prst="rect">
            <a:avLst/>
          </a:prstGeom>
          <a:ln>
            <a:noFill/>
          </a:ln>
          <a:effectLst>
            <a:outerShdw blurRad="292100" dist="139700" dir="2700000" algn="tl" rotWithShape="0">
              <a:srgbClr val="333333">
                <a:alpha val="65000"/>
              </a:srgbClr>
            </a:outerShdw>
          </a:effectLst>
        </p:spPr>
      </p:pic>
      <p:pic>
        <p:nvPicPr>
          <p:cNvPr id="11" name="Image 10">
            <a:extLst>
              <a:ext uri="{FF2B5EF4-FFF2-40B4-BE49-F238E27FC236}">
                <a16:creationId xmlns:a16="http://schemas.microsoft.com/office/drawing/2014/main" id="{2613FA15-C949-4181-8581-8B1B9DCD31D6}"/>
              </a:ext>
            </a:extLst>
          </p:cNvPr>
          <p:cNvPicPr>
            <a:picLocks noChangeAspect="1"/>
          </p:cNvPicPr>
          <p:nvPr/>
        </p:nvPicPr>
        <p:blipFill>
          <a:blip r:embed="rId4"/>
          <a:stretch>
            <a:fillRect/>
          </a:stretch>
        </p:blipFill>
        <p:spPr>
          <a:xfrm>
            <a:off x="1878012" y="1264555"/>
            <a:ext cx="3429025" cy="5381664"/>
          </a:xfrm>
          <a:prstGeom prst="rect">
            <a:avLst/>
          </a:prstGeom>
          <a:ln w="38100">
            <a:solidFill>
              <a:schemeClr val="accent2"/>
            </a:solidFill>
          </a:ln>
        </p:spPr>
      </p:pic>
      <p:sp>
        <p:nvSpPr>
          <p:cNvPr id="12" name="Ellipse 11">
            <a:extLst>
              <a:ext uri="{FF2B5EF4-FFF2-40B4-BE49-F238E27FC236}">
                <a16:creationId xmlns:a16="http://schemas.microsoft.com/office/drawing/2014/main" id="{DBEE9F92-C854-4FE6-9504-79B4D2C3C5CB}"/>
              </a:ext>
            </a:extLst>
          </p:cNvPr>
          <p:cNvSpPr/>
          <p:nvPr/>
        </p:nvSpPr>
        <p:spPr>
          <a:xfrm>
            <a:off x="2358998" y="3311818"/>
            <a:ext cx="437990" cy="407254"/>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Connecteur droit avec flèche 13">
            <a:extLst>
              <a:ext uri="{FF2B5EF4-FFF2-40B4-BE49-F238E27FC236}">
                <a16:creationId xmlns:a16="http://schemas.microsoft.com/office/drawing/2014/main" id="{EAE48B86-644B-49A6-9CE2-E80E3279D604}"/>
              </a:ext>
            </a:extLst>
          </p:cNvPr>
          <p:cNvCxnSpPr/>
          <p:nvPr/>
        </p:nvCxnSpPr>
        <p:spPr>
          <a:xfrm>
            <a:off x="2706329" y="3719072"/>
            <a:ext cx="90659" cy="1233929"/>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16" name="Connecteur droit avec flèche 15">
            <a:extLst>
              <a:ext uri="{FF2B5EF4-FFF2-40B4-BE49-F238E27FC236}">
                <a16:creationId xmlns:a16="http://schemas.microsoft.com/office/drawing/2014/main" id="{48CE9E05-D05A-4381-98AB-28C2DF4BF212}"/>
              </a:ext>
            </a:extLst>
          </p:cNvPr>
          <p:cNvCxnSpPr/>
          <p:nvPr/>
        </p:nvCxnSpPr>
        <p:spPr>
          <a:xfrm flipH="1">
            <a:off x="3052916" y="3111910"/>
            <a:ext cx="715297" cy="17476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CE55357E-BA31-471D-9A61-5FD97752D675}"/>
              </a:ext>
            </a:extLst>
          </p:cNvPr>
          <p:cNvCxnSpPr>
            <a:cxnSpLocks/>
          </p:cNvCxnSpPr>
          <p:nvPr/>
        </p:nvCxnSpPr>
        <p:spPr>
          <a:xfrm flipH="1">
            <a:off x="2978303" y="3311818"/>
            <a:ext cx="789910" cy="19000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584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60449" y="624110"/>
            <a:ext cx="9444164" cy="1280890"/>
          </a:xfrm>
        </p:spPr>
        <p:txBody>
          <a:bodyPr rtlCol="0"/>
          <a:lstStyle/>
          <a:p>
            <a:pPr rtl="0"/>
            <a:r>
              <a:rPr lang="fr-FR" dirty="0"/>
              <a:t>Créer un tableau croisé dynamique (2/2)</a:t>
            </a:r>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88</a:t>
            </a:fld>
            <a:endParaRPr lang="fr-FR" noProof="0"/>
          </a:p>
        </p:txBody>
      </p:sp>
      <p:pic>
        <p:nvPicPr>
          <p:cNvPr id="3" name="Image 2">
            <a:extLst>
              <a:ext uri="{FF2B5EF4-FFF2-40B4-BE49-F238E27FC236}">
                <a16:creationId xmlns:a16="http://schemas.microsoft.com/office/drawing/2014/main" id="{BEE3592C-38E3-52C3-D07A-1B43C115F805}"/>
              </a:ext>
            </a:extLst>
          </p:cNvPr>
          <p:cNvPicPr>
            <a:picLocks noChangeAspect="1"/>
          </p:cNvPicPr>
          <p:nvPr/>
        </p:nvPicPr>
        <p:blipFill>
          <a:blip r:embed="rId3"/>
          <a:stretch>
            <a:fillRect/>
          </a:stretch>
        </p:blipFill>
        <p:spPr>
          <a:xfrm>
            <a:off x="7455791" y="1679993"/>
            <a:ext cx="4067175" cy="2066925"/>
          </a:xfrm>
          <a:prstGeom prst="rect">
            <a:avLst/>
          </a:prstGeom>
          <a:ln>
            <a:noFill/>
          </a:ln>
          <a:effectLst>
            <a:outerShdw blurRad="292100" dist="139700" dir="2700000" algn="tl" rotWithShape="0">
              <a:srgbClr val="333333">
                <a:alpha val="65000"/>
              </a:srgbClr>
            </a:outerShdw>
          </a:effectLst>
        </p:spPr>
      </p:pic>
      <p:cxnSp>
        <p:nvCxnSpPr>
          <p:cNvPr id="4" name="Connecteur droit avec flèche 3">
            <a:extLst>
              <a:ext uri="{FF2B5EF4-FFF2-40B4-BE49-F238E27FC236}">
                <a16:creationId xmlns:a16="http://schemas.microsoft.com/office/drawing/2014/main" id="{82DC52EC-47CE-B194-DF10-F08371572947}"/>
              </a:ext>
            </a:extLst>
          </p:cNvPr>
          <p:cNvCxnSpPr>
            <a:cxnSpLocks/>
          </p:cNvCxnSpPr>
          <p:nvPr/>
        </p:nvCxnSpPr>
        <p:spPr>
          <a:xfrm flipV="1">
            <a:off x="4840392" y="3057099"/>
            <a:ext cx="2599587" cy="1071349"/>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290299B5-C2E1-83BD-8ADC-0F8B72F8C1BA}"/>
              </a:ext>
            </a:extLst>
          </p:cNvPr>
          <p:cNvPicPr>
            <a:picLocks noChangeAspect="1"/>
          </p:cNvPicPr>
          <p:nvPr/>
        </p:nvPicPr>
        <p:blipFill>
          <a:blip r:embed="rId4"/>
          <a:stretch>
            <a:fillRect/>
          </a:stretch>
        </p:blipFill>
        <p:spPr>
          <a:xfrm>
            <a:off x="5461648" y="5090610"/>
            <a:ext cx="2746629" cy="537915"/>
          </a:xfrm>
          <a:prstGeom prst="rect">
            <a:avLst/>
          </a:prstGeom>
          <a:ln>
            <a:noFill/>
          </a:ln>
          <a:effectLst>
            <a:outerShdw blurRad="292100" dist="139700" dir="2700000" algn="tl" rotWithShape="0">
              <a:srgbClr val="333333">
                <a:alpha val="65000"/>
              </a:srgbClr>
            </a:outerShdw>
          </a:effectLst>
        </p:spPr>
      </p:pic>
      <p:sp>
        <p:nvSpPr>
          <p:cNvPr id="12" name="ZoneTexte 11">
            <a:extLst>
              <a:ext uri="{FF2B5EF4-FFF2-40B4-BE49-F238E27FC236}">
                <a16:creationId xmlns:a16="http://schemas.microsoft.com/office/drawing/2014/main" id="{5E56587D-C361-59E5-B70A-B6A9C8817952}"/>
              </a:ext>
            </a:extLst>
          </p:cNvPr>
          <p:cNvSpPr txBox="1"/>
          <p:nvPr/>
        </p:nvSpPr>
        <p:spPr>
          <a:xfrm>
            <a:off x="1232427" y="1825979"/>
            <a:ext cx="6050724" cy="4247317"/>
          </a:xfrm>
          <a:prstGeom prst="rect">
            <a:avLst/>
          </a:prstGeom>
          <a:noFill/>
        </p:spPr>
        <p:txBody>
          <a:bodyPr wrap="square">
            <a:spAutoFit/>
          </a:bodyPr>
          <a:lstStyle/>
          <a:p>
            <a:pPr marL="285750" indent="-285750" algn="just">
              <a:buFont typeface="Wingdings" panose="05000000000000000000" pitchFamily="2" charset="2"/>
              <a:buChar char="Ø"/>
            </a:pPr>
            <a:r>
              <a:rPr lang="fr-FR" dirty="0"/>
              <a:t>Seulement les données par an s’affichent : </a:t>
            </a:r>
          </a:p>
          <a:p>
            <a:pPr algn="just"/>
            <a:endParaRPr lang="fr-FR" dirty="0"/>
          </a:p>
          <a:p>
            <a:pPr marL="285750" indent="-285750" algn="just">
              <a:buFont typeface="Wingdings" panose="05000000000000000000" pitchFamily="2" charset="2"/>
              <a:buChar char="Ø"/>
            </a:pPr>
            <a:r>
              <a:rPr lang="fr-FR" dirty="0"/>
              <a:t>Le visuel permet deux choses :</a:t>
            </a:r>
          </a:p>
          <a:p>
            <a:pPr algn="just"/>
            <a:r>
              <a:rPr lang="fr-FR" dirty="0"/>
              <a:t>Soit d’ouvrir à chaque fois le détail en cliquant sur descendre (ou flèche qui monte pour revenir) :</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pPr algn="just"/>
            <a:r>
              <a:rPr lang="fr-FR" dirty="0"/>
              <a:t>Soit on peut cliquer sur l’icône le plus à droite : </a:t>
            </a:r>
          </a:p>
        </p:txBody>
      </p:sp>
      <p:cxnSp>
        <p:nvCxnSpPr>
          <p:cNvPr id="13" name="Connecteur droit avec flèche 12">
            <a:extLst>
              <a:ext uri="{FF2B5EF4-FFF2-40B4-BE49-F238E27FC236}">
                <a16:creationId xmlns:a16="http://schemas.microsoft.com/office/drawing/2014/main" id="{84B6B466-2EA1-F21D-65DE-4D81E6C91C4D}"/>
              </a:ext>
            </a:extLst>
          </p:cNvPr>
          <p:cNvCxnSpPr>
            <a:cxnSpLocks/>
          </p:cNvCxnSpPr>
          <p:nvPr/>
        </p:nvCxnSpPr>
        <p:spPr>
          <a:xfrm>
            <a:off x="1760561" y="3248167"/>
            <a:ext cx="0" cy="292334"/>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8E77BD0F-2F94-51ED-B256-8C1FEC4CB18B}"/>
              </a:ext>
            </a:extLst>
          </p:cNvPr>
          <p:cNvPicPr>
            <a:picLocks noChangeAspect="1"/>
          </p:cNvPicPr>
          <p:nvPr/>
        </p:nvPicPr>
        <p:blipFill>
          <a:blip r:embed="rId5"/>
          <a:stretch>
            <a:fillRect/>
          </a:stretch>
        </p:blipFill>
        <p:spPr>
          <a:xfrm>
            <a:off x="8426987" y="4214255"/>
            <a:ext cx="2965339" cy="1752709"/>
          </a:xfrm>
          <a:prstGeom prst="rect">
            <a:avLst/>
          </a:prstGeom>
          <a:ln>
            <a:noFill/>
          </a:ln>
          <a:effectLst>
            <a:outerShdw blurRad="292100" dist="139700" dir="2700000" algn="tl" rotWithShape="0">
              <a:srgbClr val="333333">
                <a:alpha val="65000"/>
              </a:srgbClr>
            </a:outerShdw>
          </a:effectLst>
        </p:spPr>
      </p:pic>
      <p:cxnSp>
        <p:nvCxnSpPr>
          <p:cNvPr id="17" name="Connecteur droit avec flèche 16">
            <a:extLst>
              <a:ext uri="{FF2B5EF4-FFF2-40B4-BE49-F238E27FC236}">
                <a16:creationId xmlns:a16="http://schemas.microsoft.com/office/drawing/2014/main" id="{A6184795-7599-4239-CD04-74A5D8664354}"/>
              </a:ext>
            </a:extLst>
          </p:cNvPr>
          <p:cNvCxnSpPr>
            <a:cxnSpLocks/>
          </p:cNvCxnSpPr>
          <p:nvPr/>
        </p:nvCxnSpPr>
        <p:spPr>
          <a:xfrm>
            <a:off x="8087584" y="5338104"/>
            <a:ext cx="339403"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18" name="Image 17">
            <a:extLst>
              <a:ext uri="{FF2B5EF4-FFF2-40B4-BE49-F238E27FC236}">
                <a16:creationId xmlns:a16="http://schemas.microsoft.com/office/drawing/2014/main" id="{ADDCF827-2C91-5F7B-E520-FCC375BFD748}"/>
              </a:ext>
            </a:extLst>
          </p:cNvPr>
          <p:cNvPicPr>
            <a:picLocks noChangeAspect="1"/>
          </p:cNvPicPr>
          <p:nvPr/>
        </p:nvPicPr>
        <p:blipFill>
          <a:blip r:embed="rId6"/>
          <a:stretch>
            <a:fillRect/>
          </a:stretch>
        </p:blipFill>
        <p:spPr>
          <a:xfrm>
            <a:off x="1432101" y="3592773"/>
            <a:ext cx="3514725" cy="1533525"/>
          </a:xfrm>
          <a:prstGeom prst="rect">
            <a:avLst/>
          </a:prstGeom>
          <a:ln>
            <a:noFill/>
          </a:ln>
          <a:effectLst>
            <a:outerShdw blurRad="292100" dist="139700" dir="2700000" algn="tl" rotWithShape="0">
              <a:srgbClr val="333333">
                <a:alpha val="65000"/>
              </a:srgbClr>
            </a:outerShdw>
          </a:effectLst>
        </p:spPr>
      </p:pic>
      <p:cxnSp>
        <p:nvCxnSpPr>
          <p:cNvPr id="20" name="Connecteur droit avec flèche 19">
            <a:extLst>
              <a:ext uri="{FF2B5EF4-FFF2-40B4-BE49-F238E27FC236}">
                <a16:creationId xmlns:a16="http://schemas.microsoft.com/office/drawing/2014/main" id="{37400D92-2019-727F-13B2-4E65FB4E6679}"/>
              </a:ext>
            </a:extLst>
          </p:cNvPr>
          <p:cNvCxnSpPr>
            <a:cxnSpLocks/>
          </p:cNvCxnSpPr>
          <p:nvPr/>
        </p:nvCxnSpPr>
        <p:spPr>
          <a:xfrm flipV="1">
            <a:off x="5551963" y="5273661"/>
            <a:ext cx="333525" cy="446469"/>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44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9089738" cy="1280890"/>
          </a:xfrm>
        </p:spPr>
        <p:txBody>
          <a:bodyPr rtlCol="0"/>
          <a:lstStyle/>
          <a:p>
            <a:pPr rtl="0"/>
            <a:r>
              <a:rPr lang="fr-FR" dirty="0"/>
              <a:t>Créer un indicateur sous forme de texte</a:t>
            </a:r>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89</a:t>
            </a:fld>
            <a:endParaRPr lang="fr-FR" noProof="0"/>
          </a:p>
        </p:txBody>
      </p:sp>
      <p:sp>
        <p:nvSpPr>
          <p:cNvPr id="12" name="Espace réservé du contenu 2">
            <a:extLst>
              <a:ext uri="{FF2B5EF4-FFF2-40B4-BE49-F238E27FC236}">
                <a16:creationId xmlns:a16="http://schemas.microsoft.com/office/drawing/2014/main" id="{28290DF6-88E9-0BBB-6DF7-47AF2ABBB34E}"/>
              </a:ext>
            </a:extLst>
          </p:cNvPr>
          <p:cNvSpPr txBox="1">
            <a:spLocks/>
          </p:cNvSpPr>
          <p:nvPr/>
        </p:nvSpPr>
        <p:spPr>
          <a:xfrm>
            <a:off x="1862642" y="1815702"/>
            <a:ext cx="8466715" cy="4585648"/>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1500" kern="1200">
                <a:solidFill>
                  <a:schemeClr val="bg2"/>
                </a:solidFill>
                <a:latin typeface="+mn-lt"/>
                <a:ea typeface="+mn-ea"/>
                <a:cs typeface="+mn-cs"/>
              </a:defRPr>
            </a:lvl1pPr>
            <a:lvl2pPr marL="0" indent="0" algn="l" defTabSz="914400" rtl="0" eaLnBrk="1" latinLnBrk="0" hangingPunct="1">
              <a:lnSpc>
                <a:spcPct val="100000"/>
              </a:lnSpc>
              <a:spcBef>
                <a:spcPts val="1600"/>
              </a:spcBef>
              <a:buFont typeface="Arial" panose="020B0604020202020204" pitchFamily="34" charset="0"/>
              <a:buNone/>
              <a:defRPr sz="1500" kern="1200" cap="all" baseline="0">
                <a:solidFill>
                  <a:schemeClr val="accent3"/>
                </a:solidFill>
                <a:latin typeface="+mn-lt"/>
                <a:ea typeface="+mn-ea"/>
                <a:cs typeface="+mn-cs"/>
              </a:defRPr>
            </a:lvl2pPr>
            <a:lvl3pPr marL="360000" indent="-358775" algn="l" defTabSz="914400" rtl="0" eaLnBrk="1" latinLnBrk="0" hangingPunct="1">
              <a:lnSpc>
                <a:spcPct val="100000"/>
              </a:lnSpc>
              <a:spcBef>
                <a:spcPts val="600"/>
              </a:spcBef>
              <a:buFontTx/>
              <a:buBlip>
                <a:blip r:embed="rId3"/>
              </a:buBlip>
              <a:defRPr sz="2000" kern="1200">
                <a:solidFill>
                  <a:schemeClr val="bg2"/>
                </a:solidFill>
                <a:latin typeface="+mn-lt"/>
                <a:ea typeface="+mn-ea"/>
                <a:cs typeface="+mn-cs"/>
              </a:defRPr>
            </a:lvl3pPr>
            <a:lvl4pPr marL="360000" indent="-358775" algn="l" defTabSz="914400" rtl="0" eaLnBrk="1" latinLnBrk="0" hangingPunct="1">
              <a:lnSpc>
                <a:spcPct val="100000"/>
              </a:lnSpc>
              <a:spcBef>
                <a:spcPts val="2700"/>
              </a:spcBef>
              <a:buFontTx/>
              <a:buBlip>
                <a:blip r:embed="rId4"/>
              </a:buBlip>
              <a:defRPr sz="2000" kern="1200" cap="all" baseline="0">
                <a:solidFill>
                  <a:schemeClr val="accent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None/>
              <a:defRPr sz="1300" kern="1200">
                <a:solidFill>
                  <a:schemeClr val="bg2"/>
                </a:solidFill>
                <a:latin typeface="Montserrat SemiBold" panose="000007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buFont typeface="Wingdings" panose="05000000000000000000" pitchFamily="2" charset="2"/>
              <a:buChar char="Ø"/>
            </a:pPr>
            <a:r>
              <a:rPr lang="fr-FR" sz="2000" dirty="0">
                <a:solidFill>
                  <a:schemeClr val="tx1"/>
                </a:solidFill>
              </a:rPr>
              <a:t>Je souhaite afficher l’indicateur de la part des ventes en France et le mettre en avant. J’utilise le visuel « carte » :</a:t>
            </a:r>
          </a:p>
          <a:p>
            <a:pPr algn="just"/>
            <a:endParaRPr lang="fr-FR" sz="2000" dirty="0">
              <a:solidFill>
                <a:schemeClr val="tx1"/>
              </a:solidFill>
            </a:endParaRPr>
          </a:p>
          <a:p>
            <a:pPr algn="just"/>
            <a:endParaRPr lang="fr-FR" sz="2000" dirty="0">
              <a:solidFill>
                <a:schemeClr val="tx1"/>
              </a:solidFill>
            </a:endParaRPr>
          </a:p>
          <a:p>
            <a:pPr algn="just"/>
            <a:endParaRPr lang="fr-FR" sz="2000" dirty="0">
              <a:solidFill>
                <a:schemeClr val="tx1"/>
              </a:solidFill>
            </a:endParaRPr>
          </a:p>
          <a:p>
            <a:pPr algn="just"/>
            <a:endParaRPr lang="fr-FR" sz="2000" dirty="0">
              <a:solidFill>
                <a:schemeClr val="tx1"/>
              </a:solidFill>
            </a:endParaRPr>
          </a:p>
          <a:p>
            <a:pPr algn="just"/>
            <a:endParaRPr lang="fr-FR" sz="2000" dirty="0">
              <a:solidFill>
                <a:schemeClr val="tx1"/>
              </a:solidFill>
            </a:endParaRPr>
          </a:p>
          <a:p>
            <a:pPr algn="just"/>
            <a:endParaRPr lang="fr-FR" sz="2000" dirty="0">
              <a:solidFill>
                <a:schemeClr val="tx1"/>
              </a:solidFill>
            </a:endParaRPr>
          </a:p>
          <a:p>
            <a:pPr algn="just"/>
            <a:endParaRPr lang="fr-FR" sz="2000" dirty="0">
              <a:solidFill>
                <a:schemeClr val="tx1"/>
              </a:solidFill>
            </a:endParaRPr>
          </a:p>
          <a:p>
            <a:pPr algn="just"/>
            <a:endParaRPr lang="fr-FR" sz="2000" dirty="0">
              <a:solidFill>
                <a:schemeClr val="tx1"/>
              </a:solidFill>
            </a:endParaRPr>
          </a:p>
          <a:p>
            <a:pPr algn="just"/>
            <a:endParaRPr lang="fr-FR" sz="2000" dirty="0">
              <a:solidFill>
                <a:schemeClr val="tx1"/>
              </a:solidFill>
            </a:endParaRPr>
          </a:p>
          <a:p>
            <a:pPr marL="342900" indent="-342900" algn="just">
              <a:buFont typeface="Wingdings" panose="05000000000000000000" pitchFamily="2" charset="2"/>
              <a:buChar char="Ø"/>
            </a:pPr>
            <a:r>
              <a:rPr lang="fr-FR" sz="2000" dirty="0">
                <a:solidFill>
                  <a:schemeClr val="tx1"/>
                </a:solidFill>
              </a:rPr>
              <a:t>Je souhaite afficher plusieurs indicateurs clés, j’utilise le visuel « La carte à plusieurs lignes ».</a:t>
            </a:r>
          </a:p>
        </p:txBody>
      </p:sp>
      <p:pic>
        <p:nvPicPr>
          <p:cNvPr id="13" name="Image 12">
            <a:extLst>
              <a:ext uri="{FF2B5EF4-FFF2-40B4-BE49-F238E27FC236}">
                <a16:creationId xmlns:a16="http://schemas.microsoft.com/office/drawing/2014/main" id="{2DF6EA06-E58C-657F-3E5F-E235A8A1D3FB}"/>
              </a:ext>
            </a:extLst>
          </p:cNvPr>
          <p:cNvPicPr>
            <a:picLocks noChangeAspect="1"/>
          </p:cNvPicPr>
          <p:nvPr/>
        </p:nvPicPr>
        <p:blipFill>
          <a:blip r:embed="rId5"/>
          <a:stretch>
            <a:fillRect/>
          </a:stretch>
        </p:blipFill>
        <p:spPr>
          <a:xfrm>
            <a:off x="5536204" y="3016072"/>
            <a:ext cx="1743075" cy="1200150"/>
          </a:xfrm>
          <a:prstGeom prst="rect">
            <a:avLst/>
          </a:prstGeom>
          <a:ln>
            <a:noFill/>
          </a:ln>
          <a:effectLst>
            <a:outerShdw blurRad="292100" dist="139700" dir="2700000" algn="tl" rotWithShape="0">
              <a:srgbClr val="333333">
                <a:alpha val="65000"/>
              </a:srgbClr>
            </a:outerShdw>
          </a:effectLst>
        </p:spPr>
      </p:pic>
      <p:cxnSp>
        <p:nvCxnSpPr>
          <p:cNvPr id="14" name="Connecteur droit avec flèche 13">
            <a:extLst>
              <a:ext uri="{FF2B5EF4-FFF2-40B4-BE49-F238E27FC236}">
                <a16:creationId xmlns:a16="http://schemas.microsoft.com/office/drawing/2014/main" id="{75B92983-899F-D5CC-E439-46491479F7E1}"/>
              </a:ext>
            </a:extLst>
          </p:cNvPr>
          <p:cNvCxnSpPr>
            <a:cxnSpLocks/>
          </p:cNvCxnSpPr>
          <p:nvPr/>
        </p:nvCxnSpPr>
        <p:spPr>
          <a:xfrm flipH="1">
            <a:off x="6569067" y="2531470"/>
            <a:ext cx="1016758" cy="1200349"/>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6962C479-F169-8837-5F89-29A80BDB0DDC}"/>
              </a:ext>
            </a:extLst>
          </p:cNvPr>
          <p:cNvCxnSpPr>
            <a:cxnSpLocks/>
          </p:cNvCxnSpPr>
          <p:nvPr/>
        </p:nvCxnSpPr>
        <p:spPr>
          <a:xfrm flipH="1">
            <a:off x="4706147" y="3821088"/>
            <a:ext cx="1701594"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16" name="Image 15">
            <a:extLst>
              <a:ext uri="{FF2B5EF4-FFF2-40B4-BE49-F238E27FC236}">
                <a16:creationId xmlns:a16="http://schemas.microsoft.com/office/drawing/2014/main" id="{FFEEDB4C-29CB-728C-9EA4-FE388735834E}"/>
              </a:ext>
            </a:extLst>
          </p:cNvPr>
          <p:cNvPicPr>
            <a:picLocks noChangeAspect="1"/>
          </p:cNvPicPr>
          <p:nvPr/>
        </p:nvPicPr>
        <p:blipFill>
          <a:blip r:embed="rId6"/>
          <a:stretch>
            <a:fillRect/>
          </a:stretch>
        </p:blipFill>
        <p:spPr>
          <a:xfrm>
            <a:off x="2824999" y="2845988"/>
            <a:ext cx="1809763" cy="1771663"/>
          </a:xfrm>
          <a:prstGeom prst="rect">
            <a:avLst/>
          </a:prstGeom>
          <a:ln>
            <a:noFill/>
          </a:ln>
          <a:effectLst>
            <a:outerShdw blurRad="292100" dist="139700" dir="2700000" algn="tl" rotWithShape="0">
              <a:srgbClr val="333333">
                <a:alpha val="65000"/>
              </a:srgbClr>
            </a:outerShdw>
          </a:effectLst>
        </p:spPr>
      </p:pic>
      <p:pic>
        <p:nvPicPr>
          <p:cNvPr id="17" name="Image 16">
            <a:extLst>
              <a:ext uri="{FF2B5EF4-FFF2-40B4-BE49-F238E27FC236}">
                <a16:creationId xmlns:a16="http://schemas.microsoft.com/office/drawing/2014/main" id="{068A2A7A-1B09-AD6D-41E6-32AF1D26B54B}"/>
              </a:ext>
            </a:extLst>
          </p:cNvPr>
          <p:cNvPicPr>
            <a:picLocks noChangeAspect="1"/>
          </p:cNvPicPr>
          <p:nvPr/>
        </p:nvPicPr>
        <p:blipFill>
          <a:blip r:embed="rId7"/>
          <a:stretch>
            <a:fillRect/>
          </a:stretch>
        </p:blipFill>
        <p:spPr>
          <a:xfrm>
            <a:off x="9161949" y="3169417"/>
            <a:ext cx="2129765" cy="1878218"/>
          </a:xfrm>
          <a:prstGeom prst="rect">
            <a:avLst/>
          </a:prstGeom>
        </p:spPr>
      </p:pic>
      <p:cxnSp>
        <p:nvCxnSpPr>
          <p:cNvPr id="18" name="Connecteur droit avec flèche 17">
            <a:extLst>
              <a:ext uri="{FF2B5EF4-FFF2-40B4-BE49-F238E27FC236}">
                <a16:creationId xmlns:a16="http://schemas.microsoft.com/office/drawing/2014/main" id="{58D5BD7D-B2D2-2AE1-0F7F-E425627310B1}"/>
              </a:ext>
            </a:extLst>
          </p:cNvPr>
          <p:cNvCxnSpPr>
            <a:cxnSpLocks/>
          </p:cNvCxnSpPr>
          <p:nvPr/>
        </p:nvCxnSpPr>
        <p:spPr>
          <a:xfrm flipV="1">
            <a:off x="5975389" y="3993227"/>
            <a:ext cx="784746" cy="120712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20270B24-7ECC-B40D-1DA7-7CEAB20CB2A2}"/>
              </a:ext>
            </a:extLst>
          </p:cNvPr>
          <p:cNvCxnSpPr>
            <a:cxnSpLocks/>
          </p:cNvCxnSpPr>
          <p:nvPr/>
        </p:nvCxnSpPr>
        <p:spPr>
          <a:xfrm>
            <a:off x="6927206" y="3821088"/>
            <a:ext cx="2109904"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7612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t>Power BI Desktop</a:t>
            </a:r>
          </a:p>
        </p:txBody>
      </p:sp>
      <p:sp>
        <p:nvSpPr>
          <p:cNvPr id="3" name="Espace réservé du contenu 2"/>
          <p:cNvSpPr>
            <a:spLocks noGrp="1"/>
          </p:cNvSpPr>
          <p:nvPr>
            <p:ph idx="1"/>
          </p:nvPr>
        </p:nvSpPr>
        <p:spPr>
          <a:xfrm>
            <a:off x="2589212" y="1696065"/>
            <a:ext cx="8915400" cy="4741605"/>
          </a:xfrm>
        </p:spPr>
        <p:txBody>
          <a:bodyPr rtlCol="0">
            <a:normAutofit fontScale="85000" lnSpcReduction="20000"/>
          </a:bodyPr>
          <a:lstStyle/>
          <a:p>
            <a:pPr algn="just"/>
            <a:r>
              <a:rPr lang="fr-FR" sz="2800" b="1" dirty="0"/>
              <a:t>Power BI Desktop</a:t>
            </a:r>
            <a:r>
              <a:rPr lang="fr-FR" sz="2800" dirty="0"/>
              <a:t> est une application qui s’installe sur un ordinateur local et permet de se connecter à des données, de les transformer et de les visualiser. </a:t>
            </a:r>
          </a:p>
          <a:p>
            <a:pPr algn="just"/>
            <a:r>
              <a:rPr lang="fr-FR" sz="2800" dirty="0"/>
              <a:t>Vous pouvez vous connecter à </a:t>
            </a:r>
            <a:r>
              <a:rPr lang="fr-FR" sz="2800" b="1" dirty="0"/>
              <a:t>différentes sources </a:t>
            </a:r>
            <a:r>
              <a:rPr lang="fr-FR" sz="2800" dirty="0"/>
              <a:t>de données et les associer dans un modèle de données permettant de </a:t>
            </a:r>
            <a:r>
              <a:rPr lang="fr-FR" sz="2800" u="sng" dirty="0"/>
              <a:t>créer des visuels et des collections de visuels</a:t>
            </a:r>
            <a:r>
              <a:rPr lang="fr-FR" sz="2800" dirty="0"/>
              <a:t>, et de les </a:t>
            </a:r>
            <a:r>
              <a:rPr lang="fr-FR" sz="2800" u="sng" dirty="0"/>
              <a:t>partager sous forme de rapports </a:t>
            </a:r>
            <a:r>
              <a:rPr lang="fr-FR" sz="2800" dirty="0"/>
              <a:t>avec d’autres personnes de votre organisation. </a:t>
            </a:r>
          </a:p>
          <a:p>
            <a:pPr algn="just"/>
            <a:r>
              <a:rPr lang="fr-FR" sz="2800" dirty="0"/>
              <a:t>La plupart des utilisateurs qui travaillent sur des projets d’informatique décisionnelle utilisent </a:t>
            </a:r>
            <a:r>
              <a:rPr lang="fr-FR" sz="2800" b="1" dirty="0"/>
              <a:t>Power BI Desktop</a:t>
            </a:r>
            <a:r>
              <a:rPr lang="fr-FR" sz="2800" dirty="0"/>
              <a:t> pour créer des rapports, puis le </a:t>
            </a:r>
            <a:r>
              <a:rPr lang="fr-FR" sz="2800" b="1" dirty="0"/>
              <a:t>service Power BI</a:t>
            </a:r>
            <a:r>
              <a:rPr lang="fr-FR" sz="2800" dirty="0"/>
              <a:t> pour les partager avec d’autres personnes.</a:t>
            </a:r>
          </a:p>
          <a:p>
            <a:pPr algn="just"/>
            <a:r>
              <a:rPr lang="fr-FR" sz="2500" b="1" dirty="0">
                <a:solidFill>
                  <a:schemeClr val="accent5"/>
                </a:solidFill>
              </a:rPr>
              <a:t>C’est seulement sur cet outil en local que l’on peut préparer les données.</a:t>
            </a:r>
          </a:p>
        </p:txBody>
      </p:sp>
      <p:sp>
        <p:nvSpPr>
          <p:cNvPr id="4" name="Espace réservé du numéro de diapositive 3"/>
          <p:cNvSpPr>
            <a:spLocks noGrp="1"/>
          </p:cNvSpPr>
          <p:nvPr>
            <p:ph type="sldNum" sz="quarter" idx="12"/>
          </p:nvPr>
        </p:nvSpPr>
        <p:spPr/>
        <p:txBody>
          <a:bodyPr/>
          <a:lstStyle/>
          <a:p>
            <a:pPr rtl="0"/>
            <a:fld id="{401CF334-2D5C-4859-84A6-CA7E6E43FAEB}" type="slidenum">
              <a:rPr lang="fr-FR" noProof="0" smtClean="0"/>
              <a:t>9</a:t>
            </a:fld>
            <a:endParaRPr lang="fr-FR" noProof="0"/>
          </a:p>
        </p:txBody>
      </p:sp>
    </p:spTree>
    <p:extLst>
      <p:ext uri="{BB962C8B-B14F-4D97-AF65-F5344CB8AC3E}">
        <p14:creationId xmlns:p14="http://schemas.microsoft.com/office/powerpoint/2010/main" val="53391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t>Créer un graphique</a:t>
            </a:r>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90</a:t>
            </a:fld>
            <a:endParaRPr lang="fr-FR" noProof="0"/>
          </a:p>
        </p:txBody>
      </p:sp>
      <p:sp>
        <p:nvSpPr>
          <p:cNvPr id="6" name="ZoneTexte 5"/>
          <p:cNvSpPr txBox="1"/>
          <p:nvPr/>
        </p:nvSpPr>
        <p:spPr>
          <a:xfrm>
            <a:off x="8095488" y="1770380"/>
            <a:ext cx="3523488" cy="3970318"/>
          </a:xfrm>
          <a:prstGeom prst="rect">
            <a:avLst/>
          </a:prstGeom>
          <a:noFill/>
        </p:spPr>
        <p:txBody>
          <a:bodyPr wrap="square" rtlCol="0">
            <a:spAutoFit/>
          </a:bodyPr>
          <a:lstStyle/>
          <a:p>
            <a:pPr algn="just"/>
            <a:r>
              <a:rPr lang="fr-FR" dirty="0"/>
              <a:t>Je souhaite </a:t>
            </a:r>
            <a:r>
              <a:rPr lang="fr-FR" b="1" dirty="0"/>
              <a:t>créer un graphique</a:t>
            </a:r>
            <a:r>
              <a:rPr lang="fr-FR" dirty="0"/>
              <a:t> :</a:t>
            </a:r>
          </a:p>
          <a:p>
            <a:pPr marL="285750" indent="-285750" algn="just">
              <a:buFontTx/>
              <a:buChar char="-"/>
            </a:pPr>
            <a:r>
              <a:rPr lang="fr-FR" dirty="0"/>
              <a:t>Soit, je sélectionne d’abord le visuel puis je glisse mes données,</a:t>
            </a:r>
          </a:p>
          <a:p>
            <a:pPr marL="285750" indent="-285750" algn="just">
              <a:buFontTx/>
              <a:buChar char="-"/>
            </a:pPr>
            <a:r>
              <a:rPr lang="fr-FR" dirty="0"/>
              <a:t>Soit, je glisse mes données et sélectionne ensuite le visuel que je souhaite.</a:t>
            </a:r>
          </a:p>
          <a:p>
            <a:pPr marL="285750" indent="-285750" algn="just">
              <a:buFontTx/>
              <a:buChar char="-"/>
            </a:pPr>
            <a:endParaRPr lang="fr-FR" dirty="0"/>
          </a:p>
          <a:p>
            <a:pPr marL="285750" indent="-285750" algn="just">
              <a:buFontTx/>
              <a:buChar char="-"/>
            </a:pPr>
            <a:endParaRPr lang="fr-FR" dirty="0"/>
          </a:p>
          <a:p>
            <a:pPr algn="just"/>
            <a:r>
              <a:rPr lang="fr-FR" dirty="0"/>
              <a:t>Ici, je </a:t>
            </a:r>
            <a:r>
              <a:rPr lang="fr-FR" b="1" dirty="0"/>
              <a:t>prends les classes de produit </a:t>
            </a:r>
            <a:r>
              <a:rPr lang="fr-FR" dirty="0"/>
              <a:t>pour avoir la </a:t>
            </a:r>
            <a:r>
              <a:rPr lang="fr-FR" dirty="0" err="1"/>
              <a:t>réparition</a:t>
            </a:r>
            <a:r>
              <a:rPr lang="fr-FR" dirty="0"/>
              <a:t> du montant des ventes par classe de produit.</a:t>
            </a:r>
          </a:p>
        </p:txBody>
      </p:sp>
      <p:pic>
        <p:nvPicPr>
          <p:cNvPr id="9" name="Image 8">
            <a:extLst>
              <a:ext uri="{FF2B5EF4-FFF2-40B4-BE49-F238E27FC236}">
                <a16:creationId xmlns:a16="http://schemas.microsoft.com/office/drawing/2014/main" id="{FE548AE1-6D43-C42C-C9C4-87F39DE01040}"/>
              </a:ext>
            </a:extLst>
          </p:cNvPr>
          <p:cNvPicPr>
            <a:picLocks noChangeAspect="1"/>
          </p:cNvPicPr>
          <p:nvPr/>
        </p:nvPicPr>
        <p:blipFill>
          <a:blip r:embed="rId3"/>
          <a:stretch>
            <a:fillRect/>
          </a:stretch>
        </p:blipFill>
        <p:spPr>
          <a:xfrm>
            <a:off x="2338228" y="2189949"/>
            <a:ext cx="5214919" cy="3254830"/>
          </a:xfrm>
          <a:prstGeom prst="rect">
            <a:avLst/>
          </a:prstGeom>
        </p:spPr>
      </p:pic>
    </p:spTree>
    <p:extLst>
      <p:ext uri="{BB962C8B-B14F-4D97-AF65-F5344CB8AC3E}">
        <p14:creationId xmlns:p14="http://schemas.microsoft.com/office/powerpoint/2010/main" val="3564792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t>Créer un graphique : </a:t>
            </a:r>
            <a:br>
              <a:rPr lang="fr-FR" dirty="0"/>
            </a:br>
            <a:r>
              <a:rPr lang="fr-FR" dirty="0"/>
              <a:t>Format</a:t>
            </a:r>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91</a:t>
            </a:fld>
            <a:endParaRPr lang="fr-FR" noProof="0"/>
          </a:p>
        </p:txBody>
      </p:sp>
      <p:sp>
        <p:nvSpPr>
          <p:cNvPr id="8" name="Espace réservé du contenu 7">
            <a:extLst>
              <a:ext uri="{FF2B5EF4-FFF2-40B4-BE49-F238E27FC236}">
                <a16:creationId xmlns:a16="http://schemas.microsoft.com/office/drawing/2014/main" id="{12AA0DAE-BAA1-4F4E-8AB0-EC22B2186EAB}"/>
              </a:ext>
            </a:extLst>
          </p:cNvPr>
          <p:cNvSpPr>
            <a:spLocks noGrp="1"/>
          </p:cNvSpPr>
          <p:nvPr>
            <p:ph idx="1"/>
          </p:nvPr>
        </p:nvSpPr>
        <p:spPr>
          <a:xfrm>
            <a:off x="1543050" y="1991998"/>
            <a:ext cx="4788594" cy="4241892"/>
          </a:xfrm>
        </p:spPr>
        <p:txBody>
          <a:bodyPr>
            <a:normAutofit/>
          </a:bodyPr>
          <a:lstStyle/>
          <a:p>
            <a:pPr algn="just"/>
            <a:r>
              <a:rPr lang="fr-FR" dirty="0"/>
              <a:t>Sur la nouvelle version (février 2022), il y a deux items de gestion du format : </a:t>
            </a:r>
            <a:r>
              <a:rPr lang="fr-FR" b="1" dirty="0">
                <a:solidFill>
                  <a:schemeClr val="accent1"/>
                </a:solidFill>
              </a:rPr>
              <a:t>Object visuel </a:t>
            </a:r>
            <a:r>
              <a:rPr lang="fr-FR" dirty="0"/>
              <a:t>pour tout ce qui concerne la mise en forme des valeurs et résultats du visuel, soit le contenu du visuel.</a:t>
            </a:r>
          </a:p>
          <a:p>
            <a:pPr algn="just"/>
            <a:r>
              <a:rPr lang="fr-FR" dirty="0"/>
              <a:t>L’item </a:t>
            </a:r>
            <a:r>
              <a:rPr lang="fr-FR" b="1" dirty="0">
                <a:solidFill>
                  <a:schemeClr val="accent1"/>
                </a:solidFill>
              </a:rPr>
              <a:t>Général</a:t>
            </a:r>
            <a:r>
              <a:rPr lang="fr-FR" dirty="0">
                <a:solidFill>
                  <a:schemeClr val="tx1"/>
                </a:solidFill>
              </a:rPr>
              <a:t> qui va reprendre la mise en forme du visuel sur la page (effets, titre général etc.)</a:t>
            </a:r>
            <a:endParaRPr lang="fr-FR" b="1" dirty="0">
              <a:solidFill>
                <a:schemeClr val="accent1"/>
              </a:solidFill>
            </a:endParaRPr>
          </a:p>
          <a:p>
            <a:pPr algn="just"/>
            <a:r>
              <a:rPr lang="fr-FR" dirty="0"/>
              <a:t>Je pourrais aller ensuite dans chaque partie pour gérer la mise en forme des valeurs, du fond, les titres de sections etc.</a:t>
            </a:r>
          </a:p>
          <a:p>
            <a:pPr algn="just"/>
            <a:endParaRPr lang="fr-FR" dirty="0"/>
          </a:p>
          <a:p>
            <a:pPr algn="just"/>
            <a:endParaRPr lang="fr-FR" dirty="0"/>
          </a:p>
        </p:txBody>
      </p:sp>
      <p:pic>
        <p:nvPicPr>
          <p:cNvPr id="4" name="Image 3">
            <a:extLst>
              <a:ext uri="{FF2B5EF4-FFF2-40B4-BE49-F238E27FC236}">
                <a16:creationId xmlns:a16="http://schemas.microsoft.com/office/drawing/2014/main" id="{EC4C281C-A2E9-46B4-8644-C12BBA90EFF7}"/>
              </a:ext>
            </a:extLst>
          </p:cNvPr>
          <p:cNvPicPr>
            <a:picLocks noChangeAspect="1"/>
          </p:cNvPicPr>
          <p:nvPr/>
        </p:nvPicPr>
        <p:blipFill>
          <a:blip r:embed="rId3"/>
          <a:stretch>
            <a:fillRect/>
          </a:stretch>
        </p:blipFill>
        <p:spPr>
          <a:xfrm>
            <a:off x="6928254" y="1309429"/>
            <a:ext cx="1990740" cy="4924461"/>
          </a:xfrm>
          <a:prstGeom prst="rect">
            <a:avLst/>
          </a:prstGeom>
        </p:spPr>
      </p:pic>
      <p:pic>
        <p:nvPicPr>
          <p:cNvPr id="7" name="Image 6">
            <a:extLst>
              <a:ext uri="{FF2B5EF4-FFF2-40B4-BE49-F238E27FC236}">
                <a16:creationId xmlns:a16="http://schemas.microsoft.com/office/drawing/2014/main" id="{49B866D4-48BA-4139-9E2E-B35923D477C6}"/>
              </a:ext>
            </a:extLst>
          </p:cNvPr>
          <p:cNvPicPr>
            <a:picLocks noChangeAspect="1"/>
          </p:cNvPicPr>
          <p:nvPr/>
        </p:nvPicPr>
        <p:blipFill>
          <a:blip r:embed="rId4"/>
          <a:stretch>
            <a:fillRect/>
          </a:stretch>
        </p:blipFill>
        <p:spPr>
          <a:xfrm>
            <a:off x="9292677" y="1905000"/>
            <a:ext cx="2552719" cy="3638577"/>
          </a:xfrm>
          <a:prstGeom prst="rect">
            <a:avLst/>
          </a:prstGeom>
        </p:spPr>
      </p:pic>
    </p:spTree>
    <p:extLst>
      <p:ext uri="{BB962C8B-B14F-4D97-AF65-F5344CB8AC3E}">
        <p14:creationId xmlns:p14="http://schemas.microsoft.com/office/powerpoint/2010/main" val="274205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t>Mise en forme Personnalisée</a:t>
            </a:r>
          </a:p>
        </p:txBody>
      </p:sp>
      <p:sp>
        <p:nvSpPr>
          <p:cNvPr id="3" name="Espace réservé du contenu 2"/>
          <p:cNvSpPr>
            <a:spLocks noGrp="1"/>
          </p:cNvSpPr>
          <p:nvPr>
            <p:ph idx="1"/>
          </p:nvPr>
        </p:nvSpPr>
        <p:spPr>
          <a:xfrm>
            <a:off x="2592925" y="1264555"/>
            <a:ext cx="8466715" cy="4449618"/>
          </a:xfrm>
        </p:spPr>
        <p:txBody>
          <a:bodyPr rtlCol="0">
            <a:normAutofit/>
          </a:bodyPr>
          <a:lstStyle/>
          <a:p>
            <a:pPr marL="0" indent="0" algn="just">
              <a:buNone/>
            </a:pPr>
            <a:endParaRPr lang="fr-FR" sz="2000" dirty="0"/>
          </a:p>
          <a:p>
            <a:r>
              <a:rPr lang="fr-FR" dirty="0"/>
              <a:t>Mise en forme des séries personnalisé : </a:t>
            </a:r>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92</a:t>
            </a:fld>
            <a:endParaRPr lang="fr-FR" noProof="0"/>
          </a:p>
        </p:txBody>
      </p:sp>
      <p:sp>
        <p:nvSpPr>
          <p:cNvPr id="8" name="ZoneTexte 7"/>
          <p:cNvSpPr txBox="1"/>
          <p:nvPr/>
        </p:nvSpPr>
        <p:spPr>
          <a:xfrm>
            <a:off x="5626236" y="2828835"/>
            <a:ext cx="4922729" cy="1477328"/>
          </a:xfrm>
          <a:prstGeom prst="rect">
            <a:avLst/>
          </a:prstGeom>
          <a:noFill/>
        </p:spPr>
        <p:txBody>
          <a:bodyPr wrap="square" rtlCol="0">
            <a:spAutoFit/>
          </a:bodyPr>
          <a:lstStyle/>
          <a:p>
            <a:r>
              <a:rPr lang="fr-FR" dirty="0"/>
              <a:t>Aller dans le </a:t>
            </a:r>
            <a:r>
              <a:rPr lang="fr-FR" i="1" dirty="0"/>
              <a:t>format </a:t>
            </a:r>
            <a:r>
              <a:rPr lang="fr-FR" dirty="0"/>
              <a:t>de la visualisation :</a:t>
            </a:r>
          </a:p>
          <a:p>
            <a:r>
              <a:rPr lang="fr-FR" dirty="0"/>
              <a:t>Cliquer sur </a:t>
            </a:r>
            <a:r>
              <a:rPr lang="fr-FR" i="1" dirty="0"/>
              <a:t>Object visuel</a:t>
            </a:r>
          </a:p>
          <a:p>
            <a:r>
              <a:rPr lang="fr-FR" dirty="0"/>
              <a:t>Cliquer sur </a:t>
            </a:r>
            <a:r>
              <a:rPr lang="fr-FR" i="1" dirty="0"/>
              <a:t>Colonnes</a:t>
            </a:r>
          </a:p>
          <a:p>
            <a:r>
              <a:rPr lang="fr-FR" dirty="0"/>
              <a:t>Puis activer </a:t>
            </a:r>
            <a:r>
              <a:rPr lang="fr-FR" b="1" dirty="0"/>
              <a:t>Afficher tout</a:t>
            </a:r>
          </a:p>
          <a:p>
            <a:endParaRPr lang="fr-FR" dirty="0"/>
          </a:p>
        </p:txBody>
      </p:sp>
      <p:pic>
        <p:nvPicPr>
          <p:cNvPr id="9" name="Image 8">
            <a:extLst>
              <a:ext uri="{FF2B5EF4-FFF2-40B4-BE49-F238E27FC236}">
                <a16:creationId xmlns:a16="http://schemas.microsoft.com/office/drawing/2014/main" id="{DD9B65B8-3CC9-4503-B683-79FC956B02EA}"/>
              </a:ext>
            </a:extLst>
          </p:cNvPr>
          <p:cNvPicPr>
            <a:picLocks noChangeAspect="1"/>
          </p:cNvPicPr>
          <p:nvPr/>
        </p:nvPicPr>
        <p:blipFill>
          <a:blip r:embed="rId3"/>
          <a:stretch>
            <a:fillRect/>
          </a:stretch>
        </p:blipFill>
        <p:spPr>
          <a:xfrm>
            <a:off x="2168760" y="2275647"/>
            <a:ext cx="2374896" cy="4449618"/>
          </a:xfrm>
          <a:prstGeom prst="rect">
            <a:avLst/>
          </a:prstGeom>
        </p:spPr>
      </p:pic>
      <p:pic>
        <p:nvPicPr>
          <p:cNvPr id="12" name="Image 11">
            <a:extLst>
              <a:ext uri="{FF2B5EF4-FFF2-40B4-BE49-F238E27FC236}">
                <a16:creationId xmlns:a16="http://schemas.microsoft.com/office/drawing/2014/main" id="{1612D085-7FC6-48E0-A5B5-5909B5D561B5}"/>
              </a:ext>
            </a:extLst>
          </p:cNvPr>
          <p:cNvPicPr>
            <a:picLocks noChangeAspect="1"/>
          </p:cNvPicPr>
          <p:nvPr/>
        </p:nvPicPr>
        <p:blipFill>
          <a:blip r:embed="rId4"/>
          <a:stretch>
            <a:fillRect/>
          </a:stretch>
        </p:blipFill>
        <p:spPr>
          <a:xfrm>
            <a:off x="8666358" y="3570936"/>
            <a:ext cx="2543194" cy="3067072"/>
          </a:xfrm>
          <a:prstGeom prst="rect">
            <a:avLst/>
          </a:prstGeom>
        </p:spPr>
      </p:pic>
    </p:spTree>
    <p:extLst>
      <p:ext uri="{BB962C8B-B14F-4D97-AF65-F5344CB8AC3E}">
        <p14:creationId xmlns:p14="http://schemas.microsoft.com/office/powerpoint/2010/main" val="104647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t>Créer un graphique : </a:t>
            </a:r>
            <a:br>
              <a:rPr lang="fr-FR" dirty="0"/>
            </a:br>
            <a:r>
              <a:rPr lang="fr-FR" dirty="0"/>
              <a:t>En courbes et histogramme empilé</a:t>
            </a:r>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93</a:t>
            </a:fld>
            <a:endParaRPr lang="fr-FR" noProof="0"/>
          </a:p>
        </p:txBody>
      </p:sp>
      <p:pic>
        <p:nvPicPr>
          <p:cNvPr id="4" name="Espace réservé du contenu 3">
            <a:extLst>
              <a:ext uri="{FF2B5EF4-FFF2-40B4-BE49-F238E27FC236}">
                <a16:creationId xmlns:a16="http://schemas.microsoft.com/office/drawing/2014/main" id="{49B6BC28-5B5D-4D90-A76F-A27A9DD701BB}"/>
              </a:ext>
            </a:extLst>
          </p:cNvPr>
          <p:cNvPicPr>
            <a:picLocks noGrp="1" noChangeAspect="1"/>
          </p:cNvPicPr>
          <p:nvPr>
            <p:ph idx="1"/>
          </p:nvPr>
        </p:nvPicPr>
        <p:blipFill>
          <a:blip r:embed="rId3"/>
          <a:stretch>
            <a:fillRect/>
          </a:stretch>
        </p:blipFill>
        <p:spPr>
          <a:xfrm>
            <a:off x="1982789" y="2144718"/>
            <a:ext cx="7327596" cy="3549116"/>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6C34DE97-E1EA-4479-B3FB-8F7C35FAF9AA}"/>
              </a:ext>
            </a:extLst>
          </p:cNvPr>
          <p:cNvPicPr>
            <a:picLocks noChangeAspect="1"/>
          </p:cNvPicPr>
          <p:nvPr/>
        </p:nvPicPr>
        <p:blipFill>
          <a:blip r:embed="rId4"/>
          <a:stretch>
            <a:fillRect/>
          </a:stretch>
        </p:blipFill>
        <p:spPr>
          <a:xfrm>
            <a:off x="9497652" y="2025913"/>
            <a:ext cx="1713484" cy="4475020"/>
          </a:xfrm>
          <a:prstGeom prst="rect">
            <a:avLst/>
          </a:prstGeom>
        </p:spPr>
      </p:pic>
      <p:sp>
        <p:nvSpPr>
          <p:cNvPr id="7" name="Ellipse 6">
            <a:extLst>
              <a:ext uri="{FF2B5EF4-FFF2-40B4-BE49-F238E27FC236}">
                <a16:creationId xmlns:a16="http://schemas.microsoft.com/office/drawing/2014/main" id="{F8CDA894-4BBE-492D-903D-9C4B9AE92832}"/>
              </a:ext>
            </a:extLst>
          </p:cNvPr>
          <p:cNvSpPr/>
          <p:nvPr/>
        </p:nvSpPr>
        <p:spPr>
          <a:xfrm>
            <a:off x="8008224" y="2638789"/>
            <a:ext cx="442451" cy="29496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C13E1435-8A5F-472E-9C76-A4EEB217DD34}"/>
              </a:ext>
            </a:extLst>
          </p:cNvPr>
          <p:cNvSpPr txBox="1"/>
          <p:nvPr/>
        </p:nvSpPr>
        <p:spPr>
          <a:xfrm>
            <a:off x="8320705" y="2382843"/>
            <a:ext cx="371475" cy="369332"/>
          </a:xfrm>
          <a:prstGeom prst="rect">
            <a:avLst/>
          </a:prstGeom>
          <a:noFill/>
          <a:ln>
            <a:noFill/>
          </a:ln>
        </p:spPr>
        <p:txBody>
          <a:bodyPr wrap="square" rtlCol="0">
            <a:spAutoFit/>
          </a:bodyPr>
          <a:lstStyle/>
          <a:p>
            <a:r>
              <a:rPr lang="fr-FR" dirty="0">
                <a:ln w="19050">
                  <a:solidFill>
                    <a:schemeClr val="tx1"/>
                  </a:solidFill>
                </a:ln>
                <a:solidFill>
                  <a:schemeClr val="accent2">
                    <a:lumMod val="75000"/>
                  </a:schemeClr>
                </a:solidFill>
              </a:rPr>
              <a:t>1</a:t>
            </a:r>
          </a:p>
        </p:txBody>
      </p:sp>
      <p:sp>
        <p:nvSpPr>
          <p:cNvPr id="10" name="Ellipse 9">
            <a:extLst>
              <a:ext uri="{FF2B5EF4-FFF2-40B4-BE49-F238E27FC236}">
                <a16:creationId xmlns:a16="http://schemas.microsoft.com/office/drawing/2014/main" id="{1DB1901C-C9B7-4065-A4B0-CB53C193E1A4}"/>
              </a:ext>
            </a:extLst>
          </p:cNvPr>
          <p:cNvSpPr/>
          <p:nvPr/>
        </p:nvSpPr>
        <p:spPr>
          <a:xfrm>
            <a:off x="9549283" y="5595855"/>
            <a:ext cx="442451" cy="29496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B33559ED-D4EB-4BE4-9F35-92A23770C2D7}"/>
              </a:ext>
            </a:extLst>
          </p:cNvPr>
          <p:cNvSpPr txBox="1"/>
          <p:nvPr/>
        </p:nvSpPr>
        <p:spPr>
          <a:xfrm>
            <a:off x="9467958" y="5254148"/>
            <a:ext cx="371475" cy="369332"/>
          </a:xfrm>
          <a:prstGeom prst="rect">
            <a:avLst/>
          </a:prstGeom>
          <a:noFill/>
          <a:ln>
            <a:noFill/>
          </a:ln>
        </p:spPr>
        <p:txBody>
          <a:bodyPr wrap="square" rtlCol="0">
            <a:spAutoFit/>
          </a:bodyPr>
          <a:lstStyle/>
          <a:p>
            <a:r>
              <a:rPr lang="fr-FR" dirty="0">
                <a:ln w="19050">
                  <a:solidFill>
                    <a:schemeClr val="tx1"/>
                  </a:solidFill>
                </a:ln>
                <a:solidFill>
                  <a:schemeClr val="accent2">
                    <a:lumMod val="75000"/>
                  </a:schemeClr>
                </a:solidFill>
              </a:rPr>
              <a:t>2</a:t>
            </a:r>
          </a:p>
        </p:txBody>
      </p:sp>
      <p:sp>
        <p:nvSpPr>
          <p:cNvPr id="12" name="Ellipse 11">
            <a:extLst>
              <a:ext uri="{FF2B5EF4-FFF2-40B4-BE49-F238E27FC236}">
                <a16:creationId xmlns:a16="http://schemas.microsoft.com/office/drawing/2014/main" id="{511957D5-ECCD-4C6F-A739-A62734D6D5FA}"/>
              </a:ext>
            </a:extLst>
          </p:cNvPr>
          <p:cNvSpPr/>
          <p:nvPr/>
        </p:nvSpPr>
        <p:spPr>
          <a:xfrm>
            <a:off x="6120430" y="3689697"/>
            <a:ext cx="442451" cy="29496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D99F19B1-DC31-4684-BE4A-4E3E089D6D62}"/>
              </a:ext>
            </a:extLst>
          </p:cNvPr>
          <p:cNvSpPr txBox="1"/>
          <p:nvPr/>
        </p:nvSpPr>
        <p:spPr>
          <a:xfrm>
            <a:off x="6432911" y="3433751"/>
            <a:ext cx="371475" cy="369332"/>
          </a:xfrm>
          <a:prstGeom prst="rect">
            <a:avLst/>
          </a:prstGeom>
          <a:noFill/>
          <a:ln>
            <a:noFill/>
          </a:ln>
        </p:spPr>
        <p:txBody>
          <a:bodyPr wrap="square" rtlCol="0">
            <a:spAutoFit/>
          </a:bodyPr>
          <a:lstStyle/>
          <a:p>
            <a:r>
              <a:rPr lang="fr-FR" dirty="0">
                <a:ln w="19050">
                  <a:solidFill>
                    <a:schemeClr val="tx1"/>
                  </a:solidFill>
                </a:ln>
                <a:solidFill>
                  <a:schemeClr val="accent2">
                    <a:lumMod val="75000"/>
                  </a:schemeClr>
                </a:solidFill>
              </a:rPr>
              <a:t>3</a:t>
            </a:r>
          </a:p>
        </p:txBody>
      </p:sp>
      <p:sp>
        <p:nvSpPr>
          <p:cNvPr id="14" name="ZoneTexte 13">
            <a:extLst>
              <a:ext uri="{FF2B5EF4-FFF2-40B4-BE49-F238E27FC236}">
                <a16:creationId xmlns:a16="http://schemas.microsoft.com/office/drawing/2014/main" id="{C66D73F9-0EF0-4BAB-8F7C-89C37A524EEB}"/>
              </a:ext>
            </a:extLst>
          </p:cNvPr>
          <p:cNvSpPr txBox="1"/>
          <p:nvPr/>
        </p:nvSpPr>
        <p:spPr>
          <a:xfrm>
            <a:off x="881680" y="3481376"/>
            <a:ext cx="5159964" cy="2308324"/>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a:r>
              <a:rPr lang="fr-FR" dirty="0">
                <a:solidFill>
                  <a:schemeClr val="tx2"/>
                </a:solidFill>
              </a:rPr>
              <a:t>1 : Choix du graphique qui intègre deux formats différents.</a:t>
            </a:r>
          </a:p>
          <a:p>
            <a:pPr algn="just"/>
            <a:endParaRPr lang="fr-FR" dirty="0">
              <a:solidFill>
                <a:schemeClr val="tx2"/>
              </a:solidFill>
            </a:endParaRPr>
          </a:p>
          <a:p>
            <a:pPr algn="just"/>
            <a:r>
              <a:rPr lang="fr-FR" dirty="0">
                <a:solidFill>
                  <a:schemeClr val="tx2"/>
                </a:solidFill>
              </a:rPr>
              <a:t>2 : Choix des champs à utiliser :</a:t>
            </a:r>
          </a:p>
          <a:p>
            <a:pPr algn="just"/>
            <a:r>
              <a:rPr lang="fr-FR" dirty="0">
                <a:solidFill>
                  <a:schemeClr val="tx2"/>
                </a:solidFill>
              </a:rPr>
              <a:t>Country : axe partagé,</a:t>
            </a:r>
          </a:p>
          <a:p>
            <a:pPr algn="just"/>
            <a:r>
              <a:rPr lang="fr-FR" dirty="0" err="1">
                <a:solidFill>
                  <a:schemeClr val="tx2"/>
                </a:solidFill>
              </a:rPr>
              <a:t>SalesAmount</a:t>
            </a:r>
            <a:r>
              <a:rPr lang="fr-FR" dirty="0">
                <a:solidFill>
                  <a:schemeClr val="tx2"/>
                </a:solidFill>
              </a:rPr>
              <a:t> : valeurs de colonnes (histogramme)</a:t>
            </a:r>
          </a:p>
          <a:p>
            <a:pPr algn="just"/>
            <a:r>
              <a:rPr lang="fr-FR" dirty="0" err="1">
                <a:solidFill>
                  <a:schemeClr val="tx2"/>
                </a:solidFill>
              </a:rPr>
              <a:t>TotalCost</a:t>
            </a:r>
            <a:r>
              <a:rPr lang="fr-FR" dirty="0">
                <a:solidFill>
                  <a:schemeClr val="tx2"/>
                </a:solidFill>
              </a:rPr>
              <a:t> : valeurs de lignes (courbe). </a:t>
            </a:r>
          </a:p>
        </p:txBody>
      </p:sp>
      <p:cxnSp>
        <p:nvCxnSpPr>
          <p:cNvPr id="16" name="Connecteur droit avec flèche 15">
            <a:extLst>
              <a:ext uri="{FF2B5EF4-FFF2-40B4-BE49-F238E27FC236}">
                <a16:creationId xmlns:a16="http://schemas.microsoft.com/office/drawing/2014/main" id="{85405B2D-0720-4C85-8ED5-AB7A5E4BD1F0}"/>
              </a:ext>
            </a:extLst>
          </p:cNvPr>
          <p:cNvCxnSpPr/>
          <p:nvPr/>
        </p:nvCxnSpPr>
        <p:spPr>
          <a:xfrm flipH="1">
            <a:off x="8692180" y="2933757"/>
            <a:ext cx="933450" cy="912744"/>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D3AABEC4-AAEC-4D56-80A1-4B30E10A4E56}"/>
              </a:ext>
            </a:extLst>
          </p:cNvPr>
          <p:cNvCxnSpPr>
            <a:cxnSpLocks/>
          </p:cNvCxnSpPr>
          <p:nvPr/>
        </p:nvCxnSpPr>
        <p:spPr>
          <a:xfrm flipH="1" flipV="1">
            <a:off x="8692180" y="4986805"/>
            <a:ext cx="991782" cy="746478"/>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1FAC4290-FDCA-4EFA-A6FB-02D75487BDFB}"/>
              </a:ext>
            </a:extLst>
          </p:cNvPr>
          <p:cNvCxnSpPr>
            <a:cxnSpLocks/>
          </p:cNvCxnSpPr>
          <p:nvPr/>
        </p:nvCxnSpPr>
        <p:spPr>
          <a:xfrm flipH="1" flipV="1">
            <a:off x="8663014" y="5605052"/>
            <a:ext cx="991782" cy="746478"/>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5517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t>Créer un graphique : 2 types 2 échelles</a:t>
            </a:r>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94</a:t>
            </a:fld>
            <a:endParaRPr lang="fr-FR" noProof="0"/>
          </a:p>
        </p:txBody>
      </p:sp>
      <p:sp>
        <p:nvSpPr>
          <p:cNvPr id="8" name="Espace réservé du contenu 7">
            <a:extLst>
              <a:ext uri="{FF2B5EF4-FFF2-40B4-BE49-F238E27FC236}">
                <a16:creationId xmlns:a16="http://schemas.microsoft.com/office/drawing/2014/main" id="{12AA0DAE-BAA1-4F4E-8AB0-EC22B2186EAB}"/>
              </a:ext>
            </a:extLst>
          </p:cNvPr>
          <p:cNvSpPr>
            <a:spLocks noGrp="1"/>
          </p:cNvSpPr>
          <p:nvPr>
            <p:ph idx="1"/>
          </p:nvPr>
        </p:nvSpPr>
        <p:spPr>
          <a:xfrm>
            <a:off x="1311579" y="1567179"/>
            <a:ext cx="6759407" cy="4503039"/>
          </a:xfrm>
        </p:spPr>
        <p:txBody>
          <a:bodyPr>
            <a:normAutofit lnSpcReduction="10000"/>
          </a:bodyPr>
          <a:lstStyle/>
          <a:p>
            <a:r>
              <a:rPr lang="fr-FR" dirty="0"/>
              <a:t>Afin d’avoir la seconde échelle sur la droite du graphique correspondant au second champ de valeurs (en lignes) et pouvoir comparer les deux, il va falloir aller dans FORMAT : Axe des Y. </a:t>
            </a:r>
          </a:p>
          <a:p>
            <a:r>
              <a:rPr lang="fr-FR" dirty="0"/>
              <a:t>Tout à la fin, sélectionner AFFICHER l’ELEMENT SECONDAIRE.</a:t>
            </a:r>
          </a:p>
          <a:p>
            <a:endParaRPr lang="fr-FR" dirty="0"/>
          </a:p>
          <a:p>
            <a:pPr lvl="3"/>
            <a:r>
              <a:rPr lang="fr-FR" sz="1800" dirty="0"/>
              <a:t> Le second axe doit être paramétré : millions ou milliards ?</a:t>
            </a:r>
          </a:p>
          <a:p>
            <a:pPr lvl="3"/>
            <a:r>
              <a:rPr lang="fr-FR" sz="1800" dirty="0"/>
              <a:t>Minimum et maximum : si on veut comparer et qu’on n’a pas les mêmes volumes, on risque d’avoir un décalage et de ne pas pouvoir faire de comparaison. Si pourcentage, il faudra mettre 0 et 1 (pour 100%).</a:t>
            </a:r>
          </a:p>
          <a:p>
            <a:endParaRPr lang="fr-FR" dirty="0"/>
          </a:p>
          <a:p>
            <a:endParaRPr lang="fr-FR" dirty="0"/>
          </a:p>
        </p:txBody>
      </p:sp>
      <p:pic>
        <p:nvPicPr>
          <p:cNvPr id="4" name="Image 3">
            <a:extLst>
              <a:ext uri="{FF2B5EF4-FFF2-40B4-BE49-F238E27FC236}">
                <a16:creationId xmlns:a16="http://schemas.microsoft.com/office/drawing/2014/main" id="{CAF051FC-5F17-4428-AD9D-07643599EF54}"/>
              </a:ext>
            </a:extLst>
          </p:cNvPr>
          <p:cNvPicPr>
            <a:picLocks noChangeAspect="1"/>
          </p:cNvPicPr>
          <p:nvPr/>
        </p:nvPicPr>
        <p:blipFill>
          <a:blip r:embed="rId3"/>
          <a:stretch>
            <a:fillRect/>
          </a:stretch>
        </p:blipFill>
        <p:spPr>
          <a:xfrm>
            <a:off x="8506677" y="1275504"/>
            <a:ext cx="2562244" cy="5086387"/>
          </a:xfrm>
          <a:prstGeom prst="rect">
            <a:avLst/>
          </a:prstGeom>
        </p:spPr>
      </p:pic>
    </p:spTree>
    <p:extLst>
      <p:ext uri="{BB962C8B-B14F-4D97-AF65-F5344CB8AC3E}">
        <p14:creationId xmlns:p14="http://schemas.microsoft.com/office/powerpoint/2010/main" val="225900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72641" y="624110"/>
            <a:ext cx="9987280" cy="1280890"/>
          </a:xfrm>
        </p:spPr>
        <p:txBody>
          <a:bodyPr rtlCol="0">
            <a:normAutofit/>
          </a:bodyPr>
          <a:lstStyle/>
          <a:p>
            <a:r>
              <a:rPr lang="fr-FR" dirty="0"/>
              <a:t>Afficher des données : Carte géographique</a:t>
            </a:r>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95</a:t>
            </a:fld>
            <a:endParaRPr lang="fr-FR" noProof="0"/>
          </a:p>
        </p:txBody>
      </p:sp>
      <p:sp>
        <p:nvSpPr>
          <p:cNvPr id="4" name="Rectangle 3"/>
          <p:cNvSpPr/>
          <p:nvPr/>
        </p:nvSpPr>
        <p:spPr>
          <a:xfrm>
            <a:off x="2072641" y="1417657"/>
            <a:ext cx="9733279" cy="923330"/>
          </a:xfrm>
          <a:prstGeom prst="rect">
            <a:avLst/>
          </a:prstGeom>
        </p:spPr>
        <p:txBody>
          <a:bodyPr wrap="square">
            <a:spAutoFit/>
          </a:bodyPr>
          <a:lstStyle/>
          <a:p>
            <a:pPr algn="just"/>
            <a:r>
              <a:rPr lang="fr-FR" dirty="0"/>
              <a:t>Pour créer une visualisation, faites glisser simplement un champ de la liste </a:t>
            </a:r>
            <a:r>
              <a:rPr lang="fr-FR" b="1" dirty="0"/>
              <a:t>Champs</a:t>
            </a:r>
            <a:r>
              <a:rPr lang="fr-FR" dirty="0"/>
              <a:t> dans la vue </a:t>
            </a:r>
            <a:r>
              <a:rPr lang="fr-FR" b="1" dirty="0"/>
              <a:t>Rapport</a:t>
            </a:r>
            <a:r>
              <a:rPr lang="fr-FR" dirty="0"/>
              <a:t> . (Exemple : State) Sélection de la carte s’il ne le fait pas automatiquement. Pour la taille : mettre une valeur.</a:t>
            </a:r>
          </a:p>
        </p:txBody>
      </p:sp>
      <p:sp>
        <p:nvSpPr>
          <p:cNvPr id="13" name="ZoneTexte 12"/>
          <p:cNvSpPr txBox="1"/>
          <p:nvPr/>
        </p:nvSpPr>
        <p:spPr>
          <a:xfrm>
            <a:off x="1311579" y="5864558"/>
            <a:ext cx="10759440" cy="369332"/>
          </a:xfrm>
          <a:prstGeom prst="rect">
            <a:avLst/>
          </a:prstGeom>
          <a:noFill/>
        </p:spPr>
        <p:txBody>
          <a:bodyPr wrap="square" rtlCol="0">
            <a:spAutoFit/>
          </a:bodyPr>
          <a:lstStyle/>
          <a:p>
            <a:r>
              <a:rPr lang="fr-FR" dirty="0">
                <a:solidFill>
                  <a:srgbClr val="FF0000"/>
                </a:solidFill>
              </a:rPr>
              <a:t>En fonction du paramétrage des données : les visuels s’adaptent et proposent le plus adapté !</a:t>
            </a:r>
          </a:p>
        </p:txBody>
      </p:sp>
      <p:pic>
        <p:nvPicPr>
          <p:cNvPr id="6" name="Image 5">
            <a:extLst>
              <a:ext uri="{FF2B5EF4-FFF2-40B4-BE49-F238E27FC236}">
                <a16:creationId xmlns:a16="http://schemas.microsoft.com/office/drawing/2014/main" id="{2CAD36B3-10A9-465E-A7F0-49D8413948B7}"/>
              </a:ext>
            </a:extLst>
          </p:cNvPr>
          <p:cNvPicPr>
            <a:picLocks noChangeAspect="1"/>
          </p:cNvPicPr>
          <p:nvPr/>
        </p:nvPicPr>
        <p:blipFill>
          <a:blip r:embed="rId3"/>
          <a:stretch>
            <a:fillRect/>
          </a:stretch>
        </p:blipFill>
        <p:spPr>
          <a:xfrm>
            <a:off x="3190241" y="2340986"/>
            <a:ext cx="7498078" cy="3430197"/>
          </a:xfrm>
          <a:prstGeom prst="rect">
            <a:avLst/>
          </a:prstGeom>
        </p:spPr>
      </p:pic>
      <p:sp>
        <p:nvSpPr>
          <p:cNvPr id="11" name="Flèche courbée vers le haut 10"/>
          <p:cNvSpPr/>
          <p:nvPr/>
        </p:nvSpPr>
        <p:spPr>
          <a:xfrm rot="10800000">
            <a:off x="6262829" y="4349221"/>
            <a:ext cx="3596640" cy="487680"/>
          </a:xfrm>
          <a:prstGeom prst="curvedUpArrow">
            <a:avLst>
              <a:gd name="adj1" fmla="val 25000"/>
              <a:gd name="adj2" fmla="val 815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9" name="Connecteur droit avec flèche 8"/>
          <p:cNvCxnSpPr>
            <a:cxnSpLocks/>
          </p:cNvCxnSpPr>
          <p:nvPr/>
        </p:nvCxnSpPr>
        <p:spPr>
          <a:xfrm flipH="1">
            <a:off x="8151223" y="2090057"/>
            <a:ext cx="723836" cy="125504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040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72641" y="624110"/>
            <a:ext cx="9987280" cy="1280890"/>
          </a:xfrm>
        </p:spPr>
        <p:txBody>
          <a:bodyPr rtlCol="0">
            <a:normAutofit/>
          </a:bodyPr>
          <a:lstStyle/>
          <a:p>
            <a:r>
              <a:rPr lang="fr-FR" dirty="0"/>
              <a:t>Création d’une jauge</a:t>
            </a:r>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96</a:t>
            </a:fld>
            <a:endParaRPr lang="fr-FR" noProof="0"/>
          </a:p>
        </p:txBody>
      </p:sp>
      <p:sp>
        <p:nvSpPr>
          <p:cNvPr id="4" name="Rectangle 3"/>
          <p:cNvSpPr/>
          <p:nvPr/>
        </p:nvSpPr>
        <p:spPr>
          <a:xfrm>
            <a:off x="2072641" y="1417657"/>
            <a:ext cx="9733279" cy="3970318"/>
          </a:xfrm>
          <a:prstGeom prst="rect">
            <a:avLst/>
          </a:prstGeom>
        </p:spPr>
        <p:txBody>
          <a:bodyPr wrap="square">
            <a:spAutoFit/>
          </a:bodyPr>
          <a:lstStyle/>
          <a:p>
            <a:pPr algn="just"/>
            <a:r>
              <a:rPr lang="fr-FR" dirty="0"/>
              <a:t>Sélectionner le visuel </a:t>
            </a:r>
            <a:r>
              <a:rPr lang="fr-FR" b="1" dirty="0"/>
              <a:t>Jauge</a:t>
            </a:r>
            <a:r>
              <a:rPr lang="fr-FR" dirty="0"/>
              <a:t> :</a:t>
            </a:r>
          </a:p>
          <a:p>
            <a:pPr algn="just"/>
            <a:endParaRPr lang="fr-FR" dirty="0"/>
          </a:p>
          <a:p>
            <a:pPr algn="just"/>
            <a:r>
              <a:rPr lang="fr-FR" dirty="0"/>
              <a:t>Indiquer la valeur,</a:t>
            </a:r>
          </a:p>
          <a:p>
            <a:pPr algn="just"/>
            <a:r>
              <a:rPr lang="fr-FR" dirty="0"/>
              <a:t>Ainsi que la cible (objectif),</a:t>
            </a:r>
          </a:p>
          <a:p>
            <a:pPr algn="just"/>
            <a:endParaRPr lang="fr-FR" dirty="0"/>
          </a:p>
          <a:p>
            <a:pPr algn="just"/>
            <a:r>
              <a:rPr lang="fr-FR" dirty="0"/>
              <a:t>Si vous avez créé des</a:t>
            </a:r>
          </a:p>
          <a:p>
            <a:pPr algn="just"/>
            <a:r>
              <a:rPr lang="fr-FR" dirty="0"/>
              <a:t>mesures pour le min et max</a:t>
            </a:r>
          </a:p>
          <a:p>
            <a:pPr algn="just"/>
            <a:r>
              <a:rPr lang="fr-FR" dirty="0"/>
              <a:t>Rajoutez-les </a:t>
            </a:r>
            <a:r>
              <a:rPr lang="fr-FR" dirty="0" err="1"/>
              <a:t>içi</a:t>
            </a:r>
            <a:r>
              <a:rPr lang="fr-FR" dirty="0"/>
              <a:t>.</a:t>
            </a:r>
          </a:p>
          <a:p>
            <a:pPr algn="just"/>
            <a:endParaRPr lang="fr-FR" dirty="0"/>
          </a:p>
          <a:p>
            <a:pPr algn="just"/>
            <a:r>
              <a:rPr lang="fr-FR" dirty="0"/>
              <a:t>Sinon, écrire les valeurs</a:t>
            </a:r>
          </a:p>
          <a:p>
            <a:pPr algn="just"/>
            <a:r>
              <a:rPr lang="fr-FR" dirty="0"/>
              <a:t>dans format (1):</a:t>
            </a:r>
          </a:p>
          <a:p>
            <a:pPr algn="just"/>
            <a:r>
              <a:rPr lang="fr-FR" dirty="0"/>
              <a:t>Puis cliquer sur axe :</a:t>
            </a:r>
          </a:p>
          <a:p>
            <a:pPr algn="just"/>
            <a:endParaRPr lang="fr-FR" dirty="0"/>
          </a:p>
          <a:p>
            <a:pPr marL="342900" indent="-342900" algn="just">
              <a:buAutoNum type="arabicPeriod"/>
            </a:pPr>
            <a:endParaRPr lang="fr-FR" dirty="0"/>
          </a:p>
        </p:txBody>
      </p:sp>
      <p:pic>
        <p:nvPicPr>
          <p:cNvPr id="7" name="Image 6">
            <a:extLst>
              <a:ext uri="{FF2B5EF4-FFF2-40B4-BE49-F238E27FC236}">
                <a16:creationId xmlns:a16="http://schemas.microsoft.com/office/drawing/2014/main" id="{26EFA00E-64F5-4061-BE1C-523AFD53148B}"/>
              </a:ext>
            </a:extLst>
          </p:cNvPr>
          <p:cNvPicPr>
            <a:picLocks noChangeAspect="1"/>
          </p:cNvPicPr>
          <p:nvPr/>
        </p:nvPicPr>
        <p:blipFill>
          <a:blip r:embed="rId3"/>
          <a:stretch>
            <a:fillRect/>
          </a:stretch>
        </p:blipFill>
        <p:spPr>
          <a:xfrm>
            <a:off x="5304473" y="1786989"/>
            <a:ext cx="6628447" cy="3360502"/>
          </a:xfrm>
          <a:prstGeom prst="rect">
            <a:avLst/>
          </a:prstGeom>
        </p:spPr>
      </p:pic>
      <p:pic>
        <p:nvPicPr>
          <p:cNvPr id="9" name="Image 8">
            <a:extLst>
              <a:ext uri="{FF2B5EF4-FFF2-40B4-BE49-F238E27FC236}">
                <a16:creationId xmlns:a16="http://schemas.microsoft.com/office/drawing/2014/main" id="{F4995100-C06D-4062-90DC-82FDAAF88629}"/>
              </a:ext>
            </a:extLst>
          </p:cNvPr>
          <p:cNvPicPr>
            <a:picLocks noChangeAspect="1"/>
          </p:cNvPicPr>
          <p:nvPr/>
        </p:nvPicPr>
        <p:blipFill>
          <a:blip r:embed="rId4"/>
          <a:stretch>
            <a:fillRect/>
          </a:stretch>
        </p:blipFill>
        <p:spPr>
          <a:xfrm>
            <a:off x="2163572" y="4846319"/>
            <a:ext cx="2795460" cy="1772285"/>
          </a:xfrm>
          <a:prstGeom prst="rect">
            <a:avLst/>
          </a:prstGeom>
        </p:spPr>
      </p:pic>
      <p:cxnSp>
        <p:nvCxnSpPr>
          <p:cNvPr id="11" name="Connecteur droit avec flèche 10">
            <a:extLst>
              <a:ext uri="{FF2B5EF4-FFF2-40B4-BE49-F238E27FC236}">
                <a16:creationId xmlns:a16="http://schemas.microsoft.com/office/drawing/2014/main" id="{B70E76CE-101B-4A1E-B344-143D1543293B}"/>
              </a:ext>
            </a:extLst>
          </p:cNvPr>
          <p:cNvCxnSpPr>
            <a:cxnSpLocks/>
          </p:cNvCxnSpPr>
          <p:nvPr/>
        </p:nvCxnSpPr>
        <p:spPr>
          <a:xfrm>
            <a:off x="5171440" y="2529840"/>
            <a:ext cx="448564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BD50A4AF-BEC1-43F4-8447-9FC345AD5009}"/>
              </a:ext>
            </a:extLst>
          </p:cNvPr>
          <p:cNvSpPr/>
          <p:nvPr/>
        </p:nvSpPr>
        <p:spPr>
          <a:xfrm>
            <a:off x="10119359" y="1699960"/>
            <a:ext cx="375921" cy="4844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AA5336EF-21AE-4422-8E8B-17945E4DBCFF}"/>
              </a:ext>
            </a:extLst>
          </p:cNvPr>
          <p:cNvSpPr txBox="1"/>
          <p:nvPr/>
        </p:nvSpPr>
        <p:spPr>
          <a:xfrm>
            <a:off x="10119359" y="1417657"/>
            <a:ext cx="375921" cy="369332"/>
          </a:xfrm>
          <a:prstGeom prst="rect">
            <a:avLst/>
          </a:prstGeom>
          <a:noFill/>
        </p:spPr>
        <p:txBody>
          <a:bodyPr wrap="square" rtlCol="0">
            <a:spAutoFit/>
          </a:bodyPr>
          <a:lstStyle/>
          <a:p>
            <a:r>
              <a:rPr lang="fr-FR" dirty="0"/>
              <a:t>1</a:t>
            </a:r>
          </a:p>
        </p:txBody>
      </p:sp>
    </p:spTree>
    <p:extLst>
      <p:ext uri="{BB962C8B-B14F-4D97-AF65-F5344CB8AC3E}">
        <p14:creationId xmlns:p14="http://schemas.microsoft.com/office/powerpoint/2010/main" val="127288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72641" y="624110"/>
            <a:ext cx="9987280" cy="910050"/>
          </a:xfrm>
        </p:spPr>
        <p:txBody>
          <a:bodyPr rtlCol="0">
            <a:normAutofit/>
          </a:bodyPr>
          <a:lstStyle/>
          <a:p>
            <a:r>
              <a:rPr lang="fr-FR" dirty="0"/>
              <a:t>Ajouter des filtres</a:t>
            </a:r>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97</a:t>
            </a:fld>
            <a:endParaRPr lang="fr-FR" noProof="0"/>
          </a:p>
        </p:txBody>
      </p:sp>
      <p:pic>
        <p:nvPicPr>
          <p:cNvPr id="9" name="Image 8">
            <a:extLst>
              <a:ext uri="{FF2B5EF4-FFF2-40B4-BE49-F238E27FC236}">
                <a16:creationId xmlns:a16="http://schemas.microsoft.com/office/drawing/2014/main" id="{A9DBA067-4C1C-4021-9838-493D44C91433}"/>
              </a:ext>
            </a:extLst>
          </p:cNvPr>
          <p:cNvPicPr>
            <a:picLocks noChangeAspect="1"/>
          </p:cNvPicPr>
          <p:nvPr/>
        </p:nvPicPr>
        <p:blipFill>
          <a:blip r:embed="rId3"/>
          <a:stretch>
            <a:fillRect/>
          </a:stretch>
        </p:blipFill>
        <p:spPr>
          <a:xfrm>
            <a:off x="767409" y="1385116"/>
            <a:ext cx="4305107" cy="5173440"/>
          </a:xfrm>
          <a:prstGeom prst="rect">
            <a:avLst/>
          </a:prstGeom>
        </p:spPr>
      </p:pic>
      <p:sp>
        <p:nvSpPr>
          <p:cNvPr id="17" name="ZoneTexte 16">
            <a:extLst>
              <a:ext uri="{FF2B5EF4-FFF2-40B4-BE49-F238E27FC236}">
                <a16:creationId xmlns:a16="http://schemas.microsoft.com/office/drawing/2014/main" id="{E8CAD40E-E40C-4E89-86AA-87E315435D2A}"/>
              </a:ext>
            </a:extLst>
          </p:cNvPr>
          <p:cNvSpPr txBox="1"/>
          <p:nvPr/>
        </p:nvSpPr>
        <p:spPr>
          <a:xfrm>
            <a:off x="7430906" y="1079135"/>
            <a:ext cx="4468763" cy="5078313"/>
          </a:xfrm>
          <a:prstGeom prst="rect">
            <a:avLst/>
          </a:prstGeom>
          <a:noFill/>
        </p:spPr>
        <p:txBody>
          <a:bodyPr wrap="square">
            <a:spAutoFit/>
          </a:bodyPr>
          <a:lstStyle/>
          <a:p>
            <a:pPr algn="just"/>
            <a:r>
              <a:rPr lang="fr-FR" dirty="0"/>
              <a:t>On peut choisir d’effectuer un filtre, sur </a:t>
            </a:r>
            <a:r>
              <a:rPr lang="fr-FR" b="1" dirty="0"/>
              <a:t>un seul visuel</a:t>
            </a:r>
            <a:r>
              <a:rPr lang="fr-FR" dirty="0"/>
              <a:t>, sur </a:t>
            </a:r>
            <a:r>
              <a:rPr lang="fr-FR" b="1" dirty="0"/>
              <a:t>toute la page </a:t>
            </a:r>
            <a:r>
              <a:rPr lang="fr-FR" dirty="0"/>
              <a:t>ou sur </a:t>
            </a:r>
            <a:r>
              <a:rPr lang="fr-FR" b="1" dirty="0"/>
              <a:t>toutes les pages </a:t>
            </a:r>
            <a:r>
              <a:rPr lang="fr-FR" dirty="0"/>
              <a:t>du rapport.</a:t>
            </a:r>
          </a:p>
          <a:p>
            <a:pPr algn="just"/>
            <a:endParaRPr lang="fr-FR" dirty="0"/>
          </a:p>
          <a:p>
            <a:pPr algn="just"/>
            <a:r>
              <a:rPr lang="fr-FR" dirty="0"/>
              <a:t>Pour les champs de type Texte, nous pouvons réaliser des filtres de bases en cochant les valeurs à sélectionner, ou avancé (contient, ne contient pas, etc.) ou </a:t>
            </a:r>
            <a:r>
              <a:rPr lang="fr-FR" b="1" dirty="0"/>
              <a:t>N premiers </a:t>
            </a:r>
            <a:r>
              <a:rPr lang="fr-FR" dirty="0"/>
              <a:t>:</a:t>
            </a:r>
          </a:p>
          <a:p>
            <a:pPr algn="just"/>
            <a:endParaRPr lang="fr-FR" dirty="0"/>
          </a:p>
          <a:p>
            <a:r>
              <a:rPr lang="fr-FR" dirty="0"/>
              <a:t>Je peux décider d’avoir, par exemple, le top 5 des pays avec le plus de montant des ventes.</a:t>
            </a:r>
          </a:p>
          <a:p>
            <a:pPr marL="0" indent="0">
              <a:buNone/>
            </a:pPr>
            <a:r>
              <a:rPr lang="fr-FR" dirty="0"/>
              <a:t>     Je vais donc sélectionner le filtre des pays et choisir N premiers, choisir le nombre puis à trier par la valeur</a:t>
            </a:r>
          </a:p>
          <a:p>
            <a:pPr marL="0" indent="0">
              <a:buNone/>
            </a:pPr>
            <a:r>
              <a:rPr lang="fr-FR" dirty="0"/>
              <a:t>(Sales </a:t>
            </a:r>
            <a:r>
              <a:rPr lang="fr-FR" dirty="0" err="1"/>
              <a:t>amount</a:t>
            </a:r>
            <a:r>
              <a:rPr lang="fr-FR" dirty="0"/>
              <a:t>).</a:t>
            </a:r>
          </a:p>
          <a:p>
            <a:pPr algn="just"/>
            <a:endParaRPr lang="fr-FR" dirty="0"/>
          </a:p>
        </p:txBody>
      </p:sp>
      <p:pic>
        <p:nvPicPr>
          <p:cNvPr id="19" name="Image 18">
            <a:extLst>
              <a:ext uri="{FF2B5EF4-FFF2-40B4-BE49-F238E27FC236}">
                <a16:creationId xmlns:a16="http://schemas.microsoft.com/office/drawing/2014/main" id="{583F32D4-7B85-4A23-BA5F-70FBDE3255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2516" y="2851128"/>
            <a:ext cx="2358390" cy="3707428"/>
          </a:xfrm>
          <a:prstGeom prst="rect">
            <a:avLst/>
          </a:prstGeom>
        </p:spPr>
      </p:pic>
      <p:cxnSp>
        <p:nvCxnSpPr>
          <p:cNvPr id="15" name="Connecteur droit avec flèche 14">
            <a:extLst>
              <a:ext uri="{FF2B5EF4-FFF2-40B4-BE49-F238E27FC236}">
                <a16:creationId xmlns:a16="http://schemas.microsoft.com/office/drawing/2014/main" id="{BD85202B-2C1D-4478-88FF-3477DDB9D520}"/>
              </a:ext>
            </a:extLst>
          </p:cNvPr>
          <p:cNvCxnSpPr>
            <a:cxnSpLocks/>
          </p:cNvCxnSpPr>
          <p:nvPr/>
        </p:nvCxnSpPr>
        <p:spPr>
          <a:xfrm flipH="1">
            <a:off x="6754761" y="3643013"/>
            <a:ext cx="2109020" cy="4717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22657546-3936-4B0C-862C-87D2E584258C}"/>
              </a:ext>
            </a:extLst>
          </p:cNvPr>
          <p:cNvCxnSpPr/>
          <p:nvPr/>
        </p:nvCxnSpPr>
        <p:spPr>
          <a:xfrm flipH="1">
            <a:off x="1836174" y="1592826"/>
            <a:ext cx="5471652" cy="722671"/>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44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72641" y="624110"/>
            <a:ext cx="9987280" cy="625570"/>
          </a:xfrm>
        </p:spPr>
        <p:txBody>
          <a:bodyPr rtlCol="0">
            <a:noAutofit/>
          </a:bodyPr>
          <a:lstStyle/>
          <a:p>
            <a:r>
              <a:rPr lang="fr-FR" dirty="0"/>
              <a:t>Ajouter des segments (1/2)</a:t>
            </a:r>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98</a:t>
            </a:fld>
            <a:endParaRPr lang="fr-FR" noProof="0"/>
          </a:p>
        </p:txBody>
      </p:sp>
      <p:sp>
        <p:nvSpPr>
          <p:cNvPr id="6" name="ZoneTexte 5"/>
          <p:cNvSpPr txBox="1"/>
          <p:nvPr/>
        </p:nvSpPr>
        <p:spPr>
          <a:xfrm>
            <a:off x="2072641" y="1717290"/>
            <a:ext cx="9428480" cy="4524315"/>
          </a:xfrm>
          <a:prstGeom prst="rect">
            <a:avLst/>
          </a:prstGeom>
          <a:noFill/>
        </p:spPr>
        <p:txBody>
          <a:bodyPr wrap="square" rtlCol="0">
            <a:spAutoFit/>
          </a:bodyPr>
          <a:lstStyle/>
          <a:p>
            <a:r>
              <a:rPr lang="fr-FR" dirty="0"/>
              <a:t>Vous pouvez utiliser un </a:t>
            </a:r>
            <a:r>
              <a:rPr lang="fr-FR" b="1" dirty="0"/>
              <a:t>segment</a:t>
            </a:r>
            <a:r>
              <a:rPr lang="fr-FR" dirty="0"/>
              <a:t> dans </a:t>
            </a:r>
            <a:r>
              <a:rPr lang="fr-FR" b="1" dirty="0"/>
              <a:t>Power BI Desktop</a:t>
            </a:r>
            <a:r>
              <a:rPr lang="fr-FR" dirty="0"/>
              <a:t> pour filtrer les résultats de visuels sur la page de votre rapport.</a:t>
            </a:r>
          </a:p>
          <a:p>
            <a:endParaRPr lang="fr-FR" dirty="0"/>
          </a:p>
          <a:p>
            <a:r>
              <a:rPr lang="fr-FR" dirty="0"/>
              <a:t>Un segment peut être affiché selon différents types :</a:t>
            </a:r>
          </a:p>
          <a:p>
            <a:pPr marL="285750" indent="-285750">
              <a:buFont typeface="Arial" panose="020B0604020202020204" pitchFamily="34" charset="0"/>
              <a:buChar char="•"/>
            </a:pPr>
            <a:r>
              <a:rPr lang="fr-FR" dirty="0"/>
              <a:t>Liste,</a:t>
            </a:r>
          </a:p>
          <a:p>
            <a:pPr marL="285750" indent="-285750">
              <a:buFont typeface="Arial" panose="020B0604020202020204" pitchFamily="34" charset="0"/>
              <a:buChar char="•"/>
            </a:pPr>
            <a:r>
              <a:rPr lang="fr-FR" dirty="0"/>
              <a:t>Liste déroulante,</a:t>
            </a:r>
          </a:p>
          <a:p>
            <a:pPr marL="285750" indent="-285750">
              <a:buFont typeface="Arial" panose="020B0604020202020204" pitchFamily="34" charset="0"/>
              <a:buChar char="•"/>
            </a:pPr>
            <a:r>
              <a:rPr lang="fr-FR" dirty="0"/>
              <a:t>Vignette,</a:t>
            </a:r>
          </a:p>
          <a:p>
            <a:pPr marL="285750" indent="-285750">
              <a:buFont typeface="Arial" panose="020B0604020202020204" pitchFamily="34" charset="0"/>
              <a:buChar char="•"/>
            </a:pPr>
            <a:r>
              <a:rPr lang="fr-FR" dirty="0"/>
              <a:t>Entre,</a:t>
            </a:r>
          </a:p>
          <a:p>
            <a:pPr marL="285750" indent="-285750">
              <a:buFont typeface="Arial" panose="020B0604020202020204" pitchFamily="34" charset="0"/>
              <a:buChar char="•"/>
            </a:pPr>
            <a:r>
              <a:rPr lang="fr-FR" dirty="0"/>
              <a:t>Inférieur ou égal à,     </a:t>
            </a:r>
          </a:p>
          <a:p>
            <a:pPr marL="285750" indent="-285750">
              <a:buFont typeface="Arial" panose="020B0604020202020204" pitchFamily="34" charset="0"/>
              <a:buChar char="•"/>
            </a:pPr>
            <a:r>
              <a:rPr lang="fr-FR" dirty="0"/>
              <a:t>Supérieur ou égal à,</a:t>
            </a:r>
          </a:p>
          <a:p>
            <a:pPr marL="285750" indent="-285750">
              <a:buFont typeface="Arial" panose="020B0604020202020204" pitchFamily="34" charset="0"/>
              <a:buChar char="•"/>
            </a:pPr>
            <a:r>
              <a:rPr lang="fr-FR" dirty="0"/>
              <a:t>Date relative,</a:t>
            </a:r>
          </a:p>
          <a:p>
            <a:pPr marL="285750" indent="-285750">
              <a:buFont typeface="Arial" panose="020B0604020202020204" pitchFamily="34" charset="0"/>
              <a:buChar char="•"/>
            </a:pPr>
            <a:r>
              <a:rPr lang="fr-FR" dirty="0"/>
              <a:t>Heure relative.</a:t>
            </a:r>
          </a:p>
          <a:p>
            <a:endParaRPr lang="fr-FR" dirty="0"/>
          </a:p>
          <a:p>
            <a:r>
              <a:rPr lang="fr-FR" dirty="0"/>
              <a:t>Vous pouvez ajouter un segment à un </a:t>
            </a:r>
          </a:p>
          <a:p>
            <a:r>
              <a:rPr lang="fr-FR" dirty="0"/>
              <a:t>rapport en cliquant sur le visuel du </a:t>
            </a:r>
            <a:r>
              <a:rPr lang="fr-FR" b="1" dirty="0"/>
              <a:t>segment</a:t>
            </a:r>
            <a:r>
              <a:rPr lang="fr-FR" dirty="0"/>
              <a:t> </a:t>
            </a:r>
          </a:p>
          <a:p>
            <a:r>
              <a:rPr lang="fr-FR" dirty="0"/>
              <a:t>dans le volet </a:t>
            </a:r>
            <a:r>
              <a:rPr lang="fr-FR" b="1" dirty="0"/>
              <a:t>Visualisations</a:t>
            </a:r>
            <a:r>
              <a:rPr lang="fr-FR" dirty="0"/>
              <a:t>.</a:t>
            </a:r>
          </a:p>
        </p:txBody>
      </p:sp>
      <p:pic>
        <p:nvPicPr>
          <p:cNvPr id="11" name="Image 10"/>
          <p:cNvPicPr>
            <a:picLocks noChangeAspect="1"/>
          </p:cNvPicPr>
          <p:nvPr/>
        </p:nvPicPr>
        <p:blipFill>
          <a:blip r:embed="rId3"/>
          <a:stretch>
            <a:fillRect/>
          </a:stretch>
        </p:blipFill>
        <p:spPr>
          <a:xfrm>
            <a:off x="7894320" y="4610092"/>
            <a:ext cx="2095500" cy="1438275"/>
          </a:xfrm>
          <a:prstGeom prst="rect">
            <a:avLst/>
          </a:prstGeom>
        </p:spPr>
      </p:pic>
      <p:sp>
        <p:nvSpPr>
          <p:cNvPr id="12" name="Ellipse 11"/>
          <p:cNvSpPr/>
          <p:nvPr/>
        </p:nvSpPr>
        <p:spPr>
          <a:xfrm>
            <a:off x="8530590" y="5543165"/>
            <a:ext cx="765810" cy="670108"/>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0"/>
              <a:solidFill>
                <a:schemeClr val="accent1"/>
              </a:solidFill>
              <a:effectLst>
                <a:outerShdw blurRad="38100" dist="25400" dir="5400000" algn="ctr" rotWithShape="0">
                  <a:srgbClr val="6E747A">
                    <a:alpha val="43000"/>
                  </a:srgbClr>
                </a:outerShdw>
              </a:effectLst>
            </a:endParaRPr>
          </a:p>
        </p:txBody>
      </p:sp>
      <p:cxnSp>
        <p:nvCxnSpPr>
          <p:cNvPr id="7" name="Connecteur droit avec flèche 6"/>
          <p:cNvCxnSpPr>
            <a:cxnSpLocks/>
          </p:cNvCxnSpPr>
          <p:nvPr/>
        </p:nvCxnSpPr>
        <p:spPr>
          <a:xfrm flipV="1">
            <a:off x="5502910" y="5981276"/>
            <a:ext cx="2970038" cy="6709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26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72641" y="624110"/>
            <a:ext cx="9987280" cy="625570"/>
          </a:xfrm>
        </p:spPr>
        <p:txBody>
          <a:bodyPr rtlCol="0">
            <a:noAutofit/>
          </a:bodyPr>
          <a:lstStyle/>
          <a:p>
            <a:r>
              <a:rPr lang="fr-FR" dirty="0"/>
              <a:t>Ajouter des segments (2/2)</a:t>
            </a:r>
          </a:p>
        </p:txBody>
      </p:sp>
      <p:sp>
        <p:nvSpPr>
          <p:cNvPr id="5" name="Espace réservé du numéro de diapositive 4"/>
          <p:cNvSpPr>
            <a:spLocks noGrp="1"/>
          </p:cNvSpPr>
          <p:nvPr>
            <p:ph type="sldNum" sz="quarter" idx="12"/>
          </p:nvPr>
        </p:nvSpPr>
        <p:spPr/>
        <p:txBody>
          <a:bodyPr/>
          <a:lstStyle/>
          <a:p>
            <a:pPr rtl="0"/>
            <a:fld id="{401CF334-2D5C-4859-84A6-CA7E6E43FAEB}" type="slidenum">
              <a:rPr lang="fr-FR" noProof="0" smtClean="0"/>
              <a:t>99</a:t>
            </a:fld>
            <a:endParaRPr lang="fr-FR" noProof="0"/>
          </a:p>
        </p:txBody>
      </p:sp>
      <p:sp>
        <p:nvSpPr>
          <p:cNvPr id="6" name="ZoneTexte 5"/>
          <p:cNvSpPr txBox="1"/>
          <p:nvPr/>
        </p:nvSpPr>
        <p:spPr>
          <a:xfrm>
            <a:off x="2209800" y="1588379"/>
            <a:ext cx="9702800" cy="646331"/>
          </a:xfrm>
          <a:prstGeom prst="rect">
            <a:avLst/>
          </a:prstGeom>
          <a:noFill/>
        </p:spPr>
        <p:txBody>
          <a:bodyPr wrap="square" rtlCol="0">
            <a:spAutoFit/>
          </a:bodyPr>
          <a:lstStyle/>
          <a:p>
            <a:r>
              <a:rPr lang="fr-FR" dirty="0"/>
              <a:t>Cliquer sur la vue rapport en dehors d’un visuel (pour qu’il ne soit pas sélectionné).</a:t>
            </a:r>
          </a:p>
          <a:p>
            <a:r>
              <a:rPr lang="fr-FR" dirty="0"/>
              <a:t>Cliquer sur l’icône segment puis choisir un champ pour le filtre.</a:t>
            </a:r>
          </a:p>
        </p:txBody>
      </p:sp>
      <p:sp>
        <p:nvSpPr>
          <p:cNvPr id="13" name="ZoneTexte 12"/>
          <p:cNvSpPr txBox="1"/>
          <p:nvPr/>
        </p:nvSpPr>
        <p:spPr>
          <a:xfrm>
            <a:off x="9019858" y="2427260"/>
            <a:ext cx="2762250" cy="1200329"/>
          </a:xfrm>
          <a:prstGeom prst="rect">
            <a:avLst/>
          </a:prstGeom>
          <a:noFill/>
        </p:spPr>
        <p:txBody>
          <a:bodyPr wrap="square" rtlCol="0">
            <a:spAutoFit/>
          </a:bodyPr>
          <a:lstStyle/>
          <a:p>
            <a:r>
              <a:rPr lang="fr-FR" b="1" dirty="0"/>
              <a:t>Pour une sélection multiple : </a:t>
            </a:r>
          </a:p>
          <a:p>
            <a:r>
              <a:rPr lang="fr-FR" dirty="0">
                <a:solidFill>
                  <a:srgbClr val="FF0000"/>
                </a:solidFill>
              </a:rPr>
              <a:t>maintenez la touche </a:t>
            </a:r>
            <a:r>
              <a:rPr lang="fr-FR" b="1" dirty="0">
                <a:solidFill>
                  <a:srgbClr val="FF0000"/>
                </a:solidFill>
              </a:rPr>
              <a:t>Ctrl</a:t>
            </a:r>
            <a:r>
              <a:rPr lang="fr-FR" dirty="0">
                <a:solidFill>
                  <a:srgbClr val="FF0000"/>
                </a:solidFill>
              </a:rPr>
              <a:t> enfoncée</a:t>
            </a:r>
          </a:p>
        </p:txBody>
      </p:sp>
      <p:pic>
        <p:nvPicPr>
          <p:cNvPr id="7" name="Image 6">
            <a:extLst>
              <a:ext uri="{FF2B5EF4-FFF2-40B4-BE49-F238E27FC236}">
                <a16:creationId xmlns:a16="http://schemas.microsoft.com/office/drawing/2014/main" id="{9BDFD3B1-EAAD-4EB4-9E92-770977457910}"/>
              </a:ext>
            </a:extLst>
          </p:cNvPr>
          <p:cNvPicPr>
            <a:picLocks noChangeAspect="1"/>
          </p:cNvPicPr>
          <p:nvPr/>
        </p:nvPicPr>
        <p:blipFill>
          <a:blip r:embed="rId3"/>
          <a:stretch>
            <a:fillRect/>
          </a:stretch>
        </p:blipFill>
        <p:spPr>
          <a:xfrm>
            <a:off x="5043948" y="2894491"/>
            <a:ext cx="2562244" cy="3457600"/>
          </a:xfrm>
          <a:prstGeom prst="rect">
            <a:avLst/>
          </a:prstGeom>
        </p:spPr>
      </p:pic>
      <p:cxnSp>
        <p:nvCxnSpPr>
          <p:cNvPr id="8" name="Connecteur droit avec flèche 7"/>
          <p:cNvCxnSpPr>
            <a:cxnSpLocks/>
          </p:cNvCxnSpPr>
          <p:nvPr/>
        </p:nvCxnSpPr>
        <p:spPr>
          <a:xfrm>
            <a:off x="4348480" y="2184400"/>
            <a:ext cx="2303043" cy="22769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5214F8A1-934C-4BB2-A591-1D75E5E28EF0}"/>
              </a:ext>
            </a:extLst>
          </p:cNvPr>
          <p:cNvPicPr>
            <a:picLocks noChangeAspect="1"/>
          </p:cNvPicPr>
          <p:nvPr/>
        </p:nvPicPr>
        <p:blipFill>
          <a:blip r:embed="rId4"/>
          <a:stretch>
            <a:fillRect/>
          </a:stretch>
        </p:blipFill>
        <p:spPr>
          <a:xfrm>
            <a:off x="9178703" y="3697264"/>
            <a:ext cx="1712980" cy="1528246"/>
          </a:xfrm>
          <a:prstGeom prst="rect">
            <a:avLst/>
          </a:prstGeom>
        </p:spPr>
      </p:pic>
    </p:spTree>
    <p:extLst>
      <p:ext uri="{BB962C8B-B14F-4D97-AF65-F5344CB8AC3E}">
        <p14:creationId xmlns:p14="http://schemas.microsoft.com/office/powerpoint/2010/main" val="186306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rin">
  <a:themeElements>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5516</TotalTime>
  <Words>12674</Words>
  <Application>Microsoft Office PowerPoint</Application>
  <PresentationFormat>Grand écran</PresentationFormat>
  <Paragraphs>1356</Paragraphs>
  <Slides>125</Slides>
  <Notes>121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125</vt:i4>
      </vt:variant>
    </vt:vector>
  </HeadingPairs>
  <TitlesOfParts>
    <vt:vector size="131" baseType="lpstr">
      <vt:lpstr>Arial</vt:lpstr>
      <vt:lpstr>Calibri</vt:lpstr>
      <vt:lpstr>Century Gothic</vt:lpstr>
      <vt:lpstr>Wingdings</vt:lpstr>
      <vt:lpstr>Wingdings 3</vt:lpstr>
      <vt:lpstr>Brin</vt:lpstr>
      <vt:lpstr>Power BI</vt:lpstr>
      <vt:lpstr>Introduction</vt:lpstr>
      <vt:lpstr>Participants et pré-requis</vt:lpstr>
      <vt:lpstr>La Formatrice</vt:lpstr>
      <vt:lpstr>Objectifs de la formation</vt:lpstr>
      <vt:lpstr>Plan de formation</vt:lpstr>
      <vt:lpstr>Introduction de l’outil, de la BI et des jeux de données</vt:lpstr>
      <vt:lpstr>La Business Intelligence Qu’est-ce que c’est ?</vt:lpstr>
      <vt:lpstr>Power BI Desktop</vt:lpstr>
      <vt:lpstr>Power BI Report Server</vt:lpstr>
      <vt:lpstr>Applications mobiles Power BI</vt:lpstr>
      <vt:lpstr>Interface Power BI : Où et quoi ? Chargement et transformation</vt:lpstr>
      <vt:lpstr>Interface Power BI : Où et quoi ? Optimisation du jeu de données et création des rapports</vt:lpstr>
      <vt:lpstr>Extraction des données</vt:lpstr>
      <vt:lpstr>Interface Power BI : Ruban, onglets de gauche, etc.</vt:lpstr>
      <vt:lpstr>Obtenir des données :  Connexion aux sources</vt:lpstr>
      <vt:lpstr>Obtenir des données :  Fichier Excel ou CSV</vt:lpstr>
      <vt:lpstr>Les tables et les champs importées dans Power BI</vt:lpstr>
      <vt:lpstr>Obtenir des données : Base de données  SQL Server : import ou DirectQuery</vt:lpstr>
      <vt:lpstr>Obtenir des données : Base de données  SQL Server : identification</vt:lpstr>
      <vt:lpstr>Obtenir des données :  Page Web</vt:lpstr>
      <vt:lpstr>Modèle de données : Vue du modèle</vt:lpstr>
      <vt:lpstr>Modèle de données :  Vue modèle </vt:lpstr>
      <vt:lpstr>Transformation des données Power Query</vt:lpstr>
      <vt:lpstr>Fenêtre Power Query ! Que va-t-on y faire ?</vt:lpstr>
      <vt:lpstr>Ouvrir la fenêtre Power Query pour modifier les données</vt:lpstr>
      <vt:lpstr>Présentation de la fenêtre Power Query</vt:lpstr>
      <vt:lpstr>Extraire une nouvelle source de données depuis Power Query</vt:lpstr>
      <vt:lpstr>Power Query Où et comment apporter des transformations ?</vt:lpstr>
      <vt:lpstr>Power Query Les différents types de transformations</vt:lpstr>
      <vt:lpstr>Transformer les données Modifier le type de données</vt:lpstr>
      <vt:lpstr>Transformer les données Renommer les colonnes</vt:lpstr>
      <vt:lpstr>Transformer les données Supprimer des colonnes</vt:lpstr>
      <vt:lpstr>Transformer les données Choisir des colonnes</vt:lpstr>
      <vt:lpstr>Transformer les données Supprimer des lignes</vt:lpstr>
      <vt:lpstr>Transformer les données Supprimer des lignes : de telle ligne à telle ligne!</vt:lpstr>
      <vt:lpstr>Transformer les données Supprimer des lignes : Filtrer de préférence </vt:lpstr>
      <vt:lpstr>Transformer les données Etapes de transformations (1/2)</vt:lpstr>
      <vt:lpstr>Transformer les données Etapes de modifications (2/2)</vt:lpstr>
      <vt:lpstr>Transformer les données Remplacer une valeur et tri</vt:lpstr>
      <vt:lpstr>Transformer les données Fractionner les colonnes</vt:lpstr>
      <vt:lpstr>Power Query Dupliquer et Référence de requête</vt:lpstr>
      <vt:lpstr>Transformer les données Regrouper une ou plusieurs colonnes</vt:lpstr>
      <vt:lpstr>Power Query Combiner les données (1/2)</vt:lpstr>
      <vt:lpstr>Power Query Combiner les données (2/2)</vt:lpstr>
      <vt:lpstr>Power Query Ajouter</vt:lpstr>
      <vt:lpstr>Transformer les données Créer des groupes de requêtes</vt:lpstr>
      <vt:lpstr>Transformer les données Désactiver le chargement</vt:lpstr>
      <vt:lpstr>Appliquer les données Les ERREURS (1/3)</vt:lpstr>
      <vt:lpstr>Appliquer les données Les ERREURS (2/3)</vt:lpstr>
      <vt:lpstr>Appliquer les données Les ERREURS (3/3)</vt:lpstr>
      <vt:lpstr>Transformer les données Onglet « transformer »</vt:lpstr>
      <vt:lpstr>Transformer les données Onglet « Ajouter une colonne »</vt:lpstr>
      <vt:lpstr>Transformer les données L’âge (1/3) : Ajouter une colonne</vt:lpstr>
      <vt:lpstr>Transformer les données L’âge (2/3) : Transformer une colonne</vt:lpstr>
      <vt:lpstr>Transformer les données Ajout d’une colonne calculée : L’âge (3/3)</vt:lpstr>
      <vt:lpstr>Transformer les données Ajout d’une colonne personnalisée</vt:lpstr>
      <vt:lpstr>Transformer les données Ajout d’une colonne personnalisée : Formule</vt:lpstr>
      <vt:lpstr>Transformer les données Concaténer les colonnes</vt:lpstr>
      <vt:lpstr>Colonnes conditionnelles :  Gestion du texte</vt:lpstr>
      <vt:lpstr>Colonnes conditionnelles  Gestion du numérique </vt:lpstr>
      <vt:lpstr>Transformer les données Fermer le fichier</vt:lpstr>
      <vt:lpstr>Optimisation du modèle Onglet – Données</vt:lpstr>
      <vt:lpstr>Onglet Données – Dans Power BI Que va-t-on y faire ?</vt:lpstr>
      <vt:lpstr>Onglet Données/Rapport Les outils de table</vt:lpstr>
      <vt:lpstr>Onglet Données/Rapport Les notions de temporalité et table DATE</vt:lpstr>
      <vt:lpstr>Onglet Données/Rapport Les outils de colonne</vt:lpstr>
      <vt:lpstr>Onglet Données/Rapport Format – Devise et séparateur de milliers</vt:lpstr>
      <vt:lpstr>Onglet Données/Rapport Trier les mois</vt:lpstr>
      <vt:lpstr>Définir des mesures DAX et KPI Onglet - Données</vt:lpstr>
      <vt:lpstr>Ajout colonnes avec DAX</vt:lpstr>
      <vt:lpstr>Fonctions DAX Fonctions statistiques les plus courantes</vt:lpstr>
      <vt:lpstr>Fonctions DAX pour mesures élaborées CALCULATE, SUMX, etc.</vt:lpstr>
      <vt:lpstr>Fonctions DAX pour mesures élaborées CALCULATE</vt:lpstr>
      <vt:lpstr>Fonctions DAX pour mesures élaborées CALCULATE</vt:lpstr>
      <vt:lpstr>Fonctions DAX pour mesures élaborées Exemple de fonctions (1/2)</vt:lpstr>
      <vt:lpstr>Fonctions DAX pour mesures élaborées Exemple de fonctions (2/2)</vt:lpstr>
      <vt:lpstr>Fonctions DAX Time Intelligence Exemple de fonctions (1/3)</vt:lpstr>
      <vt:lpstr>Fonctions DAX Time Intelligence Exemple de fonctions (2/3)</vt:lpstr>
      <vt:lpstr>Fonctions DAX Time Intelligence Exemple de fonctions (3/3)</vt:lpstr>
      <vt:lpstr>Conception d’un Rapport</vt:lpstr>
      <vt:lpstr>Présentation PowerPoint</vt:lpstr>
      <vt:lpstr>Présentation PowerPoint</vt:lpstr>
      <vt:lpstr>Conception de rapport Intégrer données dans un rapport</vt:lpstr>
      <vt:lpstr>Afficher des données : tableau et Graphique</vt:lpstr>
      <vt:lpstr>Afficher des données : Champ et format</vt:lpstr>
      <vt:lpstr>Créer un tableau croisé dynamique (1/2)</vt:lpstr>
      <vt:lpstr>Créer un tableau croisé dynamique (2/2)</vt:lpstr>
      <vt:lpstr>Créer un indicateur sous forme de texte</vt:lpstr>
      <vt:lpstr>Créer un graphique</vt:lpstr>
      <vt:lpstr>Créer un graphique :  Format</vt:lpstr>
      <vt:lpstr>Mise en forme Personnalisée</vt:lpstr>
      <vt:lpstr>Créer un graphique :  En courbes et histogramme empilé</vt:lpstr>
      <vt:lpstr>Créer un graphique : 2 types 2 échelles</vt:lpstr>
      <vt:lpstr>Afficher des données : Carte géographique</vt:lpstr>
      <vt:lpstr>Création d’une jauge</vt:lpstr>
      <vt:lpstr>Ajouter des filtres</vt:lpstr>
      <vt:lpstr>Ajouter des segments (1/2)</vt:lpstr>
      <vt:lpstr>Ajouter des segments (2/2)</vt:lpstr>
      <vt:lpstr>Mise en forme des segments</vt:lpstr>
      <vt:lpstr>Segment par plages de dates</vt:lpstr>
      <vt:lpstr>Segment par plages de dates Choix relatif</vt:lpstr>
      <vt:lpstr>Ruban principal de Power BI Changer de thème</vt:lpstr>
      <vt:lpstr>Mode portable</vt:lpstr>
      <vt:lpstr>Présentation du Service Power BI Online </vt:lpstr>
      <vt:lpstr>Inscription au service Power BI ou Pro Payant et essai gratuit 60 jours</vt:lpstr>
      <vt:lpstr>Tarifs de Power BI</vt:lpstr>
      <vt:lpstr>Service Power BI : publier un rapport (1/2)</vt:lpstr>
      <vt:lpstr>Service Power BI : publier un rapport (2/2)</vt:lpstr>
      <vt:lpstr>Fonctionnalités : Présentation générale</vt:lpstr>
      <vt:lpstr>Jeux de données</vt:lpstr>
      <vt:lpstr>Fonctionnalités : Stockage</vt:lpstr>
      <vt:lpstr>Fonctionnalités autour des rapports</vt:lpstr>
      <vt:lpstr>Fonctionnalités autour des rapports</vt:lpstr>
      <vt:lpstr>Fonctionnalités autour des rapports</vt:lpstr>
      <vt:lpstr>Fonctionnalités autour des rapports : Autres</vt:lpstr>
      <vt:lpstr>Epingler visualisations dans un tableau de bord</vt:lpstr>
      <vt:lpstr>Conception de rapport</vt:lpstr>
      <vt:lpstr>Insights (1/2)</vt:lpstr>
      <vt:lpstr>Insights (2/2)</vt:lpstr>
      <vt:lpstr>Métriques d’utilisations</vt:lpstr>
      <vt:lpstr>Applications mobiles</vt:lpstr>
      <vt:lpstr>Annexes </vt:lpstr>
      <vt:lpstr>Liens utiles</vt:lpstr>
      <vt:lpstr>Sources du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BI</dc:title>
  <dc:creator>Laure Berenguer</dc:creator>
  <cp:lastModifiedBy>Laure BERENGUER</cp:lastModifiedBy>
  <cp:revision>683</cp:revision>
  <cp:lastPrinted>2023-05-31T12:09:44Z</cp:lastPrinted>
  <dcterms:created xsi:type="dcterms:W3CDTF">2018-07-01T11:40:18Z</dcterms:created>
  <dcterms:modified xsi:type="dcterms:W3CDTF">2023-07-24T11:42:51Z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