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3.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heme/themeOverride4.xml" ContentType="application/vnd.openxmlformats-officedocument.themeOverride+xml"/>
  <Override PartName="/ppt/notesSlides/notesSlide20.xml" ContentType="application/vnd.openxmlformats-officedocument.presentationml.notesSl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heme/themeOverride8.xml" ContentType="application/vnd.openxmlformats-officedocument.themeOverr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heme/themeOverride9.xml" ContentType="application/vnd.openxmlformats-officedocument.themeOverr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heme/themeOverride10.xml" ContentType="application/vnd.openxmlformats-officedocument.themeOverr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heme/themeOverride11.xml" ContentType="application/vnd.openxmlformats-officedocument.themeOverr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heme/themeOverride12.xml" ContentType="application/vnd.openxmlformats-officedocument.themeOverr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theme/themeOverride13.xml" ContentType="application/vnd.openxmlformats-officedocument.themeOverr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theme/themeOverride14.xml" ContentType="application/vnd.openxmlformats-officedocument.themeOverride+xml"/>
  <Override PartName="/ppt/theme/themeOverride15.xml" ContentType="application/vnd.openxmlformats-officedocument.themeOverr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theme/themeOverride16.xml" ContentType="application/vnd.openxmlformats-officedocument.themeOverr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theme/themeOverride17.xml" ContentType="application/vnd.openxmlformats-officedocument.themeOverride+xml"/>
  <Override PartName="/ppt/notesSlides/notesSlide70.xml" ContentType="application/vnd.openxmlformats-officedocument.presentationml.notesSlide+xml"/>
  <Override PartName="/ppt/theme/themeOverride18.xml" ContentType="application/vnd.openxmlformats-officedocument.themeOverride+xml"/>
  <Override PartName="/ppt/theme/themeOverride19.xml" ContentType="application/vnd.openxmlformats-officedocument.themeOverr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theme/themeOverride20.xml" ContentType="application/vnd.openxmlformats-officedocument.themeOverr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theme/themeOverride21.xml" ContentType="application/vnd.openxmlformats-officedocument.themeOverride+xml"/>
  <Override PartName="/ppt/notesSlides/notesSlide93.xml" ContentType="application/vnd.openxmlformats-officedocument.presentationml.notesSlide+xml"/>
  <Override PartName="/ppt/theme/themeOverride22.xml" ContentType="application/vnd.openxmlformats-officedocument.themeOverr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theme/themeOverride23.xml" ContentType="application/vnd.openxmlformats-officedocument.themeOverride+xml"/>
  <Override PartName="/ppt/notesSlides/notesSlide101.xml" ContentType="application/vnd.openxmlformats-officedocument.presentationml.notesSlide+xml"/>
  <Override PartName="/ppt/theme/themeOverride24.xml" ContentType="application/vnd.openxmlformats-officedocument.themeOverride+xml"/>
  <Override PartName="/ppt/theme/themeOverride25.xml" ContentType="application/vnd.openxmlformats-officedocument.themeOverr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theme/themeOverride26.xml" ContentType="application/vnd.openxmlformats-officedocument.themeOverr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theme/themeOverride27.xml" ContentType="application/vnd.openxmlformats-officedocument.themeOverride+xml"/>
  <Override PartName="/ppt/notesSlides/notesSlide111.xml" ContentType="application/vnd.openxmlformats-officedocument.presentationml.notesSlide+xml"/>
  <Override PartName="/ppt/theme/themeOverride28.xml" ContentType="application/vnd.openxmlformats-officedocument.themeOverr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theme/themeOverride29.xml" ContentType="application/vnd.openxmlformats-officedocument.themeOverr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theme/themeOverride30.xml" ContentType="application/vnd.openxmlformats-officedocument.themeOverr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theme/themeOverride31.xml" ContentType="application/vnd.openxmlformats-officedocument.themeOverride+xml"/>
  <Override PartName="/ppt/theme/themeOverride32.xml" ContentType="application/vnd.openxmlformats-officedocument.themeOverr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theme/themeOverride33.xml" ContentType="application/vnd.openxmlformats-officedocument.themeOverr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theme/themeOverride34.xml" ContentType="application/vnd.openxmlformats-officedocument.themeOverr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theme/themeOverride35.xml" ContentType="application/vnd.openxmlformats-officedocument.themeOverr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theme/themeOverride36.xml" ContentType="application/vnd.openxmlformats-officedocument.themeOverr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theme/themeOverride37.xml" ContentType="application/vnd.openxmlformats-officedocument.themeOverr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theme/themeOverride38.xml" ContentType="application/vnd.openxmlformats-officedocument.themeOverr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0" r:id="rId4"/>
  </p:sldMasterIdLst>
  <p:notesMasterIdLst>
    <p:notesMasterId r:id="rId240"/>
  </p:notesMasterIdLst>
  <p:handoutMasterIdLst>
    <p:handoutMasterId r:id="rId241"/>
  </p:handoutMasterIdLst>
  <p:sldIdLst>
    <p:sldId id="257" r:id="rId5"/>
    <p:sldId id="271" r:id="rId6"/>
    <p:sldId id="258" r:id="rId7"/>
    <p:sldId id="272" r:id="rId8"/>
    <p:sldId id="259" r:id="rId9"/>
    <p:sldId id="756" r:id="rId10"/>
    <p:sldId id="953" r:id="rId11"/>
    <p:sldId id="892" r:id="rId12"/>
    <p:sldId id="262" r:id="rId13"/>
    <p:sldId id="951" r:id="rId14"/>
    <p:sldId id="745" r:id="rId15"/>
    <p:sldId id="897" r:id="rId16"/>
    <p:sldId id="904" r:id="rId17"/>
    <p:sldId id="903" r:id="rId18"/>
    <p:sldId id="905" r:id="rId19"/>
    <p:sldId id="358" r:id="rId20"/>
    <p:sldId id="357" r:id="rId21"/>
    <p:sldId id="899" r:id="rId22"/>
    <p:sldId id="906" r:id="rId23"/>
    <p:sldId id="952" r:id="rId24"/>
    <p:sldId id="882" r:id="rId25"/>
    <p:sldId id="746" r:id="rId26"/>
    <p:sldId id="901" r:id="rId27"/>
    <p:sldId id="954" r:id="rId28"/>
    <p:sldId id="896" r:id="rId29"/>
    <p:sldId id="955" r:id="rId30"/>
    <p:sldId id="956" r:id="rId31"/>
    <p:sldId id="957" r:id="rId32"/>
    <p:sldId id="667" r:id="rId33"/>
    <p:sldId id="873" r:id="rId34"/>
    <p:sldId id="874" r:id="rId35"/>
    <p:sldId id="875" r:id="rId36"/>
    <p:sldId id="876" r:id="rId37"/>
    <p:sldId id="907" r:id="rId38"/>
    <p:sldId id="757" r:id="rId39"/>
    <p:sldId id="759" r:id="rId40"/>
    <p:sldId id="910" r:id="rId41"/>
    <p:sldId id="758" r:id="rId42"/>
    <p:sldId id="962" r:id="rId43"/>
    <p:sldId id="911" r:id="rId44"/>
    <p:sldId id="915" r:id="rId45"/>
    <p:sldId id="916" r:id="rId46"/>
    <p:sldId id="917" r:id="rId47"/>
    <p:sldId id="1077" r:id="rId48"/>
    <p:sldId id="961" r:id="rId49"/>
    <p:sldId id="912" r:id="rId50"/>
    <p:sldId id="314" r:id="rId51"/>
    <p:sldId id="918" r:id="rId52"/>
    <p:sldId id="1076" r:id="rId53"/>
    <p:sldId id="1078" r:id="rId54"/>
    <p:sldId id="1080" r:id="rId55"/>
    <p:sldId id="1079" r:id="rId56"/>
    <p:sldId id="960" r:id="rId57"/>
    <p:sldId id="919" r:id="rId58"/>
    <p:sldId id="920" r:id="rId59"/>
    <p:sldId id="921" r:id="rId60"/>
    <p:sldId id="922" r:id="rId61"/>
    <p:sldId id="924" r:id="rId62"/>
    <p:sldId id="963" r:id="rId63"/>
    <p:sldId id="914" r:id="rId64"/>
    <p:sldId id="923" r:id="rId65"/>
    <p:sldId id="1074" r:id="rId66"/>
    <p:sldId id="964" r:id="rId67"/>
    <p:sldId id="453" r:id="rId68"/>
    <p:sldId id="454" r:id="rId69"/>
    <p:sldId id="455" r:id="rId70"/>
    <p:sldId id="971" r:id="rId71"/>
    <p:sldId id="925" r:id="rId72"/>
    <p:sldId id="926" r:id="rId73"/>
    <p:sldId id="927" r:id="rId74"/>
    <p:sldId id="883" r:id="rId75"/>
    <p:sldId id="887" r:id="rId76"/>
    <p:sldId id="970" r:id="rId77"/>
    <p:sldId id="935" r:id="rId78"/>
    <p:sldId id="1083" r:id="rId79"/>
    <p:sldId id="944" r:id="rId80"/>
    <p:sldId id="945" r:id="rId81"/>
    <p:sldId id="1084" r:id="rId82"/>
    <p:sldId id="946" r:id="rId83"/>
    <p:sldId id="942" r:id="rId84"/>
    <p:sldId id="943" r:id="rId85"/>
    <p:sldId id="941" r:id="rId86"/>
    <p:sldId id="949" r:id="rId87"/>
    <p:sldId id="948" r:id="rId88"/>
    <p:sldId id="947" r:id="rId89"/>
    <p:sldId id="1000" r:id="rId90"/>
    <p:sldId id="973" r:id="rId91"/>
    <p:sldId id="761" r:id="rId92"/>
    <p:sldId id="438" r:id="rId93"/>
    <p:sldId id="430" r:id="rId94"/>
    <p:sldId id="974" r:id="rId95"/>
    <p:sldId id="884" r:id="rId96"/>
    <p:sldId id="395" r:id="rId97"/>
    <p:sldId id="769" r:id="rId98"/>
    <p:sldId id="770" r:id="rId99"/>
    <p:sldId id="771" r:id="rId100"/>
    <p:sldId id="772" r:id="rId101"/>
    <p:sldId id="975" r:id="rId102"/>
    <p:sldId id="986" r:id="rId103"/>
    <p:sldId id="987" r:id="rId104"/>
    <p:sldId id="988" r:id="rId105"/>
    <p:sldId id="989" r:id="rId106"/>
    <p:sldId id="990" r:id="rId107"/>
    <p:sldId id="991" r:id="rId108"/>
    <p:sldId id="976" r:id="rId109"/>
    <p:sldId id="384" r:id="rId110"/>
    <p:sldId id="1013" r:id="rId111"/>
    <p:sldId id="1012" r:id="rId112"/>
    <p:sldId id="1001" r:id="rId113"/>
    <p:sldId id="992" r:id="rId114"/>
    <p:sldId id="1002" r:id="rId115"/>
    <p:sldId id="1003" r:id="rId116"/>
    <p:sldId id="1007" r:id="rId117"/>
    <p:sldId id="1005" r:id="rId118"/>
    <p:sldId id="1004" r:id="rId119"/>
    <p:sldId id="1006" r:id="rId120"/>
    <p:sldId id="1008" r:id="rId121"/>
    <p:sldId id="1010" r:id="rId122"/>
    <p:sldId id="1009" r:id="rId123"/>
    <p:sldId id="1086" r:id="rId124"/>
    <p:sldId id="1087" r:id="rId125"/>
    <p:sldId id="977" r:id="rId126"/>
    <p:sldId id="1011" r:id="rId127"/>
    <p:sldId id="1016" r:id="rId128"/>
    <p:sldId id="1017" r:id="rId129"/>
    <p:sldId id="1020" r:id="rId130"/>
    <p:sldId id="1021" r:id="rId131"/>
    <p:sldId id="1088" r:id="rId132"/>
    <p:sldId id="1089" r:id="rId133"/>
    <p:sldId id="1090" r:id="rId134"/>
    <p:sldId id="1091" r:id="rId135"/>
    <p:sldId id="965" r:id="rId136"/>
    <p:sldId id="966" r:id="rId137"/>
    <p:sldId id="978" r:id="rId138"/>
    <p:sldId id="1026" r:id="rId139"/>
    <p:sldId id="417" r:id="rId140"/>
    <p:sldId id="1023" r:id="rId141"/>
    <p:sldId id="1025" r:id="rId142"/>
    <p:sldId id="1034" r:id="rId143"/>
    <p:sldId id="972" r:id="rId144"/>
    <p:sldId id="1024" r:id="rId145"/>
    <p:sldId id="1027" r:id="rId146"/>
    <p:sldId id="1028" r:id="rId147"/>
    <p:sldId id="1029" r:id="rId148"/>
    <p:sldId id="979" r:id="rId149"/>
    <p:sldId id="388" r:id="rId150"/>
    <p:sldId id="1014" r:id="rId151"/>
    <p:sldId id="1030" r:id="rId152"/>
    <p:sldId id="1036" r:id="rId153"/>
    <p:sldId id="1032" r:id="rId154"/>
    <p:sldId id="1035" r:id="rId155"/>
    <p:sldId id="1033" r:id="rId156"/>
    <p:sldId id="1015" r:id="rId157"/>
    <p:sldId id="1037" r:id="rId158"/>
    <p:sldId id="1043" r:id="rId159"/>
    <p:sldId id="1042" r:id="rId160"/>
    <p:sldId id="1039" r:id="rId161"/>
    <p:sldId id="1044" r:id="rId162"/>
    <p:sldId id="1045" r:id="rId163"/>
    <p:sldId id="1046" r:id="rId164"/>
    <p:sldId id="1041" r:id="rId165"/>
    <p:sldId id="1047" r:id="rId166"/>
    <p:sldId id="1048" r:id="rId167"/>
    <p:sldId id="1018" r:id="rId168"/>
    <p:sldId id="967" r:id="rId169"/>
    <p:sldId id="350" r:id="rId170"/>
    <p:sldId id="349" r:id="rId171"/>
    <p:sldId id="393" r:id="rId172"/>
    <p:sldId id="968" r:id="rId173"/>
    <p:sldId id="980" r:id="rId174"/>
    <p:sldId id="1049" r:id="rId175"/>
    <p:sldId id="1069" r:id="rId176"/>
    <p:sldId id="1070" r:id="rId177"/>
    <p:sldId id="1068" r:id="rId178"/>
    <p:sldId id="981" r:id="rId179"/>
    <p:sldId id="1066" r:id="rId180"/>
    <p:sldId id="1065" r:id="rId181"/>
    <p:sldId id="1067" r:id="rId182"/>
    <p:sldId id="983" r:id="rId183"/>
    <p:sldId id="1050" r:id="rId184"/>
    <p:sldId id="1051" r:id="rId185"/>
    <p:sldId id="1052" r:id="rId186"/>
    <p:sldId id="1053" r:id="rId187"/>
    <p:sldId id="1054" r:id="rId188"/>
    <p:sldId id="1055" r:id="rId189"/>
    <p:sldId id="982" r:id="rId190"/>
    <p:sldId id="1057" r:id="rId191"/>
    <p:sldId id="1058" r:id="rId192"/>
    <p:sldId id="1059" r:id="rId193"/>
    <p:sldId id="1056" r:id="rId194"/>
    <p:sldId id="1060" r:id="rId195"/>
    <p:sldId id="984" r:id="rId196"/>
    <p:sldId id="1061" r:id="rId197"/>
    <p:sldId id="1062" r:id="rId198"/>
    <p:sldId id="1063" r:id="rId199"/>
    <p:sldId id="1064" r:id="rId200"/>
    <p:sldId id="985" r:id="rId201"/>
    <p:sldId id="893" r:id="rId202"/>
    <p:sldId id="1071" r:id="rId203"/>
    <p:sldId id="1072" r:id="rId204"/>
    <p:sldId id="1073" r:id="rId205"/>
    <p:sldId id="1019" r:id="rId206"/>
    <p:sldId id="969" r:id="rId207"/>
    <p:sldId id="341" r:id="rId208"/>
    <p:sldId id="448" r:id="rId209"/>
    <p:sldId id="449" r:id="rId210"/>
    <p:sldId id="895" r:id="rId211"/>
    <p:sldId id="747" r:id="rId212"/>
    <p:sldId id="748" r:id="rId213"/>
    <p:sldId id="739" r:id="rId214"/>
    <p:sldId id="740" r:id="rId215"/>
    <p:sldId id="902" r:id="rId216"/>
    <p:sldId id="750" r:id="rId217"/>
    <p:sldId id="751" r:id="rId218"/>
    <p:sldId id="1085" r:id="rId219"/>
    <p:sldId id="1081" r:id="rId220"/>
    <p:sldId id="1082" r:id="rId221"/>
    <p:sldId id="937" r:id="rId222"/>
    <p:sldId id="938" r:id="rId223"/>
    <p:sldId id="939" r:id="rId224"/>
    <p:sldId id="940" r:id="rId225"/>
    <p:sldId id="908" r:id="rId226"/>
    <p:sldId id="762" r:id="rId227"/>
    <p:sldId id="764" r:id="rId228"/>
    <p:sldId id="765" r:id="rId229"/>
    <p:sldId id="766" r:id="rId230"/>
    <p:sldId id="359" r:id="rId231"/>
    <p:sldId id="451" r:id="rId232"/>
    <p:sldId id="431" r:id="rId233"/>
    <p:sldId id="432" r:id="rId234"/>
    <p:sldId id="433" r:id="rId235"/>
    <p:sldId id="434" r:id="rId236"/>
    <p:sldId id="435" r:id="rId237"/>
    <p:sldId id="723" r:id="rId238"/>
    <p:sldId id="447" r:id="rId239"/>
  </p:sldIdLst>
  <p:sldSz cx="12192000" cy="6858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296" userDrawn="1">
          <p15:clr>
            <a:srgbClr val="A4A3A4"/>
          </p15:clr>
        </p15:guide>
        <p15:guide id="4" orient="horz" pos="412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e Berenguer" initials="LB" lastIdx="1" clrIdx="0">
    <p:extLst>
      <p:ext uri="{19B8F6BF-5375-455C-9EA6-DF929625EA0E}">
        <p15:presenceInfo xmlns:p15="http://schemas.microsoft.com/office/powerpoint/2012/main" userId="bedcf0dc70ba8f4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25E5076-3810-47DD-B79F-674D7AD40C01}" styleName="Style foncé 1 - Accentuation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Style foncé 1 - Accentuation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Style foncé 1 - Accentuation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16" autoAdjust="0"/>
    <p:restoredTop sz="82703" autoAdjust="0"/>
  </p:normalViewPr>
  <p:slideViewPr>
    <p:cSldViewPr snapToGrid="0">
      <p:cViewPr varScale="1">
        <p:scale>
          <a:sx n="106" d="100"/>
          <a:sy n="106" d="100"/>
        </p:scale>
        <p:origin x="132" y="354"/>
      </p:cViewPr>
      <p:guideLst>
        <p:guide orient="horz" pos="2160"/>
        <p:guide pos="3840"/>
        <p:guide pos="7296"/>
        <p:guide orient="horz" pos="4128"/>
      </p:guideLst>
    </p:cSldViewPr>
  </p:slideViewPr>
  <p:notesTextViewPr>
    <p:cViewPr>
      <p:scale>
        <a:sx n="3" d="2"/>
        <a:sy n="3" d="2"/>
      </p:scale>
      <p:origin x="0" y="0"/>
    </p:cViewPr>
  </p:notesTextViewPr>
  <p:sorterViewPr>
    <p:cViewPr>
      <p:scale>
        <a:sx n="120" d="100"/>
        <a:sy n="120" d="100"/>
      </p:scale>
      <p:origin x="0" y="0"/>
    </p:cViewPr>
  </p:sorterViewPr>
  <p:notesViewPr>
    <p:cSldViewPr snapToGrid="0" showGuides="1">
      <p:cViewPr varScale="1">
        <p:scale>
          <a:sx n="70" d="100"/>
          <a:sy n="70" d="100"/>
        </p:scale>
        <p:origin x="1685" y="72"/>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slide" Target="slides/slide201.xml"/><Relationship Id="rId226" Type="http://schemas.openxmlformats.org/officeDocument/2006/relationships/slide" Target="slides/slide22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16" Type="http://schemas.openxmlformats.org/officeDocument/2006/relationships/slide" Target="slides/slide212.xml"/><Relationship Id="rId237" Type="http://schemas.openxmlformats.org/officeDocument/2006/relationships/slide" Target="slides/slide233.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openxmlformats.org/officeDocument/2006/relationships/slide" Target="slides/slide188.xml"/><Relationship Id="rId206" Type="http://schemas.openxmlformats.org/officeDocument/2006/relationships/slide" Target="slides/slide202.xml"/><Relationship Id="rId227" Type="http://schemas.openxmlformats.org/officeDocument/2006/relationships/slide" Target="slides/slide223.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217" Type="http://schemas.openxmlformats.org/officeDocument/2006/relationships/slide" Target="slides/slide213.xml"/><Relationship Id="rId6" Type="http://schemas.openxmlformats.org/officeDocument/2006/relationships/slide" Target="slides/slide2.xml"/><Relationship Id="rId238" Type="http://schemas.openxmlformats.org/officeDocument/2006/relationships/slide" Target="slides/slide234.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93" Type="http://schemas.openxmlformats.org/officeDocument/2006/relationships/slide" Target="slides/slide189.xml"/><Relationship Id="rId207" Type="http://schemas.openxmlformats.org/officeDocument/2006/relationships/slide" Target="slides/slide203.xml"/><Relationship Id="rId228" Type="http://schemas.openxmlformats.org/officeDocument/2006/relationships/slide" Target="slides/slide224.xml"/><Relationship Id="rId13" Type="http://schemas.openxmlformats.org/officeDocument/2006/relationships/slide" Target="slides/slide9.xml"/><Relationship Id="rId109" Type="http://schemas.openxmlformats.org/officeDocument/2006/relationships/slide" Target="slides/slide105.xml"/><Relationship Id="rId34" Type="http://schemas.openxmlformats.org/officeDocument/2006/relationships/slide" Target="slides/slide30.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20" Type="http://schemas.openxmlformats.org/officeDocument/2006/relationships/slide" Target="slides/slide116.xml"/><Relationship Id="rId141" Type="http://schemas.openxmlformats.org/officeDocument/2006/relationships/slide" Target="slides/slide137.xml"/><Relationship Id="rId7" Type="http://schemas.openxmlformats.org/officeDocument/2006/relationships/slide" Target="slides/slide3.xml"/><Relationship Id="rId162" Type="http://schemas.openxmlformats.org/officeDocument/2006/relationships/slide" Target="slides/slide158.xml"/><Relationship Id="rId183" Type="http://schemas.openxmlformats.org/officeDocument/2006/relationships/slide" Target="slides/slide179.xml"/><Relationship Id="rId218" Type="http://schemas.openxmlformats.org/officeDocument/2006/relationships/slide" Target="slides/slide214.xml"/><Relationship Id="rId239" Type="http://schemas.openxmlformats.org/officeDocument/2006/relationships/slide" Target="slides/slide235.xml"/><Relationship Id="rId24" Type="http://schemas.openxmlformats.org/officeDocument/2006/relationships/slide" Target="slides/slide20.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31" Type="http://schemas.openxmlformats.org/officeDocument/2006/relationships/slide" Target="slides/slide127.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208" Type="http://schemas.openxmlformats.org/officeDocument/2006/relationships/slide" Target="slides/slide204.xml"/><Relationship Id="rId229" Type="http://schemas.openxmlformats.org/officeDocument/2006/relationships/slide" Target="slides/slide225.xml"/><Relationship Id="rId240" Type="http://schemas.openxmlformats.org/officeDocument/2006/relationships/notesMaster" Target="notesMasters/notesMaster1.xml"/><Relationship Id="rId14" Type="http://schemas.openxmlformats.org/officeDocument/2006/relationships/slide" Target="slides/slide10.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8" Type="http://schemas.openxmlformats.org/officeDocument/2006/relationships/slide" Target="slides/slide4.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219" Type="http://schemas.openxmlformats.org/officeDocument/2006/relationships/slide" Target="slides/slide215.xml"/><Relationship Id="rId230" Type="http://schemas.openxmlformats.org/officeDocument/2006/relationships/slide" Target="slides/slide226.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95" Type="http://schemas.openxmlformats.org/officeDocument/2006/relationships/slide" Target="slides/slide191.xml"/><Relationship Id="rId209" Type="http://schemas.openxmlformats.org/officeDocument/2006/relationships/slide" Target="slides/slide205.xml"/><Relationship Id="rId220" Type="http://schemas.openxmlformats.org/officeDocument/2006/relationships/slide" Target="slides/slide216.xml"/><Relationship Id="rId241" Type="http://schemas.openxmlformats.org/officeDocument/2006/relationships/handoutMaster" Target="handoutMasters/handoutMaster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slide" Target="slides/slide176.xml"/><Relationship Id="rId210" Type="http://schemas.openxmlformats.org/officeDocument/2006/relationships/slide" Target="slides/slide206.xml"/><Relationship Id="rId215" Type="http://schemas.openxmlformats.org/officeDocument/2006/relationships/slide" Target="slides/slide211.xml"/><Relationship Id="rId236" Type="http://schemas.openxmlformats.org/officeDocument/2006/relationships/slide" Target="slides/slide232.xml"/><Relationship Id="rId26" Type="http://schemas.openxmlformats.org/officeDocument/2006/relationships/slide" Target="slides/slide22.xml"/><Relationship Id="rId231" Type="http://schemas.openxmlformats.org/officeDocument/2006/relationships/slide" Target="slides/slide227.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slide" Target="slides/slide217.xml"/><Relationship Id="rId242" Type="http://schemas.openxmlformats.org/officeDocument/2006/relationships/commentAuthors" Target="commentAuthors.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11" Type="http://schemas.openxmlformats.org/officeDocument/2006/relationships/slide" Target="slides/slide207.xml"/><Relationship Id="rId232" Type="http://schemas.openxmlformats.org/officeDocument/2006/relationships/slide" Target="slides/slide228.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201" Type="http://schemas.openxmlformats.org/officeDocument/2006/relationships/slide" Target="slides/slide197.xml"/><Relationship Id="rId222" Type="http://schemas.openxmlformats.org/officeDocument/2006/relationships/slide" Target="slides/slide218.xml"/><Relationship Id="rId243" Type="http://schemas.openxmlformats.org/officeDocument/2006/relationships/presProps" Target="presProps.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1" Type="http://schemas.openxmlformats.org/officeDocument/2006/relationships/customXml" Target="../customXml/item1.xml"/><Relationship Id="rId212" Type="http://schemas.openxmlformats.org/officeDocument/2006/relationships/slide" Target="slides/slide208.xml"/><Relationship Id="rId233" Type="http://schemas.openxmlformats.org/officeDocument/2006/relationships/slide" Target="slides/slide22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202" Type="http://schemas.openxmlformats.org/officeDocument/2006/relationships/slide" Target="slides/slide198.xml"/><Relationship Id="rId223" Type="http://schemas.openxmlformats.org/officeDocument/2006/relationships/slide" Target="slides/slide219.xml"/><Relationship Id="rId244" Type="http://schemas.openxmlformats.org/officeDocument/2006/relationships/viewProps" Target="viewProps.xml"/><Relationship Id="rId18" Type="http://schemas.openxmlformats.org/officeDocument/2006/relationships/slide" Target="slides/slide14.xml"/><Relationship Id="rId39" Type="http://schemas.openxmlformats.org/officeDocument/2006/relationships/slide" Target="slides/slide35.xml"/><Relationship Id="rId50" Type="http://schemas.openxmlformats.org/officeDocument/2006/relationships/slide" Target="slides/slide46.xml"/><Relationship Id="rId104" Type="http://schemas.openxmlformats.org/officeDocument/2006/relationships/slide" Target="slides/slide100.xml"/><Relationship Id="rId125" Type="http://schemas.openxmlformats.org/officeDocument/2006/relationships/slide" Target="slides/slide121.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1" Type="http://schemas.openxmlformats.org/officeDocument/2006/relationships/slide" Target="slides/slide67.xml"/><Relationship Id="rId92" Type="http://schemas.openxmlformats.org/officeDocument/2006/relationships/slide" Target="slides/slide88.xml"/><Relationship Id="rId213" Type="http://schemas.openxmlformats.org/officeDocument/2006/relationships/slide" Target="slides/slide209.xml"/><Relationship Id="rId234" Type="http://schemas.openxmlformats.org/officeDocument/2006/relationships/slide" Target="slides/slide230.xml"/><Relationship Id="rId2" Type="http://schemas.openxmlformats.org/officeDocument/2006/relationships/customXml" Target="../customXml/item2.xml"/><Relationship Id="rId29" Type="http://schemas.openxmlformats.org/officeDocument/2006/relationships/slide" Target="slides/slide25.xml"/><Relationship Id="rId40" Type="http://schemas.openxmlformats.org/officeDocument/2006/relationships/slide" Target="slides/slide36.xml"/><Relationship Id="rId115" Type="http://schemas.openxmlformats.org/officeDocument/2006/relationships/slide" Target="slides/slide111.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99" Type="http://schemas.openxmlformats.org/officeDocument/2006/relationships/slide" Target="slides/slide195.xml"/><Relationship Id="rId203" Type="http://schemas.openxmlformats.org/officeDocument/2006/relationships/slide" Target="slides/slide199.xml"/><Relationship Id="rId19" Type="http://schemas.openxmlformats.org/officeDocument/2006/relationships/slide" Target="slides/slide15.xml"/><Relationship Id="rId224" Type="http://schemas.openxmlformats.org/officeDocument/2006/relationships/slide" Target="slides/slide220.xml"/><Relationship Id="rId245" Type="http://schemas.openxmlformats.org/officeDocument/2006/relationships/theme" Target="theme/theme1.xml"/><Relationship Id="rId30" Type="http://schemas.openxmlformats.org/officeDocument/2006/relationships/slide" Target="slides/slide2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189" Type="http://schemas.openxmlformats.org/officeDocument/2006/relationships/slide" Target="slides/slide185.xml"/><Relationship Id="rId3" Type="http://schemas.openxmlformats.org/officeDocument/2006/relationships/customXml" Target="../customXml/item3.xml"/><Relationship Id="rId214" Type="http://schemas.openxmlformats.org/officeDocument/2006/relationships/slide" Target="slides/slide210.xml"/><Relationship Id="rId235" Type="http://schemas.openxmlformats.org/officeDocument/2006/relationships/slide" Target="slides/slide231.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179" Type="http://schemas.openxmlformats.org/officeDocument/2006/relationships/slide" Target="slides/slide175.xml"/><Relationship Id="rId190" Type="http://schemas.openxmlformats.org/officeDocument/2006/relationships/slide" Target="slides/slide186.xml"/><Relationship Id="rId204" Type="http://schemas.openxmlformats.org/officeDocument/2006/relationships/slide" Target="slides/slide200.xml"/><Relationship Id="rId225" Type="http://schemas.openxmlformats.org/officeDocument/2006/relationships/slide" Target="slides/slide221.xml"/><Relationship Id="rId246" Type="http://schemas.openxmlformats.org/officeDocument/2006/relationships/tableStyles" Target="tableStyles.xml"/><Relationship Id="rId106" Type="http://schemas.openxmlformats.org/officeDocument/2006/relationships/slide" Target="slides/slide102.xml"/><Relationship Id="rId127" Type="http://schemas.openxmlformats.org/officeDocument/2006/relationships/slide" Target="slides/slide12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8427" cy="513508"/>
          </a:xfrm>
          <a:prstGeom prst="rect">
            <a:avLst/>
          </a:prstGeom>
        </p:spPr>
        <p:txBody>
          <a:bodyPr vert="horz" lIns="99048" tIns="49524" rIns="99048" bIns="49524" rtlCol="0"/>
          <a:lstStyle>
            <a:lvl1pPr algn="l">
              <a:defRPr sz="1300"/>
            </a:lvl1pPr>
          </a:lstStyle>
          <a:p>
            <a:pPr rtl="0"/>
            <a:endParaRPr lang="fr-FR"/>
          </a:p>
        </p:txBody>
      </p:sp>
      <p:sp>
        <p:nvSpPr>
          <p:cNvPr id="3" name="Espace réservé de la date 2"/>
          <p:cNvSpPr>
            <a:spLocks noGrp="1"/>
          </p:cNvSpPr>
          <p:nvPr>
            <p:ph type="dt" sz="quarter" idx="1"/>
          </p:nvPr>
        </p:nvSpPr>
        <p:spPr>
          <a:xfrm>
            <a:off x="4023992" y="0"/>
            <a:ext cx="3078427" cy="513508"/>
          </a:xfrm>
          <a:prstGeom prst="rect">
            <a:avLst/>
          </a:prstGeom>
        </p:spPr>
        <p:txBody>
          <a:bodyPr vert="horz" lIns="99048" tIns="49524" rIns="99048" bIns="49524" rtlCol="0"/>
          <a:lstStyle>
            <a:lvl1pPr algn="r">
              <a:defRPr sz="1300"/>
            </a:lvl1pPr>
          </a:lstStyle>
          <a:p>
            <a:pPr rtl="0"/>
            <a:fld id="{A9FDCB53-72AA-43CD-9FCE-A0499508149C}" type="datetime1">
              <a:rPr lang="fr-FR" smtClean="0"/>
              <a:t>07/03/2024</a:t>
            </a:fld>
            <a:endParaRPr lang="fr-FR"/>
          </a:p>
        </p:txBody>
      </p:sp>
      <p:sp>
        <p:nvSpPr>
          <p:cNvPr id="4" name="Espace réservé du pied de page 3"/>
          <p:cNvSpPr>
            <a:spLocks noGrp="1"/>
          </p:cNvSpPr>
          <p:nvPr>
            <p:ph type="ftr" sz="quarter" idx="2"/>
          </p:nvPr>
        </p:nvSpPr>
        <p:spPr>
          <a:xfrm>
            <a:off x="0" y="9721108"/>
            <a:ext cx="3078427" cy="513507"/>
          </a:xfrm>
          <a:prstGeom prst="rect">
            <a:avLst/>
          </a:prstGeom>
        </p:spPr>
        <p:txBody>
          <a:bodyPr vert="horz" lIns="99048" tIns="49524" rIns="99048" bIns="49524" rtlCol="0" anchor="b"/>
          <a:lstStyle>
            <a:lvl1pPr algn="l">
              <a:defRPr sz="1300"/>
            </a:lvl1pPr>
          </a:lstStyle>
          <a:p>
            <a:pPr rtl="0"/>
            <a:r>
              <a:rPr lang="fr-FR"/>
              <a:t>BERENGUER LAURE - POWER BI - V11</a:t>
            </a:r>
          </a:p>
        </p:txBody>
      </p:sp>
      <p:sp>
        <p:nvSpPr>
          <p:cNvPr id="5" name="Espace réservé du numéro de diapositive 4"/>
          <p:cNvSpPr>
            <a:spLocks noGrp="1"/>
          </p:cNvSpPr>
          <p:nvPr>
            <p:ph type="sldNum" sz="quarter" idx="3"/>
          </p:nvPr>
        </p:nvSpPr>
        <p:spPr>
          <a:xfrm>
            <a:off x="4023992" y="9721108"/>
            <a:ext cx="3078427" cy="513507"/>
          </a:xfrm>
          <a:prstGeom prst="rect">
            <a:avLst/>
          </a:prstGeom>
        </p:spPr>
        <p:txBody>
          <a:bodyPr vert="horz" lIns="99048" tIns="49524" rIns="99048" bIns="49524" rtlCol="0" anchor="b"/>
          <a:lstStyle>
            <a:lvl1pPr algn="r">
              <a:defRPr sz="1300"/>
            </a:lvl1pPr>
          </a:lstStyle>
          <a:p>
            <a:pPr rtl="0"/>
            <a:fld id="{C64E50CC-F33A-4EF4-9F12-93EC4A21A0CF}" type="slidenum">
              <a:rPr lang="fr-FR" smtClean="0"/>
              <a:t>‹N°›</a:t>
            </a:fld>
            <a:endParaRPr lang="fr-FR"/>
          </a:p>
        </p:txBody>
      </p:sp>
    </p:spTree>
    <p:extLst>
      <p:ext uri="{BB962C8B-B14F-4D97-AF65-F5344CB8AC3E}">
        <p14:creationId xmlns:p14="http://schemas.microsoft.com/office/powerpoint/2010/main" val="132329507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8427" cy="513508"/>
          </a:xfrm>
          <a:prstGeom prst="rect">
            <a:avLst/>
          </a:prstGeom>
        </p:spPr>
        <p:txBody>
          <a:bodyPr vert="horz" lIns="99048" tIns="49524" rIns="99048" bIns="49524" rtlCol="0"/>
          <a:lstStyle>
            <a:lvl1pPr algn="l">
              <a:defRPr sz="1300"/>
            </a:lvl1pPr>
          </a:lstStyle>
          <a:p>
            <a:pPr rtl="0"/>
            <a:endParaRPr lang="fr-FR" noProof="0"/>
          </a:p>
        </p:txBody>
      </p:sp>
      <p:sp>
        <p:nvSpPr>
          <p:cNvPr id="3" name="Espace réservé de la date 2"/>
          <p:cNvSpPr>
            <a:spLocks noGrp="1"/>
          </p:cNvSpPr>
          <p:nvPr>
            <p:ph type="dt" idx="1"/>
          </p:nvPr>
        </p:nvSpPr>
        <p:spPr>
          <a:xfrm>
            <a:off x="4023992" y="0"/>
            <a:ext cx="3078427" cy="513508"/>
          </a:xfrm>
          <a:prstGeom prst="rect">
            <a:avLst/>
          </a:prstGeom>
        </p:spPr>
        <p:txBody>
          <a:bodyPr vert="horz" lIns="99048" tIns="49524" rIns="99048" bIns="49524" rtlCol="0"/>
          <a:lstStyle>
            <a:lvl1pPr algn="r">
              <a:defRPr sz="1300"/>
            </a:lvl1pPr>
          </a:lstStyle>
          <a:p>
            <a:pPr rtl="0"/>
            <a:fld id="{A4CD182F-7DDD-4384-AA69-7AB64275A48B}" type="datetime1">
              <a:rPr lang="fr-FR" noProof="0" smtClean="0"/>
              <a:t>07/03/2024</a:t>
            </a:fld>
            <a:endParaRPr lang="fr-FR" noProof="0"/>
          </a:p>
        </p:txBody>
      </p:sp>
      <p:sp>
        <p:nvSpPr>
          <p:cNvPr id="4" name="Espace réservé de l’image des diapositives 3"/>
          <p:cNvSpPr>
            <a:spLocks noGrp="1" noRot="1" noChangeAspect="1"/>
          </p:cNvSpPr>
          <p:nvPr>
            <p:ph type="sldImg" idx="2"/>
          </p:nvPr>
        </p:nvSpPr>
        <p:spPr>
          <a:xfrm>
            <a:off x="481013" y="1279525"/>
            <a:ext cx="6142037" cy="3454400"/>
          </a:xfrm>
          <a:prstGeom prst="rect">
            <a:avLst/>
          </a:prstGeom>
          <a:noFill/>
          <a:ln w="12700">
            <a:solidFill>
              <a:prstClr val="black"/>
            </a:solidFill>
          </a:ln>
        </p:spPr>
        <p:txBody>
          <a:bodyPr vert="horz" lIns="99048" tIns="49524" rIns="99048" bIns="49524" rtlCol="0" anchor="ctr"/>
          <a:lstStyle/>
          <a:p>
            <a:pPr rtl="0"/>
            <a:endParaRPr lang="fr-FR" noProof="0"/>
          </a:p>
        </p:txBody>
      </p:sp>
      <p:sp>
        <p:nvSpPr>
          <p:cNvPr id="5" name="Espace réservé des commentaires 4"/>
          <p:cNvSpPr>
            <a:spLocks noGrp="1"/>
          </p:cNvSpPr>
          <p:nvPr>
            <p:ph type="body" sz="quarter" idx="3"/>
          </p:nvPr>
        </p:nvSpPr>
        <p:spPr>
          <a:xfrm>
            <a:off x="710407" y="4925408"/>
            <a:ext cx="5683250" cy="4029879"/>
          </a:xfrm>
          <a:prstGeom prst="rect">
            <a:avLst/>
          </a:prstGeom>
        </p:spPr>
        <p:txBody>
          <a:bodyPr vert="horz" lIns="99048" tIns="49524" rIns="99048" bIns="49524" rtlCol="0"/>
          <a:lstStyle/>
          <a:p>
            <a:pPr lvl="0" rtl="0" eaLnBrk="1" latinLnBrk="0" hangingPunct="1"/>
            <a:r>
              <a:rPr lang="fr-FR"/>
              <a:t>Modifiez les styles du texte</a:t>
            </a:r>
          </a:p>
          <a:p>
            <a:pPr lvl="1" rtl="0"/>
            <a:r>
              <a:rPr lang="fr-FR" noProof="0"/>
              <a:t>Deuxième </a:t>
            </a:r>
            <a:r>
              <a:rPr lang="fr-FR" noProof="0" dirty="0"/>
              <a:t>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6" name="Espace réservé du pied de page 5"/>
          <p:cNvSpPr>
            <a:spLocks noGrp="1"/>
          </p:cNvSpPr>
          <p:nvPr>
            <p:ph type="ftr" sz="quarter" idx="4"/>
          </p:nvPr>
        </p:nvSpPr>
        <p:spPr>
          <a:xfrm>
            <a:off x="0" y="9721108"/>
            <a:ext cx="3078427" cy="513507"/>
          </a:xfrm>
          <a:prstGeom prst="rect">
            <a:avLst/>
          </a:prstGeom>
        </p:spPr>
        <p:txBody>
          <a:bodyPr vert="horz" lIns="99048" tIns="49524" rIns="99048" bIns="49524" rtlCol="0" anchor="b"/>
          <a:lstStyle>
            <a:lvl1pPr algn="l">
              <a:defRPr sz="1300"/>
            </a:lvl1pPr>
          </a:lstStyle>
          <a:p>
            <a:pPr rtl="0"/>
            <a:r>
              <a:rPr lang="fr-FR" noProof="0"/>
              <a:t>BERENGUER LAURE - POWER BI - V11</a:t>
            </a:r>
          </a:p>
        </p:txBody>
      </p:sp>
      <p:sp>
        <p:nvSpPr>
          <p:cNvPr id="7" name="Espace réservé du numéro de diapositive 6"/>
          <p:cNvSpPr>
            <a:spLocks noGrp="1"/>
          </p:cNvSpPr>
          <p:nvPr>
            <p:ph type="sldNum" sz="quarter" idx="5"/>
          </p:nvPr>
        </p:nvSpPr>
        <p:spPr>
          <a:xfrm>
            <a:off x="4023992" y="9721108"/>
            <a:ext cx="3078427" cy="513507"/>
          </a:xfrm>
          <a:prstGeom prst="rect">
            <a:avLst/>
          </a:prstGeom>
        </p:spPr>
        <p:txBody>
          <a:bodyPr vert="horz" lIns="99048" tIns="49524" rIns="99048" bIns="49524" rtlCol="0" anchor="b"/>
          <a:lstStyle>
            <a:lvl1pPr algn="r">
              <a:defRPr sz="1300"/>
            </a:lvl1pPr>
          </a:lstStyle>
          <a:p>
            <a:pPr rtl="0"/>
            <a:fld id="{32674CE4-FBD8-4481-AEFB-CA53E599A745}" type="slidenum">
              <a:rPr lang="fr-FR" noProof="0" smtClean="0"/>
              <a:t>‹N°›</a:t>
            </a:fld>
            <a:endParaRPr lang="fr-FR" noProof="0"/>
          </a:p>
        </p:txBody>
      </p:sp>
    </p:spTree>
    <p:extLst>
      <p:ext uri="{BB962C8B-B14F-4D97-AF65-F5344CB8AC3E}">
        <p14:creationId xmlns:p14="http://schemas.microsoft.com/office/powerpoint/2010/main" val="127326818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3" Type="http://schemas.openxmlformats.org/officeDocument/2006/relationships/hyperlink" Target="https://www.mype-consulting.com/post/comment-fonctionne-le-synoptic-panel" TargetMode="External"/><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10"/>
          </p:nvPr>
        </p:nvSpPr>
        <p:spPr/>
        <p:txBody>
          <a:bodyPr rtlCol="0"/>
          <a:lstStyle/>
          <a:p>
            <a:pPr rtl="0"/>
            <a:fld id="{32674CE4-FBD8-4481-AEFB-CA53E599A745}" type="slidenum">
              <a:rPr lang="fr-FR" smtClean="0"/>
              <a:t>1</a:t>
            </a:fld>
            <a:endParaRPr lang="fr-FR"/>
          </a:p>
        </p:txBody>
      </p:sp>
      <p:sp>
        <p:nvSpPr>
          <p:cNvPr id="5" name="Espace réservé du pied de page 4">
            <a:extLst>
              <a:ext uri="{FF2B5EF4-FFF2-40B4-BE49-F238E27FC236}">
                <a16:creationId xmlns:a16="http://schemas.microsoft.com/office/drawing/2014/main" id="{CB2DB968-0EF8-4F39-B3E6-DA449A00614D}"/>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2147974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13</a:t>
            </a:fld>
            <a:endParaRPr lang="fr-FR"/>
          </a:p>
        </p:txBody>
      </p:sp>
      <p:sp>
        <p:nvSpPr>
          <p:cNvPr id="5" name="Espace réservé du pied de page 4">
            <a:extLst>
              <a:ext uri="{FF2B5EF4-FFF2-40B4-BE49-F238E27FC236}">
                <a16:creationId xmlns:a16="http://schemas.microsoft.com/office/drawing/2014/main" id="{DAE2A5F1-43D5-4CD2-8EAF-160D9644B000}"/>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128437000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144F9-DDCD-8FC3-09AC-C6CBD22DF20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7163321-FBAE-E0D1-6DC5-7548C4C5C30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C3E2F6E-AAEC-8FBE-2A86-69C4AA249F94}"/>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E445D814-C6D7-1345-12BA-CEC4AFEACE11}"/>
              </a:ext>
            </a:extLst>
          </p:cNvPr>
          <p:cNvSpPr>
            <a:spLocks noGrp="1"/>
          </p:cNvSpPr>
          <p:nvPr>
            <p:ph type="sldNum" sz="quarter" idx="10"/>
          </p:nvPr>
        </p:nvSpPr>
        <p:spPr/>
        <p:txBody>
          <a:bodyPr/>
          <a:lstStyle/>
          <a:p>
            <a:pPr rtl="0"/>
            <a:fld id="{32674CE4-FBD8-4481-AEFB-CA53E599A745}" type="slidenum">
              <a:rPr lang="fr-FR" smtClean="0"/>
              <a:t>131</a:t>
            </a:fld>
            <a:endParaRPr lang="fr-FR"/>
          </a:p>
        </p:txBody>
      </p:sp>
      <p:sp>
        <p:nvSpPr>
          <p:cNvPr id="5" name="Espace réservé du pied de page 4">
            <a:extLst>
              <a:ext uri="{FF2B5EF4-FFF2-40B4-BE49-F238E27FC236}">
                <a16:creationId xmlns:a16="http://schemas.microsoft.com/office/drawing/2014/main" id="{6A0D380B-F691-BD0A-5971-25B0699BCEAF}"/>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124342145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6E42DF-8889-03D6-7C03-6FCE5878B22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E43A6DC-D486-3877-9D56-E746C4FB458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6C786AB-757C-A537-9B2C-A0130BAEE991}"/>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349BBCEF-1E8F-3751-2BE6-07F1BA1F16A2}"/>
              </a:ext>
            </a:extLst>
          </p:cNvPr>
          <p:cNvSpPr>
            <a:spLocks noGrp="1"/>
          </p:cNvSpPr>
          <p:nvPr>
            <p:ph type="sldNum" sz="quarter" idx="10"/>
          </p:nvPr>
        </p:nvSpPr>
        <p:spPr/>
        <p:txBody>
          <a:bodyPr/>
          <a:lstStyle/>
          <a:p>
            <a:pPr rtl="0"/>
            <a:fld id="{32674CE4-FBD8-4481-AEFB-CA53E599A745}" type="slidenum">
              <a:rPr lang="fr-FR" smtClean="0"/>
              <a:t>132</a:t>
            </a:fld>
            <a:endParaRPr lang="fr-FR"/>
          </a:p>
        </p:txBody>
      </p:sp>
      <p:sp>
        <p:nvSpPr>
          <p:cNvPr id="5" name="Espace réservé du pied de page 4">
            <a:extLst>
              <a:ext uri="{FF2B5EF4-FFF2-40B4-BE49-F238E27FC236}">
                <a16:creationId xmlns:a16="http://schemas.microsoft.com/office/drawing/2014/main" id="{8BB3DC0C-0DC1-D177-5856-A987661941E1}"/>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40888729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95967-1189-57A4-1EBE-1EFF4C0BDF3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CD7C4A8-7B8A-F835-7B56-459A0773B72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2401E60-A628-45F0-992D-A1A15849A110}"/>
              </a:ext>
            </a:extLst>
          </p:cNvPr>
          <p:cNvSpPr>
            <a:spLocks noGrp="1"/>
          </p:cNvSpPr>
          <p:nvPr>
            <p:ph type="body" idx="1"/>
          </p:nvPr>
        </p:nvSpPr>
        <p:spPr/>
        <p:txBody>
          <a:bodyPr/>
          <a:lstStyle/>
          <a:p>
            <a:r>
              <a:rPr lang="fr-FR" b="0" dirty="0" err="1">
                <a:solidFill>
                  <a:srgbClr val="000000"/>
                </a:solidFill>
                <a:effectLst/>
                <a:latin typeface="Consolas" panose="020B0609020204030204" pitchFamily="49" charset="0"/>
              </a:rPr>
              <a:t>Calculate</a:t>
            </a:r>
            <a:r>
              <a:rPr lang="fr-FR" b="0" dirty="0">
                <a:solidFill>
                  <a:srgbClr val="000000"/>
                </a:solidFill>
                <a:effectLst/>
                <a:latin typeface="Consolas" panose="020B0609020204030204" pitchFamily="49" charset="0"/>
              </a:rPr>
              <a:t> plusieurs filtres = </a:t>
            </a:r>
            <a:r>
              <a:rPr lang="fr-FR" b="0" dirty="0">
                <a:solidFill>
                  <a:srgbClr val="3165BB"/>
                </a:solidFill>
                <a:effectLst/>
                <a:latin typeface="Consolas" panose="020B0609020204030204" pitchFamily="49" charset="0"/>
              </a:rPr>
              <a:t>CALCULATE</a:t>
            </a:r>
            <a:r>
              <a:rPr lang="fr-FR" b="0" dirty="0">
                <a:solidFill>
                  <a:srgbClr val="000000"/>
                </a:solidFill>
                <a:effectLst/>
                <a:latin typeface="Consolas" panose="020B0609020204030204" pitchFamily="49" charset="0"/>
              </a:rPr>
              <a:t>(</a:t>
            </a:r>
            <a:r>
              <a:rPr lang="fr-FR" b="0" dirty="0">
                <a:solidFill>
                  <a:srgbClr val="68349C"/>
                </a:solidFill>
                <a:effectLst/>
                <a:latin typeface="Consolas" panose="020B0609020204030204" pitchFamily="49" charset="0"/>
              </a:rPr>
              <a:t>[Somme montants ventes]</a:t>
            </a:r>
            <a:r>
              <a:rPr lang="fr-FR" b="0" dirty="0">
                <a:solidFill>
                  <a:srgbClr val="000000"/>
                </a:solidFill>
                <a:effectLst/>
                <a:latin typeface="Consolas" panose="020B0609020204030204" pitchFamily="49" charset="0"/>
              </a:rPr>
              <a:t>; </a:t>
            </a:r>
            <a:r>
              <a:rPr lang="fr-FR" b="0" dirty="0">
                <a:solidFill>
                  <a:srgbClr val="001080"/>
                </a:solidFill>
                <a:effectLst/>
                <a:latin typeface="Consolas" panose="020B0609020204030204" pitchFamily="49" charset="0"/>
              </a:rPr>
              <a:t>'Vendeurs'[Niveau d'étude]</a:t>
            </a:r>
            <a:r>
              <a:rPr lang="fr-FR" b="0" dirty="0">
                <a:solidFill>
                  <a:srgbClr val="000000"/>
                </a:solidFill>
                <a:effectLst/>
                <a:latin typeface="Consolas" panose="020B0609020204030204" pitchFamily="49" charset="0"/>
              </a:rPr>
              <a:t>= </a:t>
            </a:r>
            <a:r>
              <a:rPr lang="fr-FR" b="0" dirty="0">
                <a:solidFill>
                  <a:srgbClr val="A31515"/>
                </a:solidFill>
                <a:effectLst/>
                <a:latin typeface="Consolas" panose="020B0609020204030204" pitchFamily="49" charset="0"/>
              </a:rPr>
              <a:t>"Bac +3"</a:t>
            </a:r>
            <a:r>
              <a:rPr lang="fr-FR" b="0" dirty="0">
                <a:solidFill>
                  <a:srgbClr val="000000"/>
                </a:solidFill>
                <a:effectLst/>
                <a:latin typeface="Consolas" panose="020B0609020204030204" pitchFamily="49" charset="0"/>
              </a:rPr>
              <a:t>; </a:t>
            </a:r>
            <a:r>
              <a:rPr lang="fr-FR" b="0" dirty="0">
                <a:solidFill>
                  <a:srgbClr val="001080"/>
                </a:solidFill>
                <a:effectLst/>
                <a:latin typeface="Consolas" panose="020B0609020204030204" pitchFamily="49" charset="0"/>
              </a:rPr>
              <a:t>'Vendeurs'[Situation familiale]</a:t>
            </a:r>
            <a:r>
              <a:rPr lang="fr-FR" b="0" dirty="0">
                <a:solidFill>
                  <a:srgbClr val="000000"/>
                </a:solidFill>
                <a:effectLst/>
                <a:latin typeface="Consolas" panose="020B0609020204030204" pitchFamily="49" charset="0"/>
              </a:rPr>
              <a:t> =</a:t>
            </a:r>
            <a:r>
              <a:rPr lang="fr-FR" b="0" dirty="0">
                <a:solidFill>
                  <a:srgbClr val="A31515"/>
                </a:solidFill>
                <a:effectLst/>
                <a:latin typeface="Consolas" panose="020B0609020204030204" pitchFamily="49" charset="0"/>
              </a:rPr>
              <a:t>"Marié"</a:t>
            </a:r>
            <a:r>
              <a:rPr lang="fr-FR" b="0" dirty="0">
                <a:solidFill>
                  <a:srgbClr val="000000"/>
                </a:solidFill>
                <a:effectLst/>
                <a:latin typeface="Consolas" panose="020B0609020204030204" pitchFamily="49" charset="0"/>
              </a:rPr>
              <a:t> )</a:t>
            </a:r>
          </a:p>
          <a:p>
            <a:r>
              <a:rPr lang="fr-FR" b="0" dirty="0" err="1">
                <a:solidFill>
                  <a:srgbClr val="000000"/>
                </a:solidFill>
                <a:effectLst/>
                <a:latin typeface="Consolas" panose="020B0609020204030204" pitchFamily="49" charset="0"/>
              </a:rPr>
              <a:t>Calculate</a:t>
            </a:r>
            <a:r>
              <a:rPr lang="fr-FR" b="0" dirty="0">
                <a:solidFill>
                  <a:srgbClr val="000000"/>
                </a:solidFill>
                <a:effectLst/>
                <a:latin typeface="Consolas" panose="020B0609020204030204" pitchFamily="49" charset="0"/>
              </a:rPr>
              <a:t> Mariée ou célibataire = </a:t>
            </a:r>
            <a:r>
              <a:rPr lang="fr-FR" b="0" dirty="0">
                <a:solidFill>
                  <a:srgbClr val="3165BB"/>
                </a:solidFill>
                <a:effectLst/>
                <a:latin typeface="Consolas" panose="020B0609020204030204" pitchFamily="49" charset="0"/>
              </a:rPr>
              <a:t>CALCULATE</a:t>
            </a:r>
            <a:r>
              <a:rPr lang="fr-FR" b="0" dirty="0">
                <a:solidFill>
                  <a:srgbClr val="000000"/>
                </a:solidFill>
                <a:effectLst/>
                <a:latin typeface="Consolas" panose="020B0609020204030204" pitchFamily="49" charset="0"/>
              </a:rPr>
              <a:t>( </a:t>
            </a:r>
            <a:r>
              <a:rPr lang="fr-FR" b="0" dirty="0">
                <a:solidFill>
                  <a:srgbClr val="68349C"/>
                </a:solidFill>
                <a:effectLst/>
                <a:latin typeface="Consolas" panose="020B0609020204030204" pitchFamily="49" charset="0"/>
              </a:rPr>
              <a:t>[Somme montants ventes]</a:t>
            </a:r>
            <a:r>
              <a:rPr lang="fr-FR" b="0" dirty="0">
                <a:solidFill>
                  <a:srgbClr val="000000"/>
                </a:solidFill>
                <a:effectLst/>
                <a:latin typeface="Consolas" panose="020B0609020204030204" pitchFamily="49" charset="0"/>
              </a:rPr>
              <a:t> ; </a:t>
            </a:r>
            <a:r>
              <a:rPr lang="fr-FR" b="0" dirty="0">
                <a:solidFill>
                  <a:srgbClr val="001080"/>
                </a:solidFill>
                <a:effectLst/>
                <a:latin typeface="Consolas" panose="020B0609020204030204" pitchFamily="49" charset="0"/>
              </a:rPr>
              <a:t>'Vendeurs'[Situation familiale]</a:t>
            </a:r>
            <a:r>
              <a:rPr lang="fr-FR" b="0" dirty="0">
                <a:solidFill>
                  <a:srgbClr val="000000"/>
                </a:solidFill>
                <a:effectLst/>
                <a:latin typeface="Consolas" panose="020B0609020204030204" pitchFamily="49" charset="0"/>
              </a:rPr>
              <a:t>=</a:t>
            </a:r>
            <a:r>
              <a:rPr lang="fr-FR" b="0" dirty="0">
                <a:solidFill>
                  <a:srgbClr val="A31515"/>
                </a:solidFill>
                <a:effectLst/>
                <a:latin typeface="Consolas" panose="020B0609020204030204" pitchFamily="49" charset="0"/>
              </a:rPr>
              <a:t>"Mariée"</a:t>
            </a:r>
            <a:r>
              <a:rPr lang="fr-FR" b="0" dirty="0">
                <a:solidFill>
                  <a:srgbClr val="000000"/>
                </a:solidFill>
                <a:effectLst/>
                <a:latin typeface="Consolas" panose="020B0609020204030204" pitchFamily="49" charset="0"/>
              </a:rPr>
              <a:t> || </a:t>
            </a:r>
            <a:r>
              <a:rPr lang="fr-FR" b="0" dirty="0">
                <a:solidFill>
                  <a:srgbClr val="001080"/>
                </a:solidFill>
                <a:effectLst/>
                <a:latin typeface="Consolas" panose="020B0609020204030204" pitchFamily="49" charset="0"/>
              </a:rPr>
              <a:t>'Vendeurs'[Situation familiale]</a:t>
            </a:r>
            <a:r>
              <a:rPr lang="fr-FR" b="0" dirty="0">
                <a:solidFill>
                  <a:srgbClr val="000000"/>
                </a:solidFill>
                <a:effectLst/>
                <a:latin typeface="Consolas" panose="020B0609020204030204" pitchFamily="49" charset="0"/>
              </a:rPr>
              <a:t>=</a:t>
            </a:r>
            <a:r>
              <a:rPr lang="fr-FR" b="0" dirty="0">
                <a:solidFill>
                  <a:srgbClr val="A31515"/>
                </a:solidFill>
                <a:effectLst/>
                <a:latin typeface="Consolas" panose="020B0609020204030204" pitchFamily="49" charset="0"/>
              </a:rPr>
              <a:t>"Célibataire"</a:t>
            </a:r>
            <a:r>
              <a:rPr lang="fr-FR" b="0" dirty="0">
                <a:solidFill>
                  <a:srgbClr val="000000"/>
                </a:solidFill>
                <a:effectLst/>
                <a:latin typeface="Consolas" panose="020B06090202040302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err="1">
                <a:solidFill>
                  <a:srgbClr val="000000"/>
                </a:solidFill>
                <a:effectLst/>
                <a:latin typeface="Consolas" panose="020B0609020204030204" pitchFamily="49" charset="0"/>
              </a:rPr>
              <a:t>Calculate</a:t>
            </a:r>
            <a:r>
              <a:rPr lang="fr-FR" b="0" dirty="0">
                <a:solidFill>
                  <a:srgbClr val="000000"/>
                </a:solidFill>
                <a:effectLst/>
                <a:latin typeface="Consolas" panose="020B0609020204030204" pitchFamily="49" charset="0"/>
              </a:rPr>
              <a:t> Mariée ou célibataire IN = </a:t>
            </a:r>
            <a:r>
              <a:rPr lang="fr-FR" b="0" dirty="0">
                <a:solidFill>
                  <a:srgbClr val="3165BB"/>
                </a:solidFill>
                <a:effectLst/>
                <a:latin typeface="Consolas" panose="020B0609020204030204" pitchFamily="49" charset="0"/>
              </a:rPr>
              <a:t>CALCULATE</a:t>
            </a:r>
            <a:r>
              <a:rPr lang="fr-FR" b="0" dirty="0">
                <a:solidFill>
                  <a:srgbClr val="000000"/>
                </a:solidFill>
                <a:effectLst/>
                <a:latin typeface="Consolas" panose="020B0609020204030204" pitchFamily="49" charset="0"/>
              </a:rPr>
              <a:t>( </a:t>
            </a:r>
            <a:r>
              <a:rPr lang="fr-FR" b="0" dirty="0">
                <a:solidFill>
                  <a:srgbClr val="68349C"/>
                </a:solidFill>
                <a:effectLst/>
                <a:latin typeface="Consolas" panose="020B0609020204030204" pitchFamily="49" charset="0"/>
              </a:rPr>
              <a:t>[Somme montants ventes]</a:t>
            </a:r>
            <a:r>
              <a:rPr lang="fr-FR" b="0" dirty="0">
                <a:solidFill>
                  <a:srgbClr val="000000"/>
                </a:solidFill>
                <a:effectLst/>
                <a:latin typeface="Consolas" panose="020B0609020204030204" pitchFamily="49" charset="0"/>
              </a:rPr>
              <a:t> ; </a:t>
            </a:r>
            <a:r>
              <a:rPr lang="fr-FR" b="0" dirty="0">
                <a:solidFill>
                  <a:srgbClr val="001080"/>
                </a:solidFill>
                <a:effectLst/>
                <a:latin typeface="Consolas" panose="020B0609020204030204" pitchFamily="49" charset="0"/>
              </a:rPr>
              <a:t>'Vendeurs'[Situation familiale]</a:t>
            </a:r>
            <a:r>
              <a:rPr lang="fr-FR" b="0" dirty="0">
                <a:solidFill>
                  <a:srgbClr val="000000"/>
                </a:solidFill>
                <a:effectLst/>
                <a:latin typeface="Consolas" panose="020B0609020204030204" pitchFamily="49" charset="0"/>
              </a:rPr>
              <a:t> </a:t>
            </a:r>
            <a:r>
              <a:rPr lang="fr-FR" b="0" dirty="0">
                <a:solidFill>
                  <a:srgbClr val="0000FF"/>
                </a:solidFill>
                <a:effectLst/>
                <a:latin typeface="Consolas" panose="020B0609020204030204" pitchFamily="49" charset="0"/>
              </a:rPr>
              <a:t>IN</a:t>
            </a:r>
            <a:r>
              <a:rPr lang="fr-FR" b="0" dirty="0">
                <a:solidFill>
                  <a:srgbClr val="000000"/>
                </a:solidFill>
                <a:effectLst/>
                <a:latin typeface="Consolas" panose="020B0609020204030204" pitchFamily="49" charset="0"/>
              </a:rPr>
              <a:t> {</a:t>
            </a:r>
            <a:r>
              <a:rPr lang="fr-FR" b="0" dirty="0">
                <a:solidFill>
                  <a:srgbClr val="A31515"/>
                </a:solidFill>
                <a:effectLst/>
                <a:latin typeface="Consolas" panose="020B0609020204030204" pitchFamily="49" charset="0"/>
              </a:rPr>
              <a:t>"</a:t>
            </a:r>
            <a:r>
              <a:rPr lang="fr-FR" b="0" dirty="0" err="1">
                <a:solidFill>
                  <a:srgbClr val="A31515"/>
                </a:solidFill>
                <a:effectLst/>
                <a:latin typeface="Consolas" panose="020B0609020204030204" pitchFamily="49" charset="0"/>
              </a:rPr>
              <a:t>Mariée"</a:t>
            </a:r>
            <a:r>
              <a:rPr lang="fr-FR" b="0" dirty="0" err="1">
                <a:solidFill>
                  <a:srgbClr val="000000"/>
                </a:solidFill>
                <a:effectLst/>
                <a:latin typeface="Consolas" panose="020B0609020204030204" pitchFamily="49" charset="0"/>
              </a:rPr>
              <a:t>;</a:t>
            </a:r>
            <a:r>
              <a:rPr lang="fr-FR" b="0" dirty="0" err="1">
                <a:solidFill>
                  <a:srgbClr val="A31515"/>
                </a:solidFill>
                <a:effectLst/>
                <a:latin typeface="Consolas" panose="020B0609020204030204" pitchFamily="49" charset="0"/>
              </a:rPr>
              <a:t>"Célibataire</a:t>
            </a:r>
            <a:r>
              <a:rPr lang="fr-FR" b="0" dirty="0">
                <a:solidFill>
                  <a:srgbClr val="A31515"/>
                </a:solidFill>
                <a:effectLst/>
                <a:latin typeface="Consolas" panose="020B0609020204030204" pitchFamily="49" charset="0"/>
              </a:rPr>
              <a:t>"</a:t>
            </a:r>
            <a:r>
              <a:rPr lang="fr-FR" b="0" dirty="0">
                <a:solidFill>
                  <a:srgbClr val="000000"/>
                </a:solidFill>
                <a:effectLst/>
                <a:latin typeface="Consolas" panose="020B0609020204030204" pitchFamily="49" charset="0"/>
              </a:rPr>
              <a:t>} )</a:t>
            </a:r>
          </a:p>
          <a:p>
            <a:endParaRPr lang="fr-FR" b="0" dirty="0">
              <a:solidFill>
                <a:srgbClr val="000000"/>
              </a:solidFill>
              <a:effectLst/>
              <a:latin typeface="Consolas" panose="020B0609020204030204" pitchFamily="49" charset="0"/>
            </a:endParaRPr>
          </a:p>
        </p:txBody>
      </p:sp>
      <p:sp>
        <p:nvSpPr>
          <p:cNvPr id="4" name="Espace réservé du numéro de diapositive 3">
            <a:extLst>
              <a:ext uri="{FF2B5EF4-FFF2-40B4-BE49-F238E27FC236}">
                <a16:creationId xmlns:a16="http://schemas.microsoft.com/office/drawing/2014/main" id="{93CEDE7E-7093-2EA9-9DCA-774755AA8B11}"/>
              </a:ext>
            </a:extLst>
          </p:cNvPr>
          <p:cNvSpPr>
            <a:spLocks noGrp="1"/>
          </p:cNvSpPr>
          <p:nvPr>
            <p:ph type="sldNum" sz="quarter" idx="10"/>
          </p:nvPr>
        </p:nvSpPr>
        <p:spPr/>
        <p:txBody>
          <a:bodyPr/>
          <a:lstStyle/>
          <a:p>
            <a:pPr rtl="0"/>
            <a:fld id="{32674CE4-FBD8-4481-AEFB-CA53E599A745}" type="slidenum">
              <a:rPr lang="fr-FR" smtClean="0"/>
              <a:t>135</a:t>
            </a:fld>
            <a:endParaRPr lang="fr-FR"/>
          </a:p>
        </p:txBody>
      </p:sp>
      <p:sp>
        <p:nvSpPr>
          <p:cNvPr id="5" name="Espace réservé du pied de page 4">
            <a:extLst>
              <a:ext uri="{FF2B5EF4-FFF2-40B4-BE49-F238E27FC236}">
                <a16:creationId xmlns:a16="http://schemas.microsoft.com/office/drawing/2014/main" id="{DEC2B045-EB18-5ACC-DEA3-BF90F8E80092}"/>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229118163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B785F3-CE24-BE41-3B25-58C125AD5C1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B51DCAF-3B08-7F40-3BD1-2BC29B4EE55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66A4FE4-19B7-142B-E63C-1E02FF8A1701}"/>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5995A584-5368-84FA-513F-63FF65624132}"/>
              </a:ext>
            </a:extLst>
          </p:cNvPr>
          <p:cNvSpPr>
            <a:spLocks noGrp="1"/>
          </p:cNvSpPr>
          <p:nvPr>
            <p:ph type="sldNum" sz="quarter" idx="10"/>
          </p:nvPr>
        </p:nvSpPr>
        <p:spPr/>
        <p:txBody>
          <a:bodyPr/>
          <a:lstStyle/>
          <a:p>
            <a:pPr rtl="0"/>
            <a:fld id="{32674CE4-FBD8-4481-AEFB-CA53E599A745}" type="slidenum">
              <a:rPr lang="fr-FR" smtClean="0"/>
              <a:t>136</a:t>
            </a:fld>
            <a:endParaRPr lang="fr-FR"/>
          </a:p>
        </p:txBody>
      </p:sp>
      <p:sp>
        <p:nvSpPr>
          <p:cNvPr id="5" name="Espace réservé du pied de page 4">
            <a:extLst>
              <a:ext uri="{FF2B5EF4-FFF2-40B4-BE49-F238E27FC236}">
                <a16:creationId xmlns:a16="http://schemas.microsoft.com/office/drawing/2014/main" id="{CEC17911-5317-63AF-3399-B7CBCB2A1492}"/>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275363907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B3B47C-264E-BC6F-B035-16213831715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246A8F7-F42E-399C-8D24-64F15613C52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50818A7-2F35-4D30-54B4-86CEF7FA7494}"/>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12361AC4-2F3C-EA34-02E8-D6D79DAA7DC6}"/>
              </a:ext>
            </a:extLst>
          </p:cNvPr>
          <p:cNvSpPr>
            <a:spLocks noGrp="1"/>
          </p:cNvSpPr>
          <p:nvPr>
            <p:ph type="sldNum" sz="quarter" idx="10"/>
          </p:nvPr>
        </p:nvSpPr>
        <p:spPr/>
        <p:txBody>
          <a:bodyPr/>
          <a:lstStyle/>
          <a:p>
            <a:pPr rtl="0"/>
            <a:fld id="{32674CE4-FBD8-4481-AEFB-CA53E599A745}" type="slidenum">
              <a:rPr lang="fr-FR" smtClean="0"/>
              <a:t>137</a:t>
            </a:fld>
            <a:endParaRPr lang="fr-FR"/>
          </a:p>
        </p:txBody>
      </p:sp>
      <p:sp>
        <p:nvSpPr>
          <p:cNvPr id="5" name="Espace réservé du pied de page 4">
            <a:extLst>
              <a:ext uri="{FF2B5EF4-FFF2-40B4-BE49-F238E27FC236}">
                <a16:creationId xmlns:a16="http://schemas.microsoft.com/office/drawing/2014/main" id="{35C9AF7C-F45E-120C-E316-20AB0615F3C0}"/>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69435419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3AEB3-816B-7BF9-755E-83571B7ACED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6005BB2-6510-11A2-C1F1-4815AB3418E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F2F1E26-E806-1582-4BFA-B076D343CCB1}"/>
              </a:ext>
            </a:extLst>
          </p:cNvPr>
          <p:cNvSpPr>
            <a:spLocks noGrp="1"/>
          </p:cNvSpPr>
          <p:nvPr>
            <p:ph type="body" idx="1"/>
          </p:nvPr>
        </p:nvSpPr>
        <p:spPr/>
        <p:txBody>
          <a:bodyPr/>
          <a:lstStyle/>
          <a:p>
            <a:r>
              <a:rPr lang="fr-FR" b="0" dirty="0">
                <a:solidFill>
                  <a:srgbClr val="000000"/>
                </a:solidFill>
                <a:effectLst/>
                <a:latin typeface="Consolas" panose="020B0609020204030204" pitchFamily="49" charset="0"/>
              </a:rPr>
              <a:t>SUMX mariée ou </a:t>
            </a:r>
            <a:r>
              <a:rPr lang="fr-FR" b="0" dirty="0" err="1">
                <a:solidFill>
                  <a:srgbClr val="000000"/>
                </a:solidFill>
                <a:effectLst/>
                <a:latin typeface="Consolas" panose="020B0609020204030204" pitchFamily="49" charset="0"/>
              </a:rPr>
              <a:t>célib</a:t>
            </a:r>
            <a:r>
              <a:rPr lang="fr-FR" b="0" dirty="0">
                <a:solidFill>
                  <a:srgbClr val="000000"/>
                </a:solidFill>
                <a:effectLst/>
                <a:latin typeface="Consolas" panose="020B0609020204030204" pitchFamily="49" charset="0"/>
              </a:rPr>
              <a:t> = </a:t>
            </a:r>
            <a:r>
              <a:rPr lang="fr-FR" b="0" dirty="0">
                <a:solidFill>
                  <a:srgbClr val="3165BB"/>
                </a:solidFill>
                <a:effectLst/>
                <a:latin typeface="Consolas" panose="020B0609020204030204" pitchFamily="49" charset="0"/>
              </a:rPr>
              <a:t>SUMX</a:t>
            </a:r>
            <a:r>
              <a:rPr lang="fr-FR" b="0" dirty="0">
                <a:solidFill>
                  <a:srgbClr val="000000"/>
                </a:solidFill>
                <a:effectLst/>
                <a:latin typeface="Consolas" panose="020B0609020204030204" pitchFamily="49" charset="0"/>
              </a:rPr>
              <a:t>(</a:t>
            </a:r>
          </a:p>
          <a:p>
            <a:r>
              <a:rPr lang="fr-FR" b="0" dirty="0">
                <a:solidFill>
                  <a:srgbClr val="000000"/>
                </a:solidFill>
                <a:effectLst/>
                <a:latin typeface="Consolas" panose="020B0609020204030204" pitchFamily="49" charset="0"/>
              </a:rPr>
              <a:t>    </a:t>
            </a:r>
            <a:r>
              <a:rPr lang="fr-FR" b="0" dirty="0">
                <a:solidFill>
                  <a:srgbClr val="3165BB"/>
                </a:solidFill>
                <a:effectLst/>
                <a:latin typeface="Consolas" panose="020B0609020204030204" pitchFamily="49" charset="0"/>
              </a:rPr>
              <a:t>FILTER</a:t>
            </a:r>
            <a:r>
              <a:rPr lang="fr-FR" b="0" dirty="0">
                <a:solidFill>
                  <a:srgbClr val="000000"/>
                </a:solidFill>
                <a:effectLst/>
                <a:latin typeface="Consolas" panose="020B0609020204030204" pitchFamily="49" charset="0"/>
              </a:rPr>
              <a:t>(</a:t>
            </a:r>
            <a:r>
              <a:rPr lang="fr-FR" b="0" dirty="0">
                <a:solidFill>
                  <a:srgbClr val="001080"/>
                </a:solidFill>
                <a:effectLst/>
                <a:latin typeface="Consolas" panose="020B0609020204030204" pitchFamily="49" charset="0"/>
              </a:rPr>
              <a:t>'Vendeurs'</a:t>
            </a:r>
            <a:r>
              <a:rPr lang="fr-FR" b="0" dirty="0">
                <a:solidFill>
                  <a:srgbClr val="000000"/>
                </a:solidFill>
                <a:effectLst/>
                <a:latin typeface="Consolas" panose="020B0609020204030204" pitchFamily="49" charset="0"/>
              </a:rPr>
              <a:t>;</a:t>
            </a:r>
          </a:p>
          <a:p>
            <a:r>
              <a:rPr lang="fr-FR" b="0" dirty="0">
                <a:solidFill>
                  <a:srgbClr val="000000"/>
                </a:solidFill>
                <a:effectLst/>
                <a:latin typeface="Consolas" panose="020B0609020204030204" pitchFamily="49" charset="0"/>
              </a:rPr>
              <a:t>    </a:t>
            </a:r>
            <a:r>
              <a:rPr lang="fr-FR" b="0" dirty="0">
                <a:solidFill>
                  <a:srgbClr val="001080"/>
                </a:solidFill>
                <a:effectLst/>
                <a:latin typeface="Consolas" panose="020B0609020204030204" pitchFamily="49" charset="0"/>
              </a:rPr>
              <a:t>'Vendeurs'[Situation familiale]</a:t>
            </a:r>
            <a:r>
              <a:rPr lang="fr-FR" b="0" dirty="0">
                <a:solidFill>
                  <a:srgbClr val="000000"/>
                </a:solidFill>
                <a:effectLst/>
                <a:latin typeface="Consolas" panose="020B0609020204030204" pitchFamily="49" charset="0"/>
              </a:rPr>
              <a:t>=</a:t>
            </a:r>
            <a:r>
              <a:rPr lang="fr-FR" b="0" dirty="0">
                <a:solidFill>
                  <a:srgbClr val="A31515"/>
                </a:solidFill>
                <a:effectLst/>
                <a:latin typeface="Consolas" panose="020B0609020204030204" pitchFamily="49" charset="0"/>
              </a:rPr>
              <a:t>"Mariée"</a:t>
            </a:r>
            <a:r>
              <a:rPr lang="fr-FR" b="0" dirty="0">
                <a:solidFill>
                  <a:srgbClr val="000000"/>
                </a:solidFill>
                <a:effectLst/>
                <a:latin typeface="Consolas" panose="020B0609020204030204" pitchFamily="49" charset="0"/>
              </a:rPr>
              <a:t> || </a:t>
            </a:r>
            <a:r>
              <a:rPr lang="fr-FR" b="0" dirty="0">
                <a:solidFill>
                  <a:srgbClr val="001080"/>
                </a:solidFill>
                <a:effectLst/>
                <a:latin typeface="Consolas" panose="020B0609020204030204" pitchFamily="49" charset="0"/>
              </a:rPr>
              <a:t>'Vendeurs'[Situation familiale]</a:t>
            </a:r>
            <a:r>
              <a:rPr lang="fr-FR" b="0" dirty="0">
                <a:solidFill>
                  <a:srgbClr val="000000"/>
                </a:solidFill>
                <a:effectLst/>
                <a:latin typeface="Consolas" panose="020B0609020204030204" pitchFamily="49" charset="0"/>
              </a:rPr>
              <a:t>=</a:t>
            </a:r>
            <a:r>
              <a:rPr lang="fr-FR" b="0" dirty="0">
                <a:solidFill>
                  <a:srgbClr val="A31515"/>
                </a:solidFill>
                <a:effectLst/>
                <a:latin typeface="Consolas" panose="020B0609020204030204" pitchFamily="49" charset="0"/>
              </a:rPr>
              <a:t>"Célibataire"</a:t>
            </a:r>
            <a:r>
              <a:rPr lang="fr-FR" b="0" dirty="0">
                <a:solidFill>
                  <a:srgbClr val="000000"/>
                </a:solidFill>
                <a:effectLst/>
                <a:latin typeface="Consolas" panose="020B0609020204030204" pitchFamily="49" charset="0"/>
              </a:rPr>
              <a:t>);</a:t>
            </a:r>
          </a:p>
          <a:p>
            <a:r>
              <a:rPr lang="fr-FR" b="0" dirty="0">
                <a:solidFill>
                  <a:srgbClr val="000000"/>
                </a:solidFill>
                <a:effectLst/>
                <a:latin typeface="Consolas" panose="020B0609020204030204" pitchFamily="49" charset="0"/>
              </a:rPr>
              <a:t>    </a:t>
            </a:r>
            <a:r>
              <a:rPr lang="fr-FR" b="0" dirty="0">
                <a:solidFill>
                  <a:srgbClr val="68349C"/>
                </a:solidFill>
                <a:effectLst/>
                <a:latin typeface="Consolas" panose="020B0609020204030204" pitchFamily="49" charset="0"/>
              </a:rPr>
              <a:t>[Somme montants ventes]</a:t>
            </a:r>
            <a:r>
              <a:rPr lang="fr-FR" b="0" dirty="0">
                <a:solidFill>
                  <a:srgbClr val="000000"/>
                </a:solidFill>
                <a:effectLst/>
                <a:latin typeface="Consolas" panose="020B0609020204030204" pitchFamily="49" charset="0"/>
              </a:rPr>
              <a:t>)</a:t>
            </a:r>
          </a:p>
          <a:p>
            <a:endParaRPr lang="fr-FR" dirty="0"/>
          </a:p>
        </p:txBody>
      </p:sp>
      <p:sp>
        <p:nvSpPr>
          <p:cNvPr id="4" name="Espace réservé du numéro de diapositive 3">
            <a:extLst>
              <a:ext uri="{FF2B5EF4-FFF2-40B4-BE49-F238E27FC236}">
                <a16:creationId xmlns:a16="http://schemas.microsoft.com/office/drawing/2014/main" id="{39387DC8-AB2F-29BD-2E0F-88D777A9ED10}"/>
              </a:ext>
            </a:extLst>
          </p:cNvPr>
          <p:cNvSpPr>
            <a:spLocks noGrp="1"/>
          </p:cNvSpPr>
          <p:nvPr>
            <p:ph type="sldNum" sz="quarter" idx="10"/>
          </p:nvPr>
        </p:nvSpPr>
        <p:spPr/>
        <p:txBody>
          <a:bodyPr/>
          <a:lstStyle/>
          <a:p>
            <a:pPr rtl="0"/>
            <a:fld id="{32674CE4-FBD8-4481-AEFB-CA53E599A745}" type="slidenum">
              <a:rPr lang="fr-FR" smtClean="0"/>
              <a:t>138</a:t>
            </a:fld>
            <a:endParaRPr lang="fr-FR"/>
          </a:p>
        </p:txBody>
      </p:sp>
      <p:sp>
        <p:nvSpPr>
          <p:cNvPr id="5" name="Espace réservé du pied de page 4">
            <a:extLst>
              <a:ext uri="{FF2B5EF4-FFF2-40B4-BE49-F238E27FC236}">
                <a16:creationId xmlns:a16="http://schemas.microsoft.com/office/drawing/2014/main" id="{6B78797D-B4EC-1819-479E-D15AD1D37BCA}"/>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316216937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69C45-7A58-C934-5262-278A72F4BFD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958AA2B-8CC7-E611-5492-C5E8D464558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4CBDCCC-3022-BA6A-2078-6C9CD10FF9EB}"/>
              </a:ext>
            </a:extLst>
          </p:cNvPr>
          <p:cNvSpPr>
            <a:spLocks noGrp="1"/>
          </p:cNvSpPr>
          <p:nvPr>
            <p:ph type="body" idx="1"/>
          </p:nvPr>
        </p:nvSpPr>
        <p:spPr/>
        <p:txBody>
          <a:bodyPr/>
          <a:lstStyle/>
          <a:p>
            <a:r>
              <a:rPr lang="fr-FR" b="0" dirty="0">
                <a:solidFill>
                  <a:srgbClr val="000000"/>
                </a:solidFill>
                <a:effectLst/>
                <a:latin typeface="Consolas" panose="020B0609020204030204" pitchFamily="49" charset="0"/>
              </a:rPr>
              <a:t>SUMX mariée ou </a:t>
            </a:r>
            <a:r>
              <a:rPr lang="fr-FR" b="0" dirty="0" err="1">
                <a:solidFill>
                  <a:srgbClr val="000000"/>
                </a:solidFill>
                <a:effectLst/>
                <a:latin typeface="Consolas" panose="020B0609020204030204" pitchFamily="49" charset="0"/>
              </a:rPr>
              <a:t>célib</a:t>
            </a:r>
            <a:r>
              <a:rPr lang="fr-FR" b="0" dirty="0">
                <a:solidFill>
                  <a:srgbClr val="000000"/>
                </a:solidFill>
                <a:effectLst/>
                <a:latin typeface="Consolas" panose="020B0609020204030204" pitchFamily="49" charset="0"/>
              </a:rPr>
              <a:t> = </a:t>
            </a:r>
            <a:r>
              <a:rPr lang="fr-FR" b="0" dirty="0">
                <a:solidFill>
                  <a:srgbClr val="3165BB"/>
                </a:solidFill>
                <a:effectLst/>
                <a:latin typeface="Consolas" panose="020B0609020204030204" pitchFamily="49" charset="0"/>
              </a:rPr>
              <a:t>SUMX</a:t>
            </a:r>
            <a:r>
              <a:rPr lang="fr-FR" b="0" dirty="0">
                <a:solidFill>
                  <a:srgbClr val="000000"/>
                </a:solidFill>
                <a:effectLst/>
                <a:latin typeface="Consolas" panose="020B0609020204030204" pitchFamily="49" charset="0"/>
              </a:rPr>
              <a:t>(</a:t>
            </a:r>
          </a:p>
          <a:p>
            <a:r>
              <a:rPr lang="fr-FR" b="0" dirty="0">
                <a:solidFill>
                  <a:srgbClr val="000000"/>
                </a:solidFill>
                <a:effectLst/>
                <a:latin typeface="Consolas" panose="020B0609020204030204" pitchFamily="49" charset="0"/>
              </a:rPr>
              <a:t>    </a:t>
            </a:r>
            <a:r>
              <a:rPr lang="fr-FR" b="0" dirty="0">
                <a:solidFill>
                  <a:srgbClr val="3165BB"/>
                </a:solidFill>
                <a:effectLst/>
                <a:latin typeface="Consolas" panose="020B0609020204030204" pitchFamily="49" charset="0"/>
              </a:rPr>
              <a:t>FILTER</a:t>
            </a:r>
            <a:r>
              <a:rPr lang="fr-FR" b="0" dirty="0">
                <a:solidFill>
                  <a:srgbClr val="000000"/>
                </a:solidFill>
                <a:effectLst/>
                <a:latin typeface="Consolas" panose="020B0609020204030204" pitchFamily="49" charset="0"/>
              </a:rPr>
              <a:t>(</a:t>
            </a:r>
            <a:r>
              <a:rPr lang="fr-FR" b="0" dirty="0">
                <a:solidFill>
                  <a:srgbClr val="001080"/>
                </a:solidFill>
                <a:effectLst/>
                <a:latin typeface="Consolas" panose="020B0609020204030204" pitchFamily="49" charset="0"/>
              </a:rPr>
              <a:t>'Vendeurs'</a:t>
            </a:r>
            <a:r>
              <a:rPr lang="fr-FR" b="0" dirty="0">
                <a:solidFill>
                  <a:srgbClr val="000000"/>
                </a:solidFill>
                <a:effectLst/>
                <a:latin typeface="Consolas" panose="020B0609020204030204" pitchFamily="49" charset="0"/>
              </a:rPr>
              <a:t>;</a:t>
            </a:r>
          </a:p>
          <a:p>
            <a:r>
              <a:rPr lang="fr-FR" b="0" dirty="0">
                <a:solidFill>
                  <a:srgbClr val="000000"/>
                </a:solidFill>
                <a:effectLst/>
                <a:latin typeface="Consolas" panose="020B0609020204030204" pitchFamily="49" charset="0"/>
              </a:rPr>
              <a:t>    </a:t>
            </a:r>
            <a:r>
              <a:rPr lang="fr-FR" b="0" dirty="0">
                <a:solidFill>
                  <a:srgbClr val="001080"/>
                </a:solidFill>
                <a:effectLst/>
                <a:latin typeface="Consolas" panose="020B0609020204030204" pitchFamily="49" charset="0"/>
              </a:rPr>
              <a:t>'Vendeurs'[Situation familiale]</a:t>
            </a:r>
            <a:r>
              <a:rPr lang="fr-FR" b="0" dirty="0">
                <a:solidFill>
                  <a:srgbClr val="000000"/>
                </a:solidFill>
                <a:effectLst/>
                <a:latin typeface="Consolas" panose="020B0609020204030204" pitchFamily="49" charset="0"/>
              </a:rPr>
              <a:t>=</a:t>
            </a:r>
            <a:r>
              <a:rPr lang="fr-FR" b="0" dirty="0">
                <a:solidFill>
                  <a:srgbClr val="A31515"/>
                </a:solidFill>
                <a:effectLst/>
                <a:latin typeface="Consolas" panose="020B0609020204030204" pitchFamily="49" charset="0"/>
              </a:rPr>
              <a:t>"Mariée"</a:t>
            </a:r>
            <a:r>
              <a:rPr lang="fr-FR" b="0" dirty="0">
                <a:solidFill>
                  <a:srgbClr val="000000"/>
                </a:solidFill>
                <a:effectLst/>
                <a:latin typeface="Consolas" panose="020B0609020204030204" pitchFamily="49" charset="0"/>
              </a:rPr>
              <a:t> || </a:t>
            </a:r>
            <a:r>
              <a:rPr lang="fr-FR" b="0" dirty="0">
                <a:solidFill>
                  <a:srgbClr val="001080"/>
                </a:solidFill>
                <a:effectLst/>
                <a:latin typeface="Consolas" panose="020B0609020204030204" pitchFamily="49" charset="0"/>
              </a:rPr>
              <a:t>'Vendeurs'[Situation familiale]</a:t>
            </a:r>
            <a:r>
              <a:rPr lang="fr-FR" b="0" dirty="0">
                <a:solidFill>
                  <a:srgbClr val="000000"/>
                </a:solidFill>
                <a:effectLst/>
                <a:latin typeface="Consolas" panose="020B0609020204030204" pitchFamily="49" charset="0"/>
              </a:rPr>
              <a:t>=</a:t>
            </a:r>
            <a:r>
              <a:rPr lang="fr-FR" b="0" dirty="0">
                <a:solidFill>
                  <a:srgbClr val="A31515"/>
                </a:solidFill>
                <a:effectLst/>
                <a:latin typeface="Consolas" panose="020B0609020204030204" pitchFamily="49" charset="0"/>
              </a:rPr>
              <a:t>"Célibataire"</a:t>
            </a:r>
            <a:r>
              <a:rPr lang="fr-FR" b="0" dirty="0">
                <a:solidFill>
                  <a:srgbClr val="000000"/>
                </a:solidFill>
                <a:effectLst/>
                <a:latin typeface="Consolas" panose="020B0609020204030204" pitchFamily="49" charset="0"/>
              </a:rPr>
              <a:t>);</a:t>
            </a:r>
          </a:p>
          <a:p>
            <a:r>
              <a:rPr lang="fr-FR" b="0" dirty="0">
                <a:solidFill>
                  <a:srgbClr val="000000"/>
                </a:solidFill>
                <a:effectLst/>
                <a:latin typeface="Consolas" panose="020B0609020204030204" pitchFamily="49" charset="0"/>
              </a:rPr>
              <a:t>    </a:t>
            </a:r>
            <a:r>
              <a:rPr lang="fr-FR" b="0" dirty="0">
                <a:solidFill>
                  <a:srgbClr val="68349C"/>
                </a:solidFill>
                <a:effectLst/>
                <a:latin typeface="Consolas" panose="020B0609020204030204" pitchFamily="49" charset="0"/>
              </a:rPr>
              <a:t>[Somme montants ventes]</a:t>
            </a:r>
            <a:r>
              <a:rPr lang="fr-FR" b="0" dirty="0">
                <a:solidFill>
                  <a:srgbClr val="000000"/>
                </a:solidFill>
                <a:effectLst/>
                <a:latin typeface="Consolas" panose="020B0609020204030204" pitchFamily="49" charset="0"/>
              </a:rPr>
              <a:t>)</a:t>
            </a:r>
          </a:p>
          <a:p>
            <a:endParaRPr lang="fr-FR" dirty="0"/>
          </a:p>
        </p:txBody>
      </p:sp>
      <p:sp>
        <p:nvSpPr>
          <p:cNvPr id="4" name="Espace réservé du numéro de diapositive 3">
            <a:extLst>
              <a:ext uri="{FF2B5EF4-FFF2-40B4-BE49-F238E27FC236}">
                <a16:creationId xmlns:a16="http://schemas.microsoft.com/office/drawing/2014/main" id="{CA002193-3CB4-FA26-E3AD-E4A8F3D86CE2}"/>
              </a:ext>
            </a:extLst>
          </p:cNvPr>
          <p:cNvSpPr>
            <a:spLocks noGrp="1"/>
          </p:cNvSpPr>
          <p:nvPr>
            <p:ph type="sldNum" sz="quarter" idx="10"/>
          </p:nvPr>
        </p:nvSpPr>
        <p:spPr/>
        <p:txBody>
          <a:bodyPr/>
          <a:lstStyle/>
          <a:p>
            <a:pPr rtl="0"/>
            <a:fld id="{32674CE4-FBD8-4481-AEFB-CA53E599A745}" type="slidenum">
              <a:rPr lang="fr-FR" smtClean="0"/>
              <a:t>139</a:t>
            </a:fld>
            <a:endParaRPr lang="fr-FR"/>
          </a:p>
        </p:txBody>
      </p:sp>
      <p:sp>
        <p:nvSpPr>
          <p:cNvPr id="5" name="Espace réservé du pied de page 4">
            <a:extLst>
              <a:ext uri="{FF2B5EF4-FFF2-40B4-BE49-F238E27FC236}">
                <a16:creationId xmlns:a16="http://schemas.microsoft.com/office/drawing/2014/main" id="{9305B5A5-C46F-4947-AD57-C607F0F62320}"/>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310537346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4EF40-2C11-0D6B-5F5B-589DB2A2FA7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ADCAE61-F52E-2316-0C85-A095BBC41D2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C2FDE1E-C219-85E2-18C2-2935F60ED22E}"/>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1E5F401C-5AF7-6929-10AA-8716B5D0F80E}"/>
              </a:ext>
            </a:extLst>
          </p:cNvPr>
          <p:cNvSpPr>
            <a:spLocks noGrp="1"/>
          </p:cNvSpPr>
          <p:nvPr>
            <p:ph type="sldNum" sz="quarter" idx="10"/>
          </p:nvPr>
        </p:nvSpPr>
        <p:spPr/>
        <p:txBody>
          <a:bodyPr/>
          <a:lstStyle/>
          <a:p>
            <a:pPr rtl="0"/>
            <a:fld id="{32674CE4-FBD8-4481-AEFB-CA53E599A745}" type="slidenum">
              <a:rPr lang="fr-FR" smtClean="0"/>
              <a:t>141</a:t>
            </a:fld>
            <a:endParaRPr lang="fr-FR"/>
          </a:p>
        </p:txBody>
      </p:sp>
      <p:sp>
        <p:nvSpPr>
          <p:cNvPr id="5" name="Espace réservé du pied de page 4">
            <a:extLst>
              <a:ext uri="{FF2B5EF4-FFF2-40B4-BE49-F238E27FC236}">
                <a16:creationId xmlns:a16="http://schemas.microsoft.com/office/drawing/2014/main" id="{ACDAFEEF-E767-1C9C-4829-45DAB6F99CA5}"/>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50642455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F0DD0A-FC6E-E42E-E934-7A6D22DB279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0120ACF-B0C6-BC79-7B08-C3511D0C7A6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F1C018D-D992-7710-984C-4900E5005C36}"/>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1C4E18FC-BC01-69D8-03ED-1F03AB0C97AB}"/>
              </a:ext>
            </a:extLst>
          </p:cNvPr>
          <p:cNvSpPr>
            <a:spLocks noGrp="1"/>
          </p:cNvSpPr>
          <p:nvPr>
            <p:ph type="sldNum" sz="quarter" idx="10"/>
          </p:nvPr>
        </p:nvSpPr>
        <p:spPr/>
        <p:txBody>
          <a:bodyPr/>
          <a:lstStyle/>
          <a:p>
            <a:pPr rtl="0"/>
            <a:fld id="{32674CE4-FBD8-4481-AEFB-CA53E599A745}" type="slidenum">
              <a:rPr lang="fr-FR" smtClean="0"/>
              <a:t>142</a:t>
            </a:fld>
            <a:endParaRPr lang="fr-FR"/>
          </a:p>
        </p:txBody>
      </p:sp>
      <p:sp>
        <p:nvSpPr>
          <p:cNvPr id="5" name="Espace réservé du pied de page 4">
            <a:extLst>
              <a:ext uri="{FF2B5EF4-FFF2-40B4-BE49-F238E27FC236}">
                <a16:creationId xmlns:a16="http://schemas.microsoft.com/office/drawing/2014/main" id="{D1F7860C-B631-2925-5975-2B9D01F224CF}"/>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240521659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6B5A4-779A-AAD5-5A06-AD12FBD9738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AE24F44-19AC-707D-1BA2-E3940159CAE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F73FA28-72FB-A8D4-F1B4-6A17BD5C9B0D}"/>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11789D79-48F4-D17B-FE23-B28E9B417373}"/>
              </a:ext>
            </a:extLst>
          </p:cNvPr>
          <p:cNvSpPr>
            <a:spLocks noGrp="1"/>
          </p:cNvSpPr>
          <p:nvPr>
            <p:ph type="sldNum" sz="quarter" idx="10"/>
          </p:nvPr>
        </p:nvSpPr>
        <p:spPr/>
        <p:txBody>
          <a:bodyPr/>
          <a:lstStyle/>
          <a:p>
            <a:pPr rtl="0"/>
            <a:fld id="{32674CE4-FBD8-4481-AEFB-CA53E599A745}" type="slidenum">
              <a:rPr lang="fr-FR" smtClean="0"/>
              <a:t>143</a:t>
            </a:fld>
            <a:endParaRPr lang="fr-FR"/>
          </a:p>
        </p:txBody>
      </p:sp>
      <p:sp>
        <p:nvSpPr>
          <p:cNvPr id="5" name="Espace réservé du pied de page 4">
            <a:extLst>
              <a:ext uri="{FF2B5EF4-FFF2-40B4-BE49-F238E27FC236}">
                <a16:creationId xmlns:a16="http://schemas.microsoft.com/office/drawing/2014/main" id="{4F0DDF04-A67E-A5EC-5691-B4AF345BA224}"/>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512043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14</a:t>
            </a:fld>
            <a:endParaRPr lang="fr-FR"/>
          </a:p>
        </p:txBody>
      </p:sp>
      <p:sp>
        <p:nvSpPr>
          <p:cNvPr id="5" name="Espace réservé du pied de page 4">
            <a:extLst>
              <a:ext uri="{FF2B5EF4-FFF2-40B4-BE49-F238E27FC236}">
                <a16:creationId xmlns:a16="http://schemas.microsoft.com/office/drawing/2014/main" id="{DAE2A5F1-43D5-4CD2-8EAF-160D9644B000}"/>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237666324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DE3404-679A-E789-7136-25DA7D61D1B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F4ACF81-B950-6648-7E39-2FC9FC39DE3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4789736-FC6D-7745-CFB1-3614D2D1C0EA}"/>
              </a:ext>
            </a:extLst>
          </p:cNvPr>
          <p:cNvSpPr>
            <a:spLocks noGrp="1"/>
          </p:cNvSpPr>
          <p:nvPr>
            <p:ph type="body" idx="1"/>
          </p:nvPr>
        </p:nvSpPr>
        <p:spPr/>
        <p:txBody>
          <a:bodyPr/>
          <a:lstStyle/>
          <a:p>
            <a:r>
              <a:rPr lang="fr-FR" b="0" dirty="0">
                <a:solidFill>
                  <a:srgbClr val="000000"/>
                </a:solidFill>
                <a:effectLst/>
                <a:latin typeface="Consolas" panose="020B0609020204030204" pitchFamily="49" charset="0"/>
              </a:rPr>
              <a:t>RANG SKIP EARLIER si plusieurs valeurs avec même montant = </a:t>
            </a:r>
          </a:p>
          <a:p>
            <a:r>
              <a:rPr lang="fr-FR" b="0" dirty="0">
                <a:solidFill>
                  <a:srgbClr val="3165BB"/>
                </a:solidFill>
                <a:effectLst/>
                <a:latin typeface="Consolas" panose="020B0609020204030204" pitchFamily="49" charset="0"/>
              </a:rPr>
              <a:t>COUNTROWS</a:t>
            </a:r>
            <a:r>
              <a:rPr lang="fr-FR" b="0" dirty="0">
                <a:solidFill>
                  <a:srgbClr val="000000"/>
                </a:solidFill>
                <a:effectLst/>
                <a:latin typeface="Consolas" panose="020B0609020204030204" pitchFamily="49" charset="0"/>
              </a:rPr>
              <a:t>(</a:t>
            </a:r>
          </a:p>
          <a:p>
            <a:r>
              <a:rPr lang="fr-FR" b="0" dirty="0">
                <a:solidFill>
                  <a:srgbClr val="000000"/>
                </a:solidFill>
                <a:effectLst/>
                <a:latin typeface="Consolas" panose="020B0609020204030204" pitchFamily="49" charset="0"/>
              </a:rPr>
              <a:t>    </a:t>
            </a:r>
            <a:r>
              <a:rPr lang="fr-FR" b="0" dirty="0">
                <a:solidFill>
                  <a:srgbClr val="3165BB"/>
                </a:solidFill>
                <a:effectLst/>
                <a:latin typeface="Consolas" panose="020B0609020204030204" pitchFamily="49" charset="0"/>
              </a:rPr>
              <a:t>FILTER</a:t>
            </a:r>
            <a:r>
              <a:rPr lang="fr-FR" b="0" dirty="0">
                <a:solidFill>
                  <a:srgbClr val="000000"/>
                </a:solidFill>
                <a:effectLst/>
                <a:latin typeface="Consolas" panose="020B0609020204030204" pitchFamily="49" charset="0"/>
              </a:rPr>
              <a:t>(</a:t>
            </a:r>
            <a:r>
              <a:rPr lang="fr-FR" b="0" dirty="0">
                <a:solidFill>
                  <a:srgbClr val="001080"/>
                </a:solidFill>
                <a:effectLst/>
                <a:latin typeface="Consolas" panose="020B0609020204030204" pitchFamily="49" charset="0"/>
              </a:rPr>
              <a:t>'Vendeurs EARLIER RANKS'</a:t>
            </a:r>
            <a:r>
              <a:rPr lang="fr-FR" b="0" dirty="0">
                <a:solidFill>
                  <a:srgbClr val="000000"/>
                </a:solidFill>
                <a:effectLst/>
                <a:latin typeface="Consolas" panose="020B0609020204030204" pitchFamily="49" charset="0"/>
              </a:rPr>
              <a:t>; </a:t>
            </a:r>
          </a:p>
          <a:p>
            <a:r>
              <a:rPr lang="fr-FR" b="0" dirty="0">
                <a:solidFill>
                  <a:srgbClr val="000000"/>
                </a:solidFill>
                <a:effectLst/>
                <a:latin typeface="Consolas" panose="020B0609020204030204" pitchFamily="49" charset="0"/>
              </a:rPr>
              <a:t> </a:t>
            </a:r>
            <a:r>
              <a:rPr lang="fr-FR" b="0" dirty="0">
                <a:solidFill>
                  <a:srgbClr val="001080"/>
                </a:solidFill>
                <a:effectLst/>
                <a:latin typeface="Consolas" panose="020B0609020204030204" pitchFamily="49" charset="0"/>
              </a:rPr>
              <a:t>'Vendeurs EARLIER RANKS'[NB </a:t>
            </a:r>
            <a:r>
              <a:rPr lang="fr-FR" b="0" dirty="0" err="1">
                <a:solidFill>
                  <a:srgbClr val="001080"/>
                </a:solidFill>
                <a:effectLst/>
                <a:latin typeface="Consolas" panose="020B0609020204030204" pitchFamily="49" charset="0"/>
              </a:rPr>
              <a:t>meme</a:t>
            </a:r>
            <a:r>
              <a:rPr lang="fr-FR" b="0" dirty="0">
                <a:solidFill>
                  <a:srgbClr val="001080"/>
                </a:solidFill>
                <a:effectLst/>
                <a:latin typeface="Consolas" panose="020B0609020204030204" pitchFamily="49" charset="0"/>
              </a:rPr>
              <a:t> dates ligne]</a:t>
            </a:r>
            <a:r>
              <a:rPr lang="fr-FR" b="0" dirty="0">
                <a:solidFill>
                  <a:srgbClr val="000000"/>
                </a:solidFill>
                <a:effectLst/>
                <a:latin typeface="Consolas" panose="020B0609020204030204" pitchFamily="49" charset="0"/>
              </a:rPr>
              <a:t>&lt;= </a:t>
            </a:r>
            <a:r>
              <a:rPr lang="fr-FR" b="0" dirty="0">
                <a:solidFill>
                  <a:srgbClr val="3165BB"/>
                </a:solidFill>
                <a:effectLst/>
                <a:latin typeface="Consolas" panose="020B0609020204030204" pitchFamily="49" charset="0"/>
              </a:rPr>
              <a:t>EARLIER</a:t>
            </a:r>
            <a:r>
              <a:rPr lang="fr-FR" b="0" dirty="0">
                <a:solidFill>
                  <a:srgbClr val="000000"/>
                </a:solidFill>
                <a:effectLst/>
                <a:latin typeface="Consolas" panose="020B0609020204030204" pitchFamily="49" charset="0"/>
              </a:rPr>
              <a:t>(</a:t>
            </a:r>
            <a:r>
              <a:rPr lang="fr-FR" b="0" dirty="0">
                <a:solidFill>
                  <a:srgbClr val="001080"/>
                </a:solidFill>
                <a:effectLst/>
                <a:latin typeface="Consolas" panose="020B0609020204030204" pitchFamily="49" charset="0"/>
              </a:rPr>
              <a:t>'Vendeurs EARLIER RANKS'[NB </a:t>
            </a:r>
            <a:r>
              <a:rPr lang="fr-FR" b="0" dirty="0" err="1">
                <a:solidFill>
                  <a:srgbClr val="001080"/>
                </a:solidFill>
                <a:effectLst/>
                <a:latin typeface="Consolas" panose="020B0609020204030204" pitchFamily="49" charset="0"/>
              </a:rPr>
              <a:t>meme</a:t>
            </a:r>
            <a:r>
              <a:rPr lang="fr-FR" b="0" dirty="0">
                <a:solidFill>
                  <a:srgbClr val="001080"/>
                </a:solidFill>
                <a:effectLst/>
                <a:latin typeface="Consolas" panose="020B0609020204030204" pitchFamily="49" charset="0"/>
              </a:rPr>
              <a:t> dates ligne]</a:t>
            </a:r>
            <a:r>
              <a:rPr lang="fr-FR" b="0" dirty="0">
                <a:solidFill>
                  <a:srgbClr val="000000"/>
                </a:solidFill>
                <a:effectLst/>
                <a:latin typeface="Consolas" panose="020B0609020204030204" pitchFamily="49" charset="0"/>
              </a:rPr>
              <a:t>)</a:t>
            </a:r>
          </a:p>
          <a:p>
            <a:r>
              <a:rPr lang="fr-FR" b="0" dirty="0">
                <a:solidFill>
                  <a:srgbClr val="000000"/>
                </a:solidFill>
                <a:effectLst/>
                <a:latin typeface="Consolas" panose="020B0609020204030204" pitchFamily="49" charset="0"/>
              </a:rPr>
              <a:t>  </a:t>
            </a:r>
            <a:r>
              <a:rPr lang="fr-FR" b="0" dirty="0">
                <a:solidFill>
                  <a:srgbClr val="008000"/>
                </a:solidFill>
                <a:effectLst/>
                <a:latin typeface="Consolas" panose="020B0609020204030204" pitchFamily="49" charset="0"/>
              </a:rPr>
              <a:t>-- nb de lignes quand le </a:t>
            </a:r>
            <a:r>
              <a:rPr lang="fr-FR" b="0" dirty="0" err="1">
                <a:solidFill>
                  <a:srgbClr val="008000"/>
                </a:solidFill>
                <a:effectLst/>
                <a:latin typeface="Consolas" panose="020B0609020204030204" pitchFamily="49" charset="0"/>
              </a:rPr>
              <a:t>MontantVentes</a:t>
            </a:r>
            <a:r>
              <a:rPr lang="fr-FR" b="0" dirty="0">
                <a:solidFill>
                  <a:srgbClr val="008000"/>
                </a:solidFill>
                <a:effectLst/>
                <a:latin typeface="Consolas" panose="020B0609020204030204" pitchFamily="49" charset="0"/>
              </a:rPr>
              <a:t> est inférieur à la ligne actuelle</a:t>
            </a:r>
            <a:endParaRPr lang="fr-FR" b="0" dirty="0">
              <a:solidFill>
                <a:srgbClr val="000000"/>
              </a:solidFill>
              <a:effectLst/>
              <a:latin typeface="Consolas" panose="020B0609020204030204" pitchFamily="49" charset="0"/>
            </a:endParaRPr>
          </a:p>
          <a:p>
            <a:r>
              <a:rPr lang="fr-FR" b="0" dirty="0">
                <a:solidFill>
                  <a:srgbClr val="000000"/>
                </a:solidFill>
                <a:effectLst/>
                <a:latin typeface="Consolas" panose="020B0609020204030204" pitchFamily="49" charset="0"/>
              </a:rPr>
              <a:t>          )</a:t>
            </a:r>
          </a:p>
          <a:p>
            <a:r>
              <a:rPr lang="fr-FR" b="0" dirty="0">
                <a:solidFill>
                  <a:srgbClr val="000000"/>
                </a:solidFill>
                <a:effectLst/>
                <a:latin typeface="Consolas" panose="020B0609020204030204" pitchFamily="49" charset="0"/>
              </a:rPr>
              <a:t>          )</a:t>
            </a:r>
          </a:p>
          <a:p>
            <a:endParaRPr lang="fr-FR" dirty="0"/>
          </a:p>
        </p:txBody>
      </p:sp>
      <p:sp>
        <p:nvSpPr>
          <p:cNvPr id="4" name="Espace réservé du numéro de diapositive 3">
            <a:extLst>
              <a:ext uri="{FF2B5EF4-FFF2-40B4-BE49-F238E27FC236}">
                <a16:creationId xmlns:a16="http://schemas.microsoft.com/office/drawing/2014/main" id="{3CECCAB2-331D-4784-BC4B-2BDAECF144F1}"/>
              </a:ext>
            </a:extLst>
          </p:cNvPr>
          <p:cNvSpPr>
            <a:spLocks noGrp="1"/>
          </p:cNvSpPr>
          <p:nvPr>
            <p:ph type="sldNum" sz="quarter" idx="10"/>
          </p:nvPr>
        </p:nvSpPr>
        <p:spPr/>
        <p:txBody>
          <a:bodyPr/>
          <a:lstStyle/>
          <a:p>
            <a:pPr rtl="0"/>
            <a:fld id="{32674CE4-FBD8-4481-AEFB-CA53E599A745}" type="slidenum">
              <a:rPr lang="fr-FR" smtClean="0"/>
              <a:t>144</a:t>
            </a:fld>
            <a:endParaRPr lang="fr-FR"/>
          </a:p>
        </p:txBody>
      </p:sp>
      <p:sp>
        <p:nvSpPr>
          <p:cNvPr id="5" name="Espace réservé du pied de page 4">
            <a:extLst>
              <a:ext uri="{FF2B5EF4-FFF2-40B4-BE49-F238E27FC236}">
                <a16:creationId xmlns:a16="http://schemas.microsoft.com/office/drawing/2014/main" id="{EE48AB7E-6067-87DD-A72D-8D9896C4E042}"/>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109696695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146</a:t>
            </a:fld>
            <a:endParaRPr lang="fr-FR"/>
          </a:p>
        </p:txBody>
      </p:sp>
      <p:sp>
        <p:nvSpPr>
          <p:cNvPr id="5" name="Espace réservé du pied de page 4">
            <a:extLst>
              <a:ext uri="{FF2B5EF4-FFF2-40B4-BE49-F238E27FC236}">
                <a16:creationId xmlns:a16="http://schemas.microsoft.com/office/drawing/2014/main" id="{BBF37D10-7B6E-4344-BF06-EA3A3E91D91A}"/>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279457670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E0EDD-6241-5C49-8B31-D58A7A5FEED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E1DCDA4-D834-019A-7556-1838517AB2D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BFF4B92-CFD9-C773-BAE9-EBE52CB14F1B}"/>
              </a:ext>
            </a:extLst>
          </p:cNvPr>
          <p:cNvSpPr>
            <a:spLocks noGrp="1"/>
          </p:cNvSpPr>
          <p:nvPr>
            <p:ph type="body" idx="1"/>
          </p:nvPr>
        </p:nvSpPr>
        <p:spPr/>
        <p:txBody>
          <a:bodyPr/>
          <a:lstStyle/>
          <a:p>
            <a:r>
              <a:rPr lang="fr-FR" dirty="0"/>
              <a:t>https://daxone.fr/summarizecolumns-la-super-fonction-du-dax/</a:t>
            </a:r>
          </a:p>
          <a:p>
            <a:r>
              <a:rPr lang="fr-FR" dirty="0"/>
              <a:t>https://learn.microsoft.com/fr-fr/dax/summarizecolumns-function-dax</a:t>
            </a:r>
          </a:p>
          <a:p>
            <a:endParaRPr lang="fr-FR" dirty="0"/>
          </a:p>
          <a:p>
            <a:r>
              <a:rPr lang="fr-FR" dirty="0"/>
              <a:t>Ne sert à rien à part créer des tables qui auraient dû être créées dans Power </a:t>
            </a:r>
            <a:r>
              <a:rPr lang="fr-FR" dirty="0" err="1"/>
              <a:t>Query</a:t>
            </a:r>
            <a:r>
              <a:rPr lang="fr-FR" dirty="0"/>
              <a:t> comme des tables de faits</a:t>
            </a:r>
          </a:p>
          <a:p>
            <a:r>
              <a:rPr lang="fr-FR" dirty="0"/>
              <a:t>On peut le faire tout simplement en faisant un tableau standard dans conception de rapports et en mettant les colonnes associées. + en rajoutant le filtre sur le tableau</a:t>
            </a:r>
          </a:p>
        </p:txBody>
      </p:sp>
      <p:sp>
        <p:nvSpPr>
          <p:cNvPr id="4" name="Espace réservé du numéro de diapositive 3">
            <a:extLst>
              <a:ext uri="{FF2B5EF4-FFF2-40B4-BE49-F238E27FC236}">
                <a16:creationId xmlns:a16="http://schemas.microsoft.com/office/drawing/2014/main" id="{8A5C8F3C-99A2-AF91-D059-4977D98A704A}"/>
              </a:ext>
            </a:extLst>
          </p:cNvPr>
          <p:cNvSpPr>
            <a:spLocks noGrp="1"/>
          </p:cNvSpPr>
          <p:nvPr>
            <p:ph type="sldNum" sz="quarter" idx="10"/>
          </p:nvPr>
        </p:nvSpPr>
        <p:spPr/>
        <p:txBody>
          <a:bodyPr/>
          <a:lstStyle/>
          <a:p>
            <a:pPr rtl="0"/>
            <a:fld id="{32674CE4-FBD8-4481-AEFB-CA53E599A745}" type="slidenum">
              <a:rPr lang="fr-FR" smtClean="0"/>
              <a:t>148</a:t>
            </a:fld>
            <a:endParaRPr lang="fr-FR"/>
          </a:p>
        </p:txBody>
      </p:sp>
      <p:sp>
        <p:nvSpPr>
          <p:cNvPr id="5" name="Espace réservé du pied de page 4">
            <a:extLst>
              <a:ext uri="{FF2B5EF4-FFF2-40B4-BE49-F238E27FC236}">
                <a16:creationId xmlns:a16="http://schemas.microsoft.com/office/drawing/2014/main" id="{F4F2D8FD-10FB-DF22-9CA6-CE783A515C96}"/>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302757123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E604E9-8C0E-0C59-7C9A-10D828FA059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9907348-04F2-4CC6-B47E-DAC5B67C306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2AB3060-8560-2DC4-3117-371D1E08B56E}"/>
              </a:ext>
            </a:extLst>
          </p:cNvPr>
          <p:cNvSpPr>
            <a:spLocks noGrp="1"/>
          </p:cNvSpPr>
          <p:nvPr>
            <p:ph type="body" idx="1"/>
          </p:nvPr>
        </p:nvSpPr>
        <p:spPr/>
        <p:txBody>
          <a:bodyPr/>
          <a:lstStyle/>
          <a:p>
            <a:r>
              <a:rPr lang="fr-FR" dirty="0"/>
              <a:t>https://daxone.fr/summarizecolumns-la-super-fonction-du-dax/</a:t>
            </a:r>
          </a:p>
          <a:p>
            <a:r>
              <a:rPr lang="fr-FR" dirty="0"/>
              <a:t>https://learn.microsoft.com/fr-fr/dax/summarizecolumns-function-dax</a:t>
            </a:r>
          </a:p>
          <a:p>
            <a:endParaRPr lang="fr-FR" dirty="0"/>
          </a:p>
          <a:p>
            <a:r>
              <a:rPr lang="fr-FR" dirty="0"/>
              <a:t>Ne sert à rien à part créer des tables qui auraient dû être créées dans Power </a:t>
            </a:r>
            <a:r>
              <a:rPr lang="fr-FR" dirty="0" err="1"/>
              <a:t>Query</a:t>
            </a:r>
            <a:r>
              <a:rPr lang="fr-FR" dirty="0"/>
              <a:t> comme des tables de faits</a:t>
            </a:r>
          </a:p>
          <a:p>
            <a:r>
              <a:rPr lang="fr-FR" dirty="0"/>
              <a:t>On peut le faire tout simplement en faisant un tableau standard dans conception de rapports et en mettant les colonnes associées. + en rajoutant le filtre sur le tableau</a:t>
            </a:r>
          </a:p>
          <a:p>
            <a:endParaRPr lang="fr-FR" dirty="0"/>
          </a:p>
          <a:p>
            <a:r>
              <a:rPr lang="fr-FR" b="0" dirty="0">
                <a:solidFill>
                  <a:srgbClr val="000000"/>
                </a:solidFill>
                <a:effectLst/>
                <a:latin typeface="Consolas" panose="020B0609020204030204" pitchFamily="49" charset="0"/>
              </a:rPr>
              <a:t>Table SUMMARIZECOL = </a:t>
            </a:r>
          </a:p>
          <a:p>
            <a:r>
              <a:rPr lang="fr-FR" b="0" dirty="0">
                <a:solidFill>
                  <a:srgbClr val="3165BB"/>
                </a:solidFill>
                <a:effectLst/>
                <a:latin typeface="Consolas" panose="020B0609020204030204" pitchFamily="49" charset="0"/>
              </a:rPr>
              <a:t>SUMMARIZECOLUMNS</a:t>
            </a:r>
            <a:r>
              <a:rPr lang="fr-FR" b="0" dirty="0">
                <a:solidFill>
                  <a:srgbClr val="000000"/>
                </a:solidFill>
                <a:effectLst/>
                <a:latin typeface="Consolas" panose="020B0609020204030204" pitchFamily="49" charset="0"/>
              </a:rPr>
              <a:t>(</a:t>
            </a:r>
            <a:r>
              <a:rPr lang="fr-FR" b="0" dirty="0">
                <a:solidFill>
                  <a:srgbClr val="001080"/>
                </a:solidFill>
                <a:effectLst/>
                <a:latin typeface="Consolas" panose="020B0609020204030204" pitchFamily="49" charset="0"/>
              </a:rPr>
              <a:t>Produit[Catégorie]</a:t>
            </a:r>
            <a:r>
              <a:rPr lang="fr-FR" b="0" dirty="0">
                <a:solidFill>
                  <a:srgbClr val="000000"/>
                </a:solidFill>
                <a:effectLst/>
                <a:latin typeface="Consolas" panose="020B0609020204030204" pitchFamily="49" charset="0"/>
              </a:rPr>
              <a:t>; </a:t>
            </a:r>
            <a:r>
              <a:rPr lang="fr-FR" b="0" dirty="0">
                <a:solidFill>
                  <a:srgbClr val="008000"/>
                </a:solidFill>
                <a:effectLst/>
                <a:latin typeface="Consolas" panose="020B0609020204030204" pitchFamily="49" charset="0"/>
              </a:rPr>
              <a:t>-- je regroupe par catégorie de la table produit</a:t>
            </a:r>
            <a:endParaRPr lang="fr-FR" b="0" dirty="0">
              <a:solidFill>
                <a:srgbClr val="000000"/>
              </a:solidFill>
              <a:effectLst/>
              <a:latin typeface="Consolas" panose="020B0609020204030204" pitchFamily="49" charset="0"/>
            </a:endParaRPr>
          </a:p>
          <a:p>
            <a:r>
              <a:rPr lang="fr-FR" b="0" dirty="0">
                <a:solidFill>
                  <a:srgbClr val="000000"/>
                </a:solidFill>
                <a:effectLst/>
                <a:latin typeface="Consolas" panose="020B0609020204030204" pitchFamily="49" charset="0"/>
              </a:rPr>
              <a:t>                 </a:t>
            </a:r>
            <a:r>
              <a:rPr lang="fr-FR" b="0" dirty="0">
                <a:solidFill>
                  <a:srgbClr val="001080"/>
                </a:solidFill>
                <a:effectLst/>
                <a:latin typeface="Consolas" panose="020B0609020204030204" pitchFamily="49" charset="0"/>
              </a:rPr>
              <a:t>'1Table Date Dax'[Année]</a:t>
            </a:r>
            <a:r>
              <a:rPr lang="fr-FR" b="0" dirty="0">
                <a:solidFill>
                  <a:srgbClr val="000000"/>
                </a:solidFill>
                <a:effectLst/>
                <a:latin typeface="Consolas" panose="020B0609020204030204" pitchFamily="49" charset="0"/>
              </a:rPr>
              <a:t>; </a:t>
            </a:r>
            <a:r>
              <a:rPr lang="fr-FR" b="0" dirty="0">
                <a:solidFill>
                  <a:srgbClr val="008000"/>
                </a:solidFill>
                <a:effectLst/>
                <a:latin typeface="Consolas" panose="020B0609020204030204" pitchFamily="49" charset="0"/>
              </a:rPr>
              <a:t>-- je regroupe par l'année de la table de date</a:t>
            </a:r>
            <a:endParaRPr lang="fr-FR" b="0" dirty="0">
              <a:solidFill>
                <a:srgbClr val="000000"/>
              </a:solidFill>
              <a:effectLst/>
              <a:latin typeface="Consolas" panose="020B0609020204030204" pitchFamily="49" charset="0"/>
            </a:endParaRPr>
          </a:p>
          <a:p>
            <a:r>
              <a:rPr lang="fr-FR" b="0" dirty="0">
                <a:solidFill>
                  <a:srgbClr val="000000"/>
                </a:solidFill>
                <a:effectLst/>
                <a:latin typeface="Consolas" panose="020B0609020204030204" pitchFamily="49" charset="0"/>
              </a:rPr>
              <a:t>                 </a:t>
            </a:r>
            <a:r>
              <a:rPr lang="fr-FR" b="0" dirty="0">
                <a:solidFill>
                  <a:srgbClr val="3165BB"/>
                </a:solidFill>
                <a:effectLst/>
                <a:latin typeface="Consolas" panose="020B0609020204030204" pitchFamily="49" charset="0"/>
              </a:rPr>
              <a:t>TREATAS</a:t>
            </a:r>
            <a:r>
              <a:rPr lang="fr-FR" b="0" dirty="0">
                <a:solidFill>
                  <a:srgbClr val="000000"/>
                </a:solidFill>
                <a:effectLst/>
                <a:latin typeface="Consolas" panose="020B0609020204030204" pitchFamily="49" charset="0"/>
              </a:rPr>
              <a:t>({</a:t>
            </a:r>
            <a:r>
              <a:rPr lang="fr-FR" b="0" dirty="0">
                <a:solidFill>
                  <a:srgbClr val="A31515"/>
                </a:solidFill>
                <a:effectLst/>
                <a:latin typeface="Consolas" panose="020B0609020204030204" pitchFamily="49" charset="0"/>
              </a:rPr>
              <a:t>"</a:t>
            </a:r>
            <a:r>
              <a:rPr lang="fr-FR" b="0" dirty="0" err="1">
                <a:solidFill>
                  <a:srgbClr val="A31515"/>
                </a:solidFill>
                <a:effectLst/>
                <a:latin typeface="Consolas" panose="020B0609020204030204" pitchFamily="49" charset="0"/>
              </a:rPr>
              <a:t>Audio"</a:t>
            </a:r>
            <a:r>
              <a:rPr lang="fr-FR" b="0" dirty="0" err="1">
                <a:solidFill>
                  <a:srgbClr val="000000"/>
                </a:solidFill>
                <a:effectLst/>
                <a:latin typeface="Consolas" panose="020B0609020204030204" pitchFamily="49" charset="0"/>
              </a:rPr>
              <a:t>;</a:t>
            </a:r>
            <a:r>
              <a:rPr lang="fr-FR" b="0" dirty="0" err="1">
                <a:solidFill>
                  <a:srgbClr val="A31515"/>
                </a:solidFill>
                <a:effectLst/>
                <a:latin typeface="Consolas" panose="020B0609020204030204" pitchFamily="49" charset="0"/>
              </a:rPr>
              <a:t>"TV</a:t>
            </a:r>
            <a:r>
              <a:rPr lang="fr-FR" b="0" dirty="0">
                <a:solidFill>
                  <a:srgbClr val="A31515"/>
                </a:solidFill>
                <a:effectLst/>
                <a:latin typeface="Consolas" panose="020B0609020204030204" pitchFamily="49" charset="0"/>
              </a:rPr>
              <a:t> et </a:t>
            </a:r>
            <a:r>
              <a:rPr lang="fr-FR" b="0" dirty="0" err="1">
                <a:solidFill>
                  <a:srgbClr val="A31515"/>
                </a:solidFill>
                <a:effectLst/>
                <a:latin typeface="Consolas" panose="020B0609020204030204" pitchFamily="49" charset="0"/>
              </a:rPr>
              <a:t>Video</a:t>
            </a:r>
            <a:r>
              <a:rPr lang="fr-FR" b="0" dirty="0">
                <a:solidFill>
                  <a:srgbClr val="A31515"/>
                </a:solidFill>
                <a:effectLst/>
                <a:latin typeface="Consolas" panose="020B0609020204030204" pitchFamily="49" charset="0"/>
              </a:rPr>
              <a:t>"</a:t>
            </a:r>
            <a:r>
              <a:rPr lang="fr-FR" b="0" dirty="0">
                <a:solidFill>
                  <a:srgbClr val="000000"/>
                </a:solidFill>
                <a:effectLst/>
                <a:latin typeface="Consolas" panose="020B0609020204030204" pitchFamily="49" charset="0"/>
              </a:rPr>
              <a:t>}; </a:t>
            </a:r>
            <a:r>
              <a:rPr lang="fr-FR" b="0" dirty="0">
                <a:solidFill>
                  <a:srgbClr val="001080"/>
                </a:solidFill>
                <a:effectLst/>
                <a:latin typeface="Consolas" panose="020B0609020204030204" pitchFamily="49" charset="0"/>
              </a:rPr>
              <a:t>Produit[Catégorie]</a:t>
            </a:r>
            <a:r>
              <a:rPr lang="fr-FR" b="0" dirty="0">
                <a:solidFill>
                  <a:srgbClr val="000000"/>
                </a:solidFill>
                <a:effectLst/>
                <a:latin typeface="Consolas" panose="020B0609020204030204" pitchFamily="49" charset="0"/>
              </a:rPr>
              <a:t>); </a:t>
            </a:r>
            <a:r>
              <a:rPr lang="fr-FR" b="0" dirty="0">
                <a:solidFill>
                  <a:srgbClr val="008000"/>
                </a:solidFill>
                <a:effectLst/>
                <a:latin typeface="Consolas" panose="020B0609020204030204" pitchFamily="49" charset="0"/>
              </a:rPr>
              <a:t>-- je filtre sur les catégories audio et TV/</a:t>
            </a:r>
            <a:r>
              <a:rPr lang="fr-FR" b="0" dirty="0" err="1">
                <a:solidFill>
                  <a:srgbClr val="008000"/>
                </a:solidFill>
                <a:effectLst/>
                <a:latin typeface="Consolas" panose="020B0609020204030204" pitchFamily="49" charset="0"/>
              </a:rPr>
              <a:t>Video</a:t>
            </a:r>
            <a:endParaRPr lang="fr-FR" b="0" dirty="0">
              <a:solidFill>
                <a:srgbClr val="000000"/>
              </a:solidFill>
              <a:effectLst/>
              <a:latin typeface="Consolas" panose="020B0609020204030204" pitchFamily="49" charset="0"/>
            </a:endParaRPr>
          </a:p>
          <a:p>
            <a:r>
              <a:rPr lang="fr-FR" b="0" dirty="0">
                <a:solidFill>
                  <a:srgbClr val="000000"/>
                </a:solidFill>
                <a:effectLst/>
                <a:latin typeface="Consolas" panose="020B0609020204030204" pitchFamily="49" charset="0"/>
              </a:rPr>
              <a:t>                 </a:t>
            </a:r>
            <a:r>
              <a:rPr lang="fr-FR" b="0" dirty="0">
                <a:solidFill>
                  <a:srgbClr val="A31515"/>
                </a:solidFill>
                <a:effectLst/>
                <a:latin typeface="Consolas" panose="020B0609020204030204" pitchFamily="49" charset="0"/>
              </a:rPr>
              <a:t>"Montant ventes </a:t>
            </a:r>
            <a:r>
              <a:rPr lang="fr-FR" b="0" dirty="0" err="1">
                <a:solidFill>
                  <a:srgbClr val="A31515"/>
                </a:solidFill>
                <a:effectLst/>
                <a:latin typeface="Consolas" panose="020B0609020204030204" pitchFamily="49" charset="0"/>
              </a:rPr>
              <a:t>sumcol</a:t>
            </a:r>
            <a:r>
              <a:rPr lang="fr-FR" b="0" dirty="0">
                <a:solidFill>
                  <a:srgbClr val="A31515"/>
                </a:solidFill>
                <a:effectLst/>
                <a:latin typeface="Consolas" panose="020B0609020204030204" pitchFamily="49" charset="0"/>
              </a:rPr>
              <a:t>"</a:t>
            </a:r>
            <a:r>
              <a:rPr lang="fr-FR" b="0" dirty="0">
                <a:solidFill>
                  <a:srgbClr val="000000"/>
                </a:solidFill>
                <a:effectLst/>
                <a:latin typeface="Consolas" panose="020B0609020204030204" pitchFamily="49" charset="0"/>
              </a:rPr>
              <a:t>; </a:t>
            </a:r>
            <a:r>
              <a:rPr lang="fr-FR" b="0" dirty="0">
                <a:solidFill>
                  <a:srgbClr val="68349C"/>
                </a:solidFill>
                <a:effectLst/>
                <a:latin typeface="Consolas" panose="020B0609020204030204" pitchFamily="49" charset="0"/>
              </a:rPr>
              <a:t>[Somme montants ventes]</a:t>
            </a:r>
            <a:r>
              <a:rPr lang="fr-FR" b="0" dirty="0">
                <a:solidFill>
                  <a:srgbClr val="000000"/>
                </a:solidFill>
                <a:effectLst/>
                <a:latin typeface="Consolas" panose="020B0609020204030204" pitchFamily="49" charset="0"/>
              </a:rPr>
              <a:t>; </a:t>
            </a:r>
          </a:p>
          <a:p>
            <a:r>
              <a:rPr lang="fr-FR" b="0" dirty="0">
                <a:solidFill>
                  <a:srgbClr val="008000"/>
                </a:solidFill>
                <a:effectLst/>
                <a:latin typeface="Consolas" panose="020B0609020204030204" pitchFamily="49" charset="0"/>
              </a:rPr>
              <a:t>-- je crée une nouvelle colonne qui me ramène le résultat de la mesure pour chaque regroupement</a:t>
            </a:r>
            <a:endParaRPr lang="fr-FR" b="0" dirty="0">
              <a:solidFill>
                <a:srgbClr val="000000"/>
              </a:solidFill>
              <a:effectLst/>
              <a:latin typeface="Consolas" panose="020B0609020204030204" pitchFamily="49" charset="0"/>
            </a:endParaRPr>
          </a:p>
          <a:p>
            <a:r>
              <a:rPr lang="fr-FR" b="0" dirty="0">
                <a:solidFill>
                  <a:srgbClr val="000000"/>
                </a:solidFill>
                <a:effectLst/>
                <a:latin typeface="Consolas" panose="020B0609020204030204" pitchFamily="49" charset="0"/>
              </a:rPr>
              <a:t>                 </a:t>
            </a:r>
            <a:r>
              <a:rPr lang="fr-FR" b="0" dirty="0">
                <a:solidFill>
                  <a:srgbClr val="A31515"/>
                </a:solidFill>
                <a:effectLst/>
                <a:latin typeface="Consolas" panose="020B0609020204030204" pitchFamily="49" charset="0"/>
              </a:rPr>
              <a:t>"Montant ventes </a:t>
            </a:r>
            <a:r>
              <a:rPr lang="fr-FR" b="0" dirty="0" err="1">
                <a:solidFill>
                  <a:srgbClr val="A31515"/>
                </a:solidFill>
                <a:effectLst/>
                <a:latin typeface="Consolas" panose="020B0609020204030204" pitchFamily="49" charset="0"/>
              </a:rPr>
              <a:t>sumcol</a:t>
            </a:r>
            <a:r>
              <a:rPr lang="fr-FR" b="0" dirty="0">
                <a:solidFill>
                  <a:srgbClr val="A31515"/>
                </a:solidFill>
                <a:effectLst/>
                <a:latin typeface="Consolas" panose="020B0609020204030204" pitchFamily="49" charset="0"/>
              </a:rPr>
              <a:t> total audio et tv"</a:t>
            </a:r>
            <a:r>
              <a:rPr lang="fr-FR" b="0" dirty="0">
                <a:solidFill>
                  <a:srgbClr val="000000"/>
                </a:solidFill>
                <a:effectLst/>
                <a:latin typeface="Consolas" panose="020B0609020204030204" pitchFamily="49" charset="0"/>
              </a:rPr>
              <a:t>; </a:t>
            </a:r>
            <a:r>
              <a:rPr lang="fr-FR" b="0" dirty="0">
                <a:solidFill>
                  <a:srgbClr val="3165BB"/>
                </a:solidFill>
                <a:effectLst/>
                <a:latin typeface="Consolas" panose="020B0609020204030204" pitchFamily="49" charset="0"/>
              </a:rPr>
              <a:t>CALCULATE</a:t>
            </a:r>
            <a:r>
              <a:rPr lang="fr-FR" b="0" dirty="0">
                <a:solidFill>
                  <a:srgbClr val="000000"/>
                </a:solidFill>
                <a:effectLst/>
                <a:latin typeface="Consolas" panose="020B0609020204030204" pitchFamily="49" charset="0"/>
              </a:rPr>
              <a:t>(</a:t>
            </a:r>
            <a:r>
              <a:rPr lang="fr-FR" b="0" dirty="0">
                <a:solidFill>
                  <a:srgbClr val="68349C"/>
                </a:solidFill>
                <a:effectLst/>
                <a:latin typeface="Consolas" panose="020B0609020204030204" pitchFamily="49" charset="0"/>
              </a:rPr>
              <a:t>[Somme montants ventes]</a:t>
            </a:r>
            <a:r>
              <a:rPr lang="fr-FR" b="0" dirty="0">
                <a:solidFill>
                  <a:srgbClr val="000000"/>
                </a:solidFill>
                <a:effectLst/>
                <a:latin typeface="Consolas" panose="020B0609020204030204" pitchFamily="49" charset="0"/>
              </a:rPr>
              <a:t>; </a:t>
            </a:r>
            <a:r>
              <a:rPr lang="fr-FR" b="0" dirty="0">
                <a:solidFill>
                  <a:srgbClr val="3165BB"/>
                </a:solidFill>
                <a:effectLst/>
                <a:latin typeface="Consolas" panose="020B0609020204030204" pitchFamily="49" charset="0"/>
              </a:rPr>
              <a:t>ALLSELECTED</a:t>
            </a:r>
            <a:r>
              <a:rPr lang="fr-FR" b="0" dirty="0">
                <a:solidFill>
                  <a:srgbClr val="000000"/>
                </a:solidFill>
                <a:effectLst/>
                <a:latin typeface="Consolas" panose="020B0609020204030204" pitchFamily="49" charset="0"/>
              </a:rPr>
              <a:t>(</a:t>
            </a:r>
            <a:r>
              <a:rPr lang="fr-FR" b="0" dirty="0">
                <a:solidFill>
                  <a:srgbClr val="001080"/>
                </a:solidFill>
                <a:effectLst/>
                <a:latin typeface="Consolas" panose="020B0609020204030204" pitchFamily="49" charset="0"/>
              </a:rPr>
              <a:t>Produit[Catégorie]</a:t>
            </a:r>
            <a:r>
              <a:rPr lang="fr-FR" b="0" dirty="0">
                <a:solidFill>
                  <a:srgbClr val="000000"/>
                </a:solidFill>
                <a:effectLst/>
                <a:latin typeface="Consolas" panose="020B0609020204030204" pitchFamily="49" charset="0"/>
              </a:rPr>
              <a:t>))</a:t>
            </a:r>
          </a:p>
          <a:p>
            <a:r>
              <a:rPr lang="fr-FR" b="0" dirty="0">
                <a:solidFill>
                  <a:srgbClr val="008000"/>
                </a:solidFill>
                <a:effectLst/>
                <a:latin typeface="Consolas" panose="020B0609020204030204" pitchFamily="49" charset="0"/>
              </a:rPr>
              <a:t>-- je crée une nouvelle colonne qui me calcule la mesure pour toutes les catégories du </a:t>
            </a:r>
            <a:r>
              <a:rPr lang="fr-FR" b="0" dirty="0" err="1">
                <a:solidFill>
                  <a:srgbClr val="008000"/>
                </a:solidFill>
                <a:effectLst/>
                <a:latin typeface="Consolas" panose="020B0609020204030204" pitchFamily="49" charset="0"/>
              </a:rPr>
              <a:t>summarizecolumns</a:t>
            </a:r>
            <a:r>
              <a:rPr lang="fr-FR" b="0" dirty="0">
                <a:solidFill>
                  <a:srgbClr val="008000"/>
                </a:solidFill>
                <a:effectLst/>
                <a:latin typeface="Consolas" panose="020B0609020204030204" pitchFamily="49" charset="0"/>
              </a:rPr>
              <a:t> (audio et tv)</a:t>
            </a:r>
            <a:endParaRPr lang="fr-FR" b="0" dirty="0">
              <a:solidFill>
                <a:srgbClr val="000000"/>
              </a:solidFill>
              <a:effectLst/>
              <a:latin typeface="Consolas" panose="020B0609020204030204" pitchFamily="49" charset="0"/>
            </a:endParaRPr>
          </a:p>
          <a:p>
            <a:r>
              <a:rPr lang="fr-FR" b="0" dirty="0">
                <a:solidFill>
                  <a:srgbClr val="000000"/>
                </a:solidFill>
                <a:effectLst/>
                <a:latin typeface="Consolas" panose="020B0609020204030204" pitchFamily="49" charset="0"/>
              </a:rPr>
              <a:t>                )</a:t>
            </a:r>
          </a:p>
          <a:p>
            <a:endParaRPr lang="fr-FR" dirty="0"/>
          </a:p>
        </p:txBody>
      </p:sp>
      <p:sp>
        <p:nvSpPr>
          <p:cNvPr id="4" name="Espace réservé du numéro de diapositive 3">
            <a:extLst>
              <a:ext uri="{FF2B5EF4-FFF2-40B4-BE49-F238E27FC236}">
                <a16:creationId xmlns:a16="http://schemas.microsoft.com/office/drawing/2014/main" id="{D3314A85-3F5D-F908-E0BE-6933EDE57717}"/>
              </a:ext>
            </a:extLst>
          </p:cNvPr>
          <p:cNvSpPr>
            <a:spLocks noGrp="1"/>
          </p:cNvSpPr>
          <p:nvPr>
            <p:ph type="sldNum" sz="quarter" idx="10"/>
          </p:nvPr>
        </p:nvSpPr>
        <p:spPr/>
        <p:txBody>
          <a:bodyPr/>
          <a:lstStyle/>
          <a:p>
            <a:pPr rtl="0"/>
            <a:fld id="{32674CE4-FBD8-4481-AEFB-CA53E599A745}" type="slidenum">
              <a:rPr lang="fr-FR" smtClean="0"/>
              <a:t>149</a:t>
            </a:fld>
            <a:endParaRPr lang="fr-FR"/>
          </a:p>
        </p:txBody>
      </p:sp>
      <p:sp>
        <p:nvSpPr>
          <p:cNvPr id="5" name="Espace réservé du pied de page 4">
            <a:extLst>
              <a:ext uri="{FF2B5EF4-FFF2-40B4-BE49-F238E27FC236}">
                <a16:creationId xmlns:a16="http://schemas.microsoft.com/office/drawing/2014/main" id="{87AC463F-6D33-85A4-05CB-4906E12CFFCA}"/>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309659889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9299E-7B41-31CE-3899-2BF2EA56055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FE06B02-42EC-3529-A0A0-61240BA1851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92F0E89-60A0-9D76-C06E-4DB0154BDA21}"/>
              </a:ext>
            </a:extLst>
          </p:cNvPr>
          <p:cNvSpPr>
            <a:spLocks noGrp="1"/>
          </p:cNvSpPr>
          <p:nvPr>
            <p:ph type="body" idx="1"/>
          </p:nvPr>
        </p:nvSpPr>
        <p:spPr/>
        <p:txBody>
          <a:bodyPr/>
          <a:lstStyle/>
          <a:p>
            <a:r>
              <a:rPr lang="fr-FR" dirty="0"/>
              <a:t>https://learn.microsoft.com/fr-fr/dax/calculatetable-function-dax </a:t>
            </a:r>
          </a:p>
          <a:p>
            <a:endParaRPr lang="fr-FR" dirty="0"/>
          </a:p>
          <a:p>
            <a:r>
              <a:rPr lang="fr-FR" dirty="0"/>
              <a:t>Si filtre sur l’année de la table DATE (</a:t>
            </a:r>
            <a:r>
              <a:rPr lang="fr-FR" dirty="0" err="1"/>
              <a:t>summarizecolumns</a:t>
            </a:r>
            <a:r>
              <a:rPr lang="fr-FR" dirty="0"/>
              <a:t>) et que plus tard, on utilise dans un visuel l’année de la table vente (ne prendra pas en compte la relation) et pas le bon nombre de lignes. Faire comparatif avec filtre du </a:t>
            </a:r>
            <a:r>
              <a:rPr lang="fr-FR" dirty="0" err="1"/>
              <a:t>calculate</a:t>
            </a:r>
            <a:r>
              <a:rPr lang="fr-FR" dirty="0"/>
              <a:t> : voir si différences dans visuel matrice final. Normalement, si filtre sur SC, alors toutes les années de vente en plus, vont apparaître avec 0 résultat.</a:t>
            </a:r>
          </a:p>
        </p:txBody>
      </p:sp>
      <p:sp>
        <p:nvSpPr>
          <p:cNvPr id="4" name="Espace réservé du numéro de diapositive 3">
            <a:extLst>
              <a:ext uri="{FF2B5EF4-FFF2-40B4-BE49-F238E27FC236}">
                <a16:creationId xmlns:a16="http://schemas.microsoft.com/office/drawing/2014/main" id="{BB72208C-957A-3FA9-EDA3-681B9C8715C3}"/>
              </a:ext>
            </a:extLst>
          </p:cNvPr>
          <p:cNvSpPr>
            <a:spLocks noGrp="1"/>
          </p:cNvSpPr>
          <p:nvPr>
            <p:ph type="sldNum" sz="quarter" idx="10"/>
          </p:nvPr>
        </p:nvSpPr>
        <p:spPr/>
        <p:txBody>
          <a:bodyPr/>
          <a:lstStyle/>
          <a:p>
            <a:pPr rtl="0"/>
            <a:fld id="{32674CE4-FBD8-4481-AEFB-CA53E599A745}" type="slidenum">
              <a:rPr lang="fr-FR" smtClean="0"/>
              <a:t>150</a:t>
            </a:fld>
            <a:endParaRPr lang="fr-FR"/>
          </a:p>
        </p:txBody>
      </p:sp>
      <p:sp>
        <p:nvSpPr>
          <p:cNvPr id="5" name="Espace réservé du pied de page 4">
            <a:extLst>
              <a:ext uri="{FF2B5EF4-FFF2-40B4-BE49-F238E27FC236}">
                <a16:creationId xmlns:a16="http://schemas.microsoft.com/office/drawing/2014/main" id="{6011B02C-4F6D-C503-890C-3DA29FFD29BA}"/>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358231491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8C245-A92C-F233-6CB9-B4B0163328A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559E1DA-1E87-0CB2-6495-1019100175B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49A0618-207E-088C-F87E-E595DFC7AFD9}"/>
              </a:ext>
            </a:extLst>
          </p:cNvPr>
          <p:cNvSpPr>
            <a:spLocks noGrp="1"/>
          </p:cNvSpPr>
          <p:nvPr>
            <p:ph type="body" idx="1"/>
          </p:nvPr>
        </p:nvSpPr>
        <p:spPr/>
        <p:txBody>
          <a:bodyPr/>
          <a:lstStyle/>
          <a:p>
            <a:r>
              <a:rPr lang="fr-FR" dirty="0"/>
              <a:t>Seconde table </a:t>
            </a:r>
            <a:r>
              <a:rPr lang="fr-FR" dirty="0" err="1"/>
              <a:t>calculatetable</a:t>
            </a:r>
            <a:r>
              <a:rPr lang="fr-FR" dirty="0"/>
              <a:t> </a:t>
            </a:r>
            <a:r>
              <a:rPr lang="fr-FR" dirty="0" err="1"/>
              <a:t>exemplesimple</a:t>
            </a:r>
            <a:r>
              <a:rPr lang="fr-FR" dirty="0"/>
              <a:t> à réutiliser dans le </a:t>
            </a:r>
            <a:r>
              <a:rPr lang="fr-FR" dirty="0" err="1"/>
              <a:t>sumx</a:t>
            </a:r>
            <a:endParaRPr lang="fr-FR" dirty="0"/>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Même chose que si j’avais utilisé un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solidFill>
                  <a:srgbClr val="3165BB"/>
                </a:solidFill>
                <a:effectLst/>
                <a:latin typeface="Consolas" panose="020B0609020204030204" pitchFamily="49" charset="0"/>
              </a:rPr>
              <a:t>CALCULATE</a:t>
            </a:r>
            <a:r>
              <a:rPr lang="fr-FR" b="0" dirty="0">
                <a:solidFill>
                  <a:srgbClr val="000000"/>
                </a:solidFill>
                <a:effectLst/>
                <a:latin typeface="Consolas" panose="020B0609020204030204" pitchFamily="49" charset="0"/>
              </a:rPr>
              <a:t>([Somme montants ventes]; '1Table Date Dax'[Année]=</a:t>
            </a:r>
            <a:r>
              <a:rPr lang="fr-FR" b="0" dirty="0">
                <a:solidFill>
                  <a:srgbClr val="098658"/>
                </a:solidFill>
                <a:effectLst/>
                <a:latin typeface="Consolas" panose="020B0609020204030204" pitchFamily="49" charset="0"/>
              </a:rPr>
              <a:t>2024</a:t>
            </a:r>
            <a:r>
              <a:rPr lang="fr-FR" b="0" dirty="0">
                <a:solidFill>
                  <a:srgbClr val="000000"/>
                </a:solidFill>
                <a:effectLst/>
                <a:latin typeface="Consolas" panose="020B0609020204030204" pitchFamily="49" charset="0"/>
              </a:rPr>
              <a:t>)</a:t>
            </a:r>
          </a:p>
          <a:p>
            <a:endParaRPr lang="fr-FR" dirty="0"/>
          </a:p>
          <a:p>
            <a:endParaRPr lang="fr-FR" dirty="0"/>
          </a:p>
          <a:p>
            <a:endParaRPr lang="fr-FR" dirty="0"/>
          </a:p>
        </p:txBody>
      </p:sp>
      <p:sp>
        <p:nvSpPr>
          <p:cNvPr id="4" name="Espace réservé du numéro de diapositive 3">
            <a:extLst>
              <a:ext uri="{FF2B5EF4-FFF2-40B4-BE49-F238E27FC236}">
                <a16:creationId xmlns:a16="http://schemas.microsoft.com/office/drawing/2014/main" id="{A31B2F71-F8C0-C1C6-5EE5-B1A0754D8EC6}"/>
              </a:ext>
            </a:extLst>
          </p:cNvPr>
          <p:cNvSpPr>
            <a:spLocks noGrp="1"/>
          </p:cNvSpPr>
          <p:nvPr>
            <p:ph type="sldNum" sz="quarter" idx="10"/>
          </p:nvPr>
        </p:nvSpPr>
        <p:spPr/>
        <p:txBody>
          <a:bodyPr/>
          <a:lstStyle/>
          <a:p>
            <a:pPr rtl="0"/>
            <a:fld id="{32674CE4-FBD8-4481-AEFB-CA53E599A745}" type="slidenum">
              <a:rPr lang="fr-FR" smtClean="0"/>
              <a:t>151</a:t>
            </a:fld>
            <a:endParaRPr lang="fr-FR"/>
          </a:p>
        </p:txBody>
      </p:sp>
      <p:sp>
        <p:nvSpPr>
          <p:cNvPr id="5" name="Espace réservé du pied de page 4">
            <a:extLst>
              <a:ext uri="{FF2B5EF4-FFF2-40B4-BE49-F238E27FC236}">
                <a16:creationId xmlns:a16="http://schemas.microsoft.com/office/drawing/2014/main" id="{CB0DC637-B6AE-A819-C721-97C32B8ED67A}"/>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4279091483"/>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7EF63-6BFB-AB91-9073-262344711BE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BCBAFD2-2BF2-0566-3D0D-911A07418B4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E47000C-407A-2233-F4D7-C9EAEDEC96D9}"/>
              </a:ext>
            </a:extLst>
          </p:cNvPr>
          <p:cNvSpPr>
            <a:spLocks noGrp="1"/>
          </p:cNvSpPr>
          <p:nvPr>
            <p:ph type="body" idx="1"/>
          </p:nvPr>
        </p:nvSpPr>
        <p:spPr/>
        <p:txBody>
          <a:bodyPr/>
          <a:lstStyle/>
          <a:p>
            <a:r>
              <a:rPr lang="fr-FR" dirty="0"/>
              <a:t>https://learn.microsoft.com/fr-fr/dax/calculatetable-function-dax </a:t>
            </a:r>
          </a:p>
          <a:p>
            <a:endParaRPr lang="fr-FR" dirty="0"/>
          </a:p>
          <a:p>
            <a:endParaRPr lang="fr-FR" dirty="0"/>
          </a:p>
        </p:txBody>
      </p:sp>
      <p:sp>
        <p:nvSpPr>
          <p:cNvPr id="4" name="Espace réservé du numéro de diapositive 3">
            <a:extLst>
              <a:ext uri="{FF2B5EF4-FFF2-40B4-BE49-F238E27FC236}">
                <a16:creationId xmlns:a16="http://schemas.microsoft.com/office/drawing/2014/main" id="{80EF5898-F301-300E-1F4C-CE0FCA12F1C1}"/>
              </a:ext>
            </a:extLst>
          </p:cNvPr>
          <p:cNvSpPr>
            <a:spLocks noGrp="1"/>
          </p:cNvSpPr>
          <p:nvPr>
            <p:ph type="sldNum" sz="quarter" idx="10"/>
          </p:nvPr>
        </p:nvSpPr>
        <p:spPr/>
        <p:txBody>
          <a:bodyPr/>
          <a:lstStyle/>
          <a:p>
            <a:pPr rtl="0"/>
            <a:fld id="{32674CE4-FBD8-4481-AEFB-CA53E599A745}" type="slidenum">
              <a:rPr lang="fr-FR" smtClean="0"/>
              <a:t>152</a:t>
            </a:fld>
            <a:endParaRPr lang="fr-FR"/>
          </a:p>
        </p:txBody>
      </p:sp>
      <p:sp>
        <p:nvSpPr>
          <p:cNvPr id="5" name="Espace réservé du pied de page 4">
            <a:extLst>
              <a:ext uri="{FF2B5EF4-FFF2-40B4-BE49-F238E27FC236}">
                <a16:creationId xmlns:a16="http://schemas.microsoft.com/office/drawing/2014/main" id="{7395A364-881D-67A8-3978-920AB779AA7F}"/>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352293452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5A7A2-E09C-8F1B-B6F3-59F38CBEC77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C7D2796-A4FB-EBCE-E127-2B50CC0C9EF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0561B91-2044-4BDD-7D33-ACB5E28DB36D}"/>
              </a:ext>
            </a:extLst>
          </p:cNvPr>
          <p:cNvSpPr>
            <a:spLocks noGrp="1"/>
          </p:cNvSpPr>
          <p:nvPr>
            <p:ph type="body" idx="1"/>
          </p:nvPr>
        </p:nvSpPr>
        <p:spPr/>
        <p:txBody>
          <a:bodyPr/>
          <a:lstStyle/>
          <a:p>
            <a:r>
              <a:rPr lang="fr-FR" dirty="0"/>
              <a:t>On ne peut pas faire ça en créant un paramètre champs pour la classe sinon il faudrait écrire tout ça dans le code + créer mesure très spéciale (perte de temps) :</a:t>
            </a:r>
            <a:br>
              <a:rPr lang="fr-FR" dirty="0"/>
            </a:br>
            <a:r>
              <a:rPr lang="fr-FR" b="0" dirty="0">
                <a:solidFill>
                  <a:srgbClr val="000000"/>
                </a:solidFill>
                <a:effectLst/>
                <a:latin typeface="Consolas" panose="020B0609020204030204" pitchFamily="49" charset="0"/>
              </a:rPr>
              <a:t>Paramètre = {</a:t>
            </a:r>
          </a:p>
          <a:p>
            <a:r>
              <a:rPr lang="fr-FR" b="0" dirty="0">
                <a:solidFill>
                  <a:srgbClr val="000000"/>
                </a:solidFill>
                <a:effectLst/>
                <a:latin typeface="Consolas" panose="020B0609020204030204" pitchFamily="49" charset="0"/>
              </a:rPr>
              <a:t>    (</a:t>
            </a:r>
            <a:r>
              <a:rPr lang="fr-FR" b="0" dirty="0">
                <a:solidFill>
                  <a:srgbClr val="A31515"/>
                </a:solidFill>
                <a:effectLst/>
                <a:latin typeface="Consolas" panose="020B0609020204030204" pitchFamily="49" charset="0"/>
              </a:rPr>
              <a:t>"De luxe"</a:t>
            </a:r>
            <a:r>
              <a:rPr lang="fr-FR" b="0" dirty="0">
                <a:solidFill>
                  <a:srgbClr val="000000"/>
                </a:solidFill>
                <a:effectLst/>
                <a:latin typeface="Consolas" panose="020B0609020204030204" pitchFamily="49" charset="0"/>
              </a:rPr>
              <a:t>; </a:t>
            </a:r>
            <a:r>
              <a:rPr lang="fr-FR" b="0" dirty="0">
                <a:solidFill>
                  <a:srgbClr val="3165BB"/>
                </a:solidFill>
                <a:effectLst/>
                <a:latin typeface="Consolas" panose="020B0609020204030204" pitchFamily="49" charset="0"/>
              </a:rPr>
              <a:t>NAMEOF</a:t>
            </a:r>
            <a:r>
              <a:rPr lang="fr-FR" b="0" dirty="0">
                <a:solidFill>
                  <a:srgbClr val="000000"/>
                </a:solidFill>
                <a:effectLst/>
                <a:latin typeface="Consolas" panose="020B0609020204030204" pitchFamily="49" charset="0"/>
              </a:rPr>
              <a:t>(</a:t>
            </a:r>
            <a:r>
              <a:rPr lang="fr-FR" b="0" dirty="0">
                <a:solidFill>
                  <a:srgbClr val="001080"/>
                </a:solidFill>
                <a:effectLst/>
                <a:latin typeface="Consolas" panose="020B0609020204030204" pitchFamily="49" charset="0"/>
              </a:rPr>
              <a:t>'Produit'[Classe]</a:t>
            </a:r>
            <a:r>
              <a:rPr lang="fr-FR" b="0" dirty="0">
                <a:solidFill>
                  <a:srgbClr val="000000"/>
                </a:solidFill>
                <a:effectLst/>
                <a:latin typeface="Consolas" panose="020B0609020204030204" pitchFamily="49" charset="0"/>
              </a:rPr>
              <a:t>)=</a:t>
            </a:r>
            <a:r>
              <a:rPr lang="fr-FR" b="0" dirty="0">
                <a:solidFill>
                  <a:srgbClr val="A31515"/>
                </a:solidFill>
                <a:effectLst/>
                <a:latin typeface="Consolas" panose="020B0609020204030204" pitchFamily="49" charset="0"/>
              </a:rPr>
              <a:t>"De luxe"</a:t>
            </a:r>
            <a:r>
              <a:rPr lang="fr-FR" b="0" dirty="0">
                <a:solidFill>
                  <a:srgbClr val="000000"/>
                </a:solidFill>
                <a:effectLst/>
                <a:latin typeface="Consolas" panose="020B0609020204030204" pitchFamily="49" charset="0"/>
              </a:rPr>
              <a:t>; </a:t>
            </a:r>
            <a:r>
              <a:rPr lang="fr-FR" b="0" dirty="0">
                <a:solidFill>
                  <a:srgbClr val="098658"/>
                </a:solidFill>
                <a:effectLst/>
                <a:latin typeface="Consolas" panose="020B0609020204030204" pitchFamily="49" charset="0"/>
              </a:rPr>
              <a:t>0</a:t>
            </a:r>
            <a:r>
              <a:rPr lang="fr-FR" b="0" dirty="0">
                <a:solidFill>
                  <a:srgbClr val="000000"/>
                </a:solidFill>
                <a:effectLst/>
                <a:latin typeface="Consolas" panose="020B0609020204030204" pitchFamily="49" charset="0"/>
              </a:rPr>
              <a:t>);</a:t>
            </a:r>
          </a:p>
          <a:p>
            <a:r>
              <a:rPr lang="fr-FR" b="0" dirty="0">
                <a:solidFill>
                  <a:srgbClr val="000000"/>
                </a:solidFill>
                <a:effectLst/>
                <a:latin typeface="Consolas" panose="020B0609020204030204" pitchFamily="49" charset="0"/>
              </a:rPr>
              <a:t>     (</a:t>
            </a:r>
            <a:r>
              <a:rPr lang="fr-FR" b="0" dirty="0">
                <a:solidFill>
                  <a:srgbClr val="A31515"/>
                </a:solidFill>
                <a:effectLst/>
                <a:latin typeface="Consolas" panose="020B0609020204030204" pitchFamily="49" charset="0"/>
              </a:rPr>
              <a:t>"Economique"</a:t>
            </a:r>
            <a:r>
              <a:rPr lang="fr-FR" b="0" dirty="0">
                <a:solidFill>
                  <a:srgbClr val="000000"/>
                </a:solidFill>
                <a:effectLst/>
                <a:latin typeface="Consolas" panose="020B0609020204030204" pitchFamily="49" charset="0"/>
              </a:rPr>
              <a:t>; </a:t>
            </a:r>
            <a:r>
              <a:rPr lang="fr-FR" b="0" dirty="0">
                <a:solidFill>
                  <a:srgbClr val="3165BB"/>
                </a:solidFill>
                <a:effectLst/>
                <a:latin typeface="Consolas" panose="020B0609020204030204" pitchFamily="49" charset="0"/>
              </a:rPr>
              <a:t>NAMEOF</a:t>
            </a:r>
            <a:r>
              <a:rPr lang="fr-FR" b="0" dirty="0">
                <a:solidFill>
                  <a:srgbClr val="000000"/>
                </a:solidFill>
                <a:effectLst/>
                <a:latin typeface="Consolas" panose="020B0609020204030204" pitchFamily="49" charset="0"/>
              </a:rPr>
              <a:t>(</a:t>
            </a:r>
            <a:r>
              <a:rPr lang="fr-FR" b="0" dirty="0">
                <a:solidFill>
                  <a:srgbClr val="001080"/>
                </a:solidFill>
                <a:effectLst/>
                <a:latin typeface="Consolas" panose="020B0609020204030204" pitchFamily="49" charset="0"/>
              </a:rPr>
              <a:t>'Produit'[Classe]</a:t>
            </a:r>
            <a:r>
              <a:rPr lang="fr-FR" b="0" dirty="0">
                <a:solidFill>
                  <a:srgbClr val="000000"/>
                </a:solidFill>
                <a:effectLst/>
                <a:latin typeface="Consolas" panose="020B0609020204030204" pitchFamily="49" charset="0"/>
              </a:rPr>
              <a:t>)=</a:t>
            </a:r>
            <a:r>
              <a:rPr lang="fr-FR" b="0" dirty="0">
                <a:solidFill>
                  <a:srgbClr val="A31515"/>
                </a:solidFill>
                <a:effectLst/>
                <a:latin typeface="Consolas" panose="020B0609020204030204" pitchFamily="49" charset="0"/>
              </a:rPr>
              <a:t>"Economique"</a:t>
            </a:r>
            <a:r>
              <a:rPr lang="fr-FR" b="0" dirty="0">
                <a:solidFill>
                  <a:srgbClr val="000000"/>
                </a:solidFill>
                <a:effectLst/>
                <a:latin typeface="Consolas" panose="020B0609020204030204" pitchFamily="49" charset="0"/>
              </a:rPr>
              <a:t>; </a:t>
            </a:r>
            <a:r>
              <a:rPr lang="fr-FR" b="0" dirty="0">
                <a:solidFill>
                  <a:srgbClr val="098658"/>
                </a:solidFill>
                <a:effectLst/>
                <a:latin typeface="Consolas" panose="020B0609020204030204" pitchFamily="49" charset="0"/>
              </a:rPr>
              <a:t>1</a:t>
            </a:r>
            <a:r>
              <a:rPr lang="fr-FR" b="0" dirty="0">
                <a:solidFill>
                  <a:srgbClr val="000000"/>
                </a:solidFill>
                <a:effectLst/>
                <a:latin typeface="Consolas" panose="020B0609020204030204" pitchFamily="49" charset="0"/>
              </a:rPr>
              <a:t>);</a:t>
            </a:r>
          </a:p>
          <a:p>
            <a:r>
              <a:rPr lang="fr-FR" b="0" dirty="0">
                <a:solidFill>
                  <a:srgbClr val="000000"/>
                </a:solidFill>
                <a:effectLst/>
                <a:latin typeface="Consolas" panose="020B0609020204030204" pitchFamily="49" charset="0"/>
              </a:rPr>
              <a:t>     (</a:t>
            </a:r>
            <a:r>
              <a:rPr lang="fr-FR" b="0" dirty="0">
                <a:solidFill>
                  <a:srgbClr val="A31515"/>
                </a:solidFill>
                <a:effectLst/>
                <a:latin typeface="Consolas" panose="020B0609020204030204" pitchFamily="49" charset="0"/>
              </a:rPr>
              <a:t>"Moyen"</a:t>
            </a:r>
            <a:r>
              <a:rPr lang="fr-FR" b="0" dirty="0">
                <a:solidFill>
                  <a:srgbClr val="000000"/>
                </a:solidFill>
                <a:effectLst/>
                <a:latin typeface="Consolas" panose="020B0609020204030204" pitchFamily="49" charset="0"/>
              </a:rPr>
              <a:t>; </a:t>
            </a:r>
            <a:r>
              <a:rPr lang="fr-FR" b="0" dirty="0">
                <a:solidFill>
                  <a:srgbClr val="3165BB"/>
                </a:solidFill>
                <a:effectLst/>
                <a:latin typeface="Consolas" panose="020B0609020204030204" pitchFamily="49" charset="0"/>
              </a:rPr>
              <a:t>NAMEOF</a:t>
            </a:r>
            <a:r>
              <a:rPr lang="fr-FR" b="0" dirty="0">
                <a:solidFill>
                  <a:srgbClr val="000000"/>
                </a:solidFill>
                <a:effectLst/>
                <a:latin typeface="Consolas" panose="020B0609020204030204" pitchFamily="49" charset="0"/>
              </a:rPr>
              <a:t>(</a:t>
            </a:r>
            <a:r>
              <a:rPr lang="fr-FR" b="0" dirty="0">
                <a:solidFill>
                  <a:srgbClr val="001080"/>
                </a:solidFill>
                <a:effectLst/>
                <a:latin typeface="Consolas" panose="020B0609020204030204" pitchFamily="49" charset="0"/>
              </a:rPr>
              <a:t>'Produit'[Classe]</a:t>
            </a:r>
            <a:r>
              <a:rPr lang="fr-FR" b="0" dirty="0">
                <a:solidFill>
                  <a:srgbClr val="000000"/>
                </a:solidFill>
                <a:effectLst/>
                <a:latin typeface="Consolas" panose="020B0609020204030204" pitchFamily="49" charset="0"/>
              </a:rPr>
              <a:t>)=</a:t>
            </a:r>
            <a:r>
              <a:rPr lang="fr-FR" b="0" dirty="0">
                <a:solidFill>
                  <a:srgbClr val="A31515"/>
                </a:solidFill>
                <a:effectLst/>
                <a:latin typeface="Consolas" panose="020B0609020204030204" pitchFamily="49" charset="0"/>
              </a:rPr>
              <a:t>"Moyen"</a:t>
            </a:r>
            <a:r>
              <a:rPr lang="fr-FR" b="0" dirty="0">
                <a:solidFill>
                  <a:srgbClr val="000000"/>
                </a:solidFill>
                <a:effectLst/>
                <a:latin typeface="Consolas" panose="020B0609020204030204" pitchFamily="49" charset="0"/>
              </a:rPr>
              <a:t>; </a:t>
            </a:r>
            <a:r>
              <a:rPr lang="fr-FR" b="0" dirty="0">
                <a:solidFill>
                  <a:srgbClr val="098658"/>
                </a:solidFill>
                <a:effectLst/>
                <a:latin typeface="Consolas" panose="020B0609020204030204" pitchFamily="49" charset="0"/>
              </a:rPr>
              <a:t>2</a:t>
            </a:r>
            <a:r>
              <a:rPr lang="fr-FR" b="0" dirty="0">
                <a:solidFill>
                  <a:srgbClr val="000000"/>
                </a:solidFill>
                <a:effectLst/>
                <a:latin typeface="Consolas" panose="020B0609020204030204" pitchFamily="49" charset="0"/>
              </a:rPr>
              <a:t>)</a:t>
            </a:r>
          </a:p>
          <a:p>
            <a:r>
              <a:rPr lang="fr-FR" b="0" dirty="0">
                <a:solidFill>
                  <a:srgbClr val="000000"/>
                </a:solidFill>
                <a:effectLst/>
                <a:latin typeface="Consolas" panose="020B0609020204030204" pitchFamily="49" charset="0"/>
              </a:rPr>
              <a:t>} </a:t>
            </a:r>
          </a:p>
          <a:p>
            <a:endParaRPr lang="fr-FR" b="0" dirty="0">
              <a:solidFill>
                <a:srgbClr val="000000"/>
              </a:solidFill>
              <a:effectLst/>
              <a:latin typeface="Consolas" panose="020B0609020204030204" pitchFamily="49" charset="0"/>
            </a:endParaRPr>
          </a:p>
          <a:p>
            <a:r>
              <a:rPr lang="fr-FR" b="0" dirty="0">
                <a:solidFill>
                  <a:srgbClr val="000000"/>
                </a:solidFill>
                <a:effectLst/>
                <a:latin typeface="Consolas" panose="020B0609020204030204" pitchFamily="49" charset="0"/>
              </a:rPr>
              <a:t>au lieu de ce qui est créé de base : </a:t>
            </a:r>
          </a:p>
          <a:p>
            <a:r>
              <a:rPr lang="fr-FR" b="0" dirty="0">
                <a:solidFill>
                  <a:srgbClr val="000000"/>
                </a:solidFill>
                <a:effectLst/>
                <a:latin typeface="Consolas" panose="020B0609020204030204" pitchFamily="49" charset="0"/>
              </a:rPr>
              <a:t>Paramètre = {</a:t>
            </a:r>
          </a:p>
          <a:p>
            <a:r>
              <a:rPr lang="fr-FR" b="0" dirty="0">
                <a:solidFill>
                  <a:srgbClr val="000000"/>
                </a:solidFill>
                <a:effectLst/>
                <a:latin typeface="Consolas" panose="020B0609020204030204" pitchFamily="49" charset="0"/>
              </a:rPr>
              <a:t>    (</a:t>
            </a:r>
            <a:r>
              <a:rPr lang="fr-FR" b="0" dirty="0">
                <a:solidFill>
                  <a:srgbClr val="A31515"/>
                </a:solidFill>
                <a:effectLst/>
                <a:latin typeface="Consolas" panose="020B0609020204030204" pitchFamily="49" charset="0"/>
              </a:rPr>
              <a:t>"De luxe"</a:t>
            </a:r>
            <a:r>
              <a:rPr lang="fr-FR" b="0" dirty="0">
                <a:solidFill>
                  <a:srgbClr val="000000"/>
                </a:solidFill>
                <a:effectLst/>
                <a:latin typeface="Consolas" panose="020B0609020204030204" pitchFamily="49" charset="0"/>
              </a:rPr>
              <a:t>; </a:t>
            </a:r>
            <a:r>
              <a:rPr lang="fr-FR" b="0" dirty="0">
                <a:solidFill>
                  <a:srgbClr val="3165BB"/>
                </a:solidFill>
                <a:effectLst/>
                <a:latin typeface="Consolas" panose="020B0609020204030204" pitchFamily="49" charset="0"/>
              </a:rPr>
              <a:t>NAMEOF</a:t>
            </a:r>
            <a:r>
              <a:rPr lang="fr-FR" b="0" dirty="0">
                <a:solidFill>
                  <a:srgbClr val="000000"/>
                </a:solidFill>
                <a:effectLst/>
                <a:latin typeface="Consolas" panose="020B0609020204030204" pitchFamily="49" charset="0"/>
              </a:rPr>
              <a:t>(</a:t>
            </a:r>
            <a:r>
              <a:rPr lang="fr-FR" b="0" dirty="0">
                <a:solidFill>
                  <a:srgbClr val="001080"/>
                </a:solidFill>
                <a:effectLst/>
                <a:latin typeface="Consolas" panose="020B0609020204030204" pitchFamily="49" charset="0"/>
              </a:rPr>
              <a:t>'Produit'[Classe]</a:t>
            </a:r>
            <a:r>
              <a:rPr lang="fr-FR" b="0" dirty="0">
                <a:solidFill>
                  <a:srgbClr val="000000"/>
                </a:solidFill>
                <a:effectLst/>
                <a:latin typeface="Consolas" panose="020B0609020204030204" pitchFamily="49" charset="0"/>
              </a:rPr>
              <a:t>); </a:t>
            </a:r>
            <a:r>
              <a:rPr lang="fr-FR" b="0" dirty="0">
                <a:solidFill>
                  <a:srgbClr val="098658"/>
                </a:solidFill>
                <a:effectLst/>
                <a:latin typeface="Consolas" panose="020B0609020204030204" pitchFamily="49" charset="0"/>
              </a:rPr>
              <a:t>0</a:t>
            </a:r>
            <a:r>
              <a:rPr lang="fr-FR" b="0" dirty="0">
                <a:solidFill>
                  <a:srgbClr val="000000"/>
                </a:solidFill>
                <a:effectLst/>
                <a:latin typeface="Consolas" panose="020B0609020204030204" pitchFamily="49" charset="0"/>
              </a:rPr>
              <a:t>)} </a:t>
            </a:r>
          </a:p>
          <a:p>
            <a:r>
              <a:rPr lang="fr-FR" b="0" dirty="0">
                <a:solidFill>
                  <a:srgbClr val="000000"/>
                </a:solidFill>
                <a:effectLst/>
                <a:latin typeface="Consolas" panose="020B0609020204030204" pitchFamily="49" charset="0"/>
              </a:rPr>
              <a:t>++++ rajouter le paramètre dans une mesure donc beaucoup plus rapide d’utiliser le SELECTEDVALUE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endParaRPr lang="fr-FR" dirty="0"/>
          </a:p>
        </p:txBody>
      </p:sp>
      <p:sp>
        <p:nvSpPr>
          <p:cNvPr id="4" name="Espace réservé du numéro de diapositive 3">
            <a:extLst>
              <a:ext uri="{FF2B5EF4-FFF2-40B4-BE49-F238E27FC236}">
                <a16:creationId xmlns:a16="http://schemas.microsoft.com/office/drawing/2014/main" id="{BD704EF8-B827-F1A1-CA50-46FFE1B2E243}"/>
              </a:ext>
            </a:extLst>
          </p:cNvPr>
          <p:cNvSpPr>
            <a:spLocks noGrp="1"/>
          </p:cNvSpPr>
          <p:nvPr>
            <p:ph type="sldNum" sz="quarter" idx="10"/>
          </p:nvPr>
        </p:nvSpPr>
        <p:spPr/>
        <p:txBody>
          <a:bodyPr/>
          <a:lstStyle/>
          <a:p>
            <a:pPr rtl="0"/>
            <a:fld id="{32674CE4-FBD8-4481-AEFB-CA53E599A745}" type="slidenum">
              <a:rPr lang="fr-FR" smtClean="0"/>
              <a:t>154</a:t>
            </a:fld>
            <a:endParaRPr lang="fr-FR"/>
          </a:p>
        </p:txBody>
      </p:sp>
      <p:sp>
        <p:nvSpPr>
          <p:cNvPr id="5" name="Espace réservé du pied de page 4">
            <a:extLst>
              <a:ext uri="{FF2B5EF4-FFF2-40B4-BE49-F238E27FC236}">
                <a16:creationId xmlns:a16="http://schemas.microsoft.com/office/drawing/2014/main" id="{C129667B-EE37-7815-69F7-91D3A5938B61}"/>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2825091443"/>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822ABC-1B88-9077-90F4-DDA6E977807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21CE21A-7218-6549-9C63-0D22B49C1ED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D665F70-D166-ABF7-07DD-360606412DDE}"/>
              </a:ext>
            </a:extLst>
          </p:cNvPr>
          <p:cNvSpPr>
            <a:spLocks noGrp="1"/>
          </p:cNvSpPr>
          <p:nvPr>
            <p:ph type="body" idx="1"/>
          </p:nvPr>
        </p:nvSpPr>
        <p:spPr/>
        <p:txBody>
          <a:bodyPr/>
          <a:lstStyle/>
          <a:p>
            <a:r>
              <a:rPr lang="fr-FR" b="0" dirty="0">
                <a:solidFill>
                  <a:srgbClr val="3165BB"/>
                </a:solidFill>
                <a:effectLst/>
                <a:latin typeface="Consolas" panose="020B0609020204030204" pitchFamily="49" charset="0"/>
              </a:rPr>
              <a:t>CONCATENATEX</a:t>
            </a:r>
            <a:r>
              <a:rPr lang="fr-FR" b="0" dirty="0">
                <a:solidFill>
                  <a:srgbClr val="000000"/>
                </a:solidFill>
                <a:effectLst/>
                <a:latin typeface="Consolas" panose="020B0609020204030204" pitchFamily="49" charset="0"/>
              </a:rPr>
              <a:t> ( </a:t>
            </a:r>
            <a:r>
              <a:rPr lang="fr-FR" b="0" dirty="0">
                <a:solidFill>
                  <a:srgbClr val="3165BB"/>
                </a:solidFill>
                <a:effectLst/>
                <a:latin typeface="Consolas" panose="020B0609020204030204" pitchFamily="49" charset="0"/>
              </a:rPr>
              <a:t>VALUES</a:t>
            </a:r>
            <a:r>
              <a:rPr lang="fr-FR" b="0" dirty="0">
                <a:solidFill>
                  <a:srgbClr val="000000"/>
                </a:solidFill>
                <a:effectLst/>
                <a:latin typeface="Consolas" panose="020B0609020204030204" pitchFamily="49" charset="0"/>
              </a:rPr>
              <a:t> ( </a:t>
            </a:r>
            <a:r>
              <a:rPr lang="fr-FR" b="0" dirty="0">
                <a:solidFill>
                  <a:srgbClr val="001080"/>
                </a:solidFill>
                <a:effectLst/>
                <a:latin typeface="Consolas" panose="020B0609020204030204" pitchFamily="49" charset="0"/>
              </a:rPr>
              <a:t>Produit[Classe]</a:t>
            </a:r>
            <a:r>
              <a:rPr lang="fr-FR" b="0" dirty="0">
                <a:solidFill>
                  <a:srgbClr val="000000"/>
                </a:solidFill>
                <a:effectLst/>
                <a:latin typeface="Consolas" panose="020B0609020204030204" pitchFamily="49" charset="0"/>
              </a:rPr>
              <a:t> ) ; </a:t>
            </a:r>
            <a:r>
              <a:rPr lang="fr-FR" b="0" dirty="0">
                <a:solidFill>
                  <a:srgbClr val="001080"/>
                </a:solidFill>
                <a:effectLst/>
                <a:latin typeface="Consolas" panose="020B0609020204030204" pitchFamily="49" charset="0"/>
              </a:rPr>
              <a:t>Produit[Classe]</a:t>
            </a:r>
            <a:r>
              <a:rPr lang="fr-FR" b="0" dirty="0">
                <a:solidFill>
                  <a:srgbClr val="000000"/>
                </a:solidFill>
                <a:effectLst/>
                <a:latin typeface="Consolas" panose="020B0609020204030204" pitchFamily="49" charset="0"/>
              </a:rPr>
              <a:t> ; </a:t>
            </a:r>
            <a:r>
              <a:rPr lang="fr-FR" b="0" dirty="0">
                <a:solidFill>
                  <a:srgbClr val="A31515"/>
                </a:solidFill>
                <a:effectLst/>
                <a:latin typeface="Consolas" panose="020B0609020204030204" pitchFamily="49" charset="0"/>
              </a:rPr>
              <a:t>" &amp; "</a:t>
            </a:r>
            <a:r>
              <a:rPr lang="fr-FR" b="0" dirty="0">
                <a:solidFill>
                  <a:srgbClr val="000000"/>
                </a:solidFill>
                <a:effectLst/>
                <a:latin typeface="Consolas" panose="020B0609020204030204" pitchFamily="49" charset="0"/>
              </a:rPr>
              <a:t>)   </a:t>
            </a:r>
          </a:p>
          <a:p>
            <a:endParaRPr lang="en-US" dirty="0"/>
          </a:p>
          <a:p>
            <a:r>
              <a:rPr lang="fr-FR" b="0" dirty="0" err="1">
                <a:solidFill>
                  <a:srgbClr val="000000"/>
                </a:solidFill>
                <a:effectLst/>
                <a:latin typeface="Consolas" panose="020B0609020204030204" pitchFamily="49" charset="0"/>
              </a:rPr>
              <a:t>TitreDynamiqueEXOisFILTERED</a:t>
            </a:r>
            <a:r>
              <a:rPr lang="fr-FR" b="0" dirty="0">
                <a:solidFill>
                  <a:srgbClr val="000000"/>
                </a:solidFill>
                <a:effectLst/>
                <a:latin typeface="Consolas" panose="020B0609020204030204" pitchFamily="49" charset="0"/>
              </a:rPr>
              <a:t> = </a:t>
            </a:r>
          </a:p>
          <a:p>
            <a:r>
              <a:rPr lang="fr-FR" b="0" dirty="0">
                <a:solidFill>
                  <a:srgbClr val="0000FF"/>
                </a:solidFill>
                <a:effectLst/>
                <a:latin typeface="Consolas" panose="020B0609020204030204" pitchFamily="49" charset="0"/>
              </a:rPr>
              <a:t>VAR</a:t>
            </a:r>
            <a:r>
              <a:rPr lang="fr-FR" b="0" dirty="0">
                <a:solidFill>
                  <a:srgbClr val="000000"/>
                </a:solidFill>
                <a:effectLst/>
                <a:latin typeface="Consolas" panose="020B0609020204030204" pitchFamily="49" charset="0"/>
              </a:rPr>
              <a:t> </a:t>
            </a:r>
            <a:r>
              <a:rPr lang="fr-FR" b="0" dirty="0" err="1">
                <a:solidFill>
                  <a:srgbClr val="000000"/>
                </a:solidFill>
                <a:effectLst/>
                <a:latin typeface="Consolas" panose="020B0609020204030204" pitchFamily="49" charset="0"/>
              </a:rPr>
              <a:t>VCount</a:t>
            </a:r>
            <a:r>
              <a:rPr lang="fr-FR" b="0" dirty="0">
                <a:solidFill>
                  <a:srgbClr val="000000"/>
                </a:solidFill>
                <a:effectLst/>
                <a:latin typeface="Consolas" panose="020B0609020204030204" pitchFamily="49" charset="0"/>
              </a:rPr>
              <a:t> = </a:t>
            </a:r>
            <a:r>
              <a:rPr lang="fr-FR" b="0" dirty="0">
                <a:solidFill>
                  <a:srgbClr val="3165BB"/>
                </a:solidFill>
                <a:effectLst/>
                <a:latin typeface="Consolas" panose="020B0609020204030204" pitchFamily="49" charset="0"/>
              </a:rPr>
              <a:t>COUNTROWS</a:t>
            </a:r>
            <a:r>
              <a:rPr lang="fr-FR" b="0" dirty="0">
                <a:solidFill>
                  <a:srgbClr val="000000"/>
                </a:solidFill>
                <a:effectLst/>
                <a:latin typeface="Consolas" panose="020B0609020204030204" pitchFamily="49" charset="0"/>
              </a:rPr>
              <a:t>( </a:t>
            </a:r>
            <a:r>
              <a:rPr lang="fr-FR" b="0" dirty="0">
                <a:solidFill>
                  <a:srgbClr val="3165BB"/>
                </a:solidFill>
                <a:effectLst/>
                <a:latin typeface="Consolas" panose="020B0609020204030204" pitchFamily="49" charset="0"/>
              </a:rPr>
              <a:t>VALUES</a:t>
            </a:r>
            <a:r>
              <a:rPr lang="fr-FR" b="0" dirty="0">
                <a:solidFill>
                  <a:srgbClr val="000000"/>
                </a:solidFill>
                <a:effectLst/>
                <a:latin typeface="Consolas" panose="020B0609020204030204" pitchFamily="49" charset="0"/>
              </a:rPr>
              <a:t> (Produit[Classe]) ) </a:t>
            </a:r>
          </a:p>
          <a:p>
            <a:r>
              <a:rPr lang="fr-FR" b="0" dirty="0">
                <a:solidFill>
                  <a:srgbClr val="0000FF"/>
                </a:solidFill>
                <a:effectLst/>
                <a:latin typeface="Consolas" panose="020B0609020204030204" pitchFamily="49" charset="0"/>
              </a:rPr>
              <a:t>VAR</a:t>
            </a:r>
            <a:r>
              <a:rPr lang="fr-FR" b="0" dirty="0">
                <a:solidFill>
                  <a:srgbClr val="000000"/>
                </a:solidFill>
                <a:effectLst/>
                <a:latin typeface="Consolas" panose="020B0609020204030204" pitchFamily="49" charset="0"/>
              </a:rPr>
              <a:t> </a:t>
            </a:r>
            <a:r>
              <a:rPr lang="fr-FR" b="0" dirty="0" err="1">
                <a:solidFill>
                  <a:srgbClr val="000000"/>
                </a:solidFill>
                <a:effectLst/>
                <a:latin typeface="Consolas" panose="020B0609020204030204" pitchFamily="49" charset="0"/>
              </a:rPr>
              <a:t>VConcat</a:t>
            </a:r>
            <a:r>
              <a:rPr lang="fr-FR" b="0" dirty="0">
                <a:solidFill>
                  <a:srgbClr val="000000"/>
                </a:solidFill>
                <a:effectLst/>
                <a:latin typeface="Consolas" panose="020B0609020204030204" pitchFamily="49" charset="0"/>
              </a:rPr>
              <a:t> = </a:t>
            </a:r>
            <a:r>
              <a:rPr lang="fr-FR" b="0" dirty="0">
                <a:solidFill>
                  <a:srgbClr val="3165BB"/>
                </a:solidFill>
                <a:effectLst/>
                <a:latin typeface="Consolas" panose="020B0609020204030204" pitchFamily="49" charset="0"/>
              </a:rPr>
              <a:t>CONCATENATEX</a:t>
            </a:r>
            <a:r>
              <a:rPr lang="fr-FR" b="0" dirty="0">
                <a:solidFill>
                  <a:srgbClr val="000000"/>
                </a:solidFill>
                <a:effectLst/>
                <a:latin typeface="Consolas" panose="020B0609020204030204" pitchFamily="49" charset="0"/>
              </a:rPr>
              <a:t> ( </a:t>
            </a:r>
            <a:r>
              <a:rPr lang="fr-FR" b="0" dirty="0">
                <a:solidFill>
                  <a:srgbClr val="3165BB"/>
                </a:solidFill>
                <a:effectLst/>
                <a:latin typeface="Consolas" panose="020B0609020204030204" pitchFamily="49" charset="0"/>
              </a:rPr>
              <a:t>VALUES</a:t>
            </a:r>
            <a:r>
              <a:rPr lang="fr-FR" b="0" dirty="0">
                <a:solidFill>
                  <a:srgbClr val="000000"/>
                </a:solidFill>
                <a:effectLst/>
                <a:latin typeface="Consolas" panose="020B0609020204030204" pitchFamily="49" charset="0"/>
              </a:rPr>
              <a:t> ( Produit[Classe] ) ; Produit[Classe] ; </a:t>
            </a:r>
            <a:r>
              <a:rPr lang="fr-FR" b="0" dirty="0">
                <a:solidFill>
                  <a:srgbClr val="A31515"/>
                </a:solidFill>
                <a:effectLst/>
                <a:latin typeface="Consolas" panose="020B0609020204030204" pitchFamily="49" charset="0"/>
              </a:rPr>
              <a:t>" &amp; "</a:t>
            </a:r>
            <a:r>
              <a:rPr lang="fr-FR" b="0" dirty="0">
                <a:solidFill>
                  <a:srgbClr val="000000"/>
                </a:solidFill>
                <a:effectLst/>
                <a:latin typeface="Consolas" panose="020B0609020204030204" pitchFamily="49" charset="0"/>
              </a:rPr>
              <a:t>)   </a:t>
            </a:r>
          </a:p>
          <a:p>
            <a:r>
              <a:rPr lang="fr-FR" b="0" dirty="0">
                <a:solidFill>
                  <a:srgbClr val="0000FF"/>
                </a:solidFill>
                <a:effectLst/>
                <a:latin typeface="Consolas" panose="020B0609020204030204" pitchFamily="49" charset="0"/>
              </a:rPr>
              <a:t>RETURN</a:t>
            </a:r>
            <a:r>
              <a:rPr lang="fr-FR" b="0" dirty="0">
                <a:solidFill>
                  <a:srgbClr val="000000"/>
                </a:solidFill>
                <a:effectLst/>
                <a:latin typeface="Consolas" panose="020B0609020204030204" pitchFamily="49" charset="0"/>
              </a:rPr>
              <a:t> </a:t>
            </a:r>
          </a:p>
          <a:p>
            <a:r>
              <a:rPr lang="fr-FR" b="0" dirty="0">
                <a:solidFill>
                  <a:srgbClr val="3165BB"/>
                </a:solidFill>
                <a:effectLst/>
                <a:latin typeface="Consolas" panose="020B0609020204030204" pitchFamily="49" charset="0"/>
              </a:rPr>
              <a:t>IF</a:t>
            </a:r>
            <a:r>
              <a:rPr lang="fr-FR" b="0" dirty="0">
                <a:solidFill>
                  <a:srgbClr val="000000"/>
                </a:solidFill>
                <a:effectLst/>
                <a:latin typeface="Consolas" panose="020B0609020204030204" pitchFamily="49" charset="0"/>
              </a:rPr>
              <a:t>( </a:t>
            </a:r>
            <a:r>
              <a:rPr lang="fr-FR" b="0" dirty="0">
                <a:solidFill>
                  <a:srgbClr val="3165BB"/>
                </a:solidFill>
                <a:effectLst/>
                <a:latin typeface="Consolas" panose="020B0609020204030204" pitchFamily="49" charset="0"/>
              </a:rPr>
              <a:t>ISFILTERED</a:t>
            </a:r>
            <a:r>
              <a:rPr lang="fr-FR" b="0" dirty="0">
                <a:solidFill>
                  <a:srgbClr val="000000"/>
                </a:solidFill>
                <a:effectLst/>
                <a:latin typeface="Consolas" panose="020B0609020204030204" pitchFamily="49" charset="0"/>
              </a:rPr>
              <a:t>( Produit[Classe] ) &amp;&amp; </a:t>
            </a:r>
            <a:r>
              <a:rPr lang="fr-FR" b="0" dirty="0" err="1">
                <a:solidFill>
                  <a:srgbClr val="000000"/>
                </a:solidFill>
                <a:effectLst/>
                <a:latin typeface="Consolas" panose="020B0609020204030204" pitchFamily="49" charset="0"/>
              </a:rPr>
              <a:t>VCount</a:t>
            </a:r>
            <a:r>
              <a:rPr lang="fr-FR" b="0" dirty="0">
                <a:solidFill>
                  <a:srgbClr val="000000"/>
                </a:solidFill>
                <a:effectLst/>
                <a:latin typeface="Consolas" panose="020B0609020204030204" pitchFamily="49" charset="0"/>
              </a:rPr>
              <a:t>&lt; </a:t>
            </a:r>
            <a:r>
              <a:rPr lang="fr-FR" b="0" dirty="0">
                <a:solidFill>
                  <a:srgbClr val="098658"/>
                </a:solidFill>
                <a:effectLst/>
                <a:latin typeface="Consolas" panose="020B0609020204030204" pitchFamily="49" charset="0"/>
              </a:rPr>
              <a:t>3</a:t>
            </a:r>
            <a:r>
              <a:rPr lang="fr-FR" b="0" dirty="0">
                <a:solidFill>
                  <a:srgbClr val="000000"/>
                </a:solidFill>
                <a:effectLst/>
                <a:latin typeface="Consolas" panose="020B0609020204030204" pitchFamily="49" charset="0"/>
              </a:rPr>
              <a:t> ; </a:t>
            </a:r>
            <a:r>
              <a:rPr lang="fr-FR" b="0" dirty="0" err="1">
                <a:solidFill>
                  <a:srgbClr val="000000"/>
                </a:solidFill>
                <a:effectLst/>
                <a:latin typeface="Consolas" panose="020B0609020204030204" pitchFamily="49" charset="0"/>
              </a:rPr>
              <a:t>Vconcat</a:t>
            </a:r>
            <a:r>
              <a:rPr lang="fr-FR" b="0" dirty="0">
                <a:solidFill>
                  <a:srgbClr val="000000"/>
                </a:solidFill>
                <a:effectLst/>
                <a:latin typeface="Consolas" panose="020B0609020204030204" pitchFamily="49" charset="0"/>
              </a:rPr>
              <a:t> ; </a:t>
            </a:r>
            <a:r>
              <a:rPr lang="fr-FR" b="0" dirty="0">
                <a:solidFill>
                  <a:srgbClr val="A31515"/>
                </a:solidFill>
                <a:effectLst/>
                <a:latin typeface="Consolas" panose="020B0609020204030204" pitchFamily="49" charset="0"/>
              </a:rPr>
              <a:t>"Toutes classes confondues"</a:t>
            </a:r>
            <a:r>
              <a:rPr lang="fr-FR" b="0" dirty="0">
                <a:solidFill>
                  <a:srgbClr val="000000"/>
                </a:solidFill>
                <a:effectLst/>
                <a:latin typeface="Consolas" panose="020B0609020204030204" pitchFamily="49" charset="0"/>
              </a:rPr>
              <a:t> )</a:t>
            </a:r>
          </a:p>
          <a:p>
            <a:endParaRPr lang="fr-FR" b="0" dirty="0">
              <a:solidFill>
                <a:srgbClr val="000000"/>
              </a:solidFill>
              <a:effectLst/>
              <a:latin typeface="Consolas" panose="020B0609020204030204" pitchFamily="49" charset="0"/>
            </a:endParaRPr>
          </a:p>
        </p:txBody>
      </p:sp>
      <p:sp>
        <p:nvSpPr>
          <p:cNvPr id="4" name="Espace réservé du numéro de diapositive 3">
            <a:extLst>
              <a:ext uri="{FF2B5EF4-FFF2-40B4-BE49-F238E27FC236}">
                <a16:creationId xmlns:a16="http://schemas.microsoft.com/office/drawing/2014/main" id="{38D1C29B-54DA-2976-C686-080C45CEF1B3}"/>
              </a:ext>
            </a:extLst>
          </p:cNvPr>
          <p:cNvSpPr>
            <a:spLocks noGrp="1"/>
          </p:cNvSpPr>
          <p:nvPr>
            <p:ph type="sldNum" sz="quarter" idx="10"/>
          </p:nvPr>
        </p:nvSpPr>
        <p:spPr/>
        <p:txBody>
          <a:bodyPr/>
          <a:lstStyle/>
          <a:p>
            <a:pPr rtl="0"/>
            <a:fld id="{32674CE4-FBD8-4481-AEFB-CA53E599A745}" type="slidenum">
              <a:rPr lang="fr-FR" smtClean="0"/>
              <a:t>155</a:t>
            </a:fld>
            <a:endParaRPr lang="fr-FR"/>
          </a:p>
        </p:txBody>
      </p:sp>
      <p:sp>
        <p:nvSpPr>
          <p:cNvPr id="5" name="Espace réservé du pied de page 4">
            <a:extLst>
              <a:ext uri="{FF2B5EF4-FFF2-40B4-BE49-F238E27FC236}">
                <a16:creationId xmlns:a16="http://schemas.microsoft.com/office/drawing/2014/main" id="{3E4F8A23-AF6A-D468-95BA-9567664C9FCE}"/>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4145892923"/>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618A-B8F6-4CBF-C19F-D731068CB76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9620DFB-44CE-1572-3741-E7D94FC004C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037967A-3085-BAF6-4FD2-F1A56935E3E4}"/>
              </a:ext>
            </a:extLst>
          </p:cNvPr>
          <p:cNvSpPr>
            <a:spLocks noGrp="1"/>
          </p:cNvSpPr>
          <p:nvPr>
            <p:ph type="body" idx="1"/>
          </p:nvPr>
        </p:nvSpPr>
        <p:spPr/>
        <p:txBody>
          <a:bodyPr/>
          <a:lstStyle/>
          <a:p>
            <a:r>
              <a:rPr lang="fr-FR" b="0" dirty="0" err="1">
                <a:solidFill>
                  <a:srgbClr val="000000"/>
                </a:solidFill>
                <a:effectLst/>
                <a:latin typeface="Consolas" panose="020B0609020204030204" pitchFamily="49" charset="0"/>
              </a:rPr>
              <a:t>TitreDynamique</a:t>
            </a:r>
            <a:r>
              <a:rPr lang="fr-FR" b="0" dirty="0">
                <a:solidFill>
                  <a:srgbClr val="000000"/>
                </a:solidFill>
                <a:effectLst/>
                <a:latin typeface="Consolas" panose="020B0609020204030204" pitchFamily="49" charset="0"/>
              </a:rPr>
              <a:t> ISFILTERED = </a:t>
            </a:r>
          </a:p>
          <a:p>
            <a:r>
              <a:rPr lang="fr-FR" b="0" dirty="0">
                <a:solidFill>
                  <a:srgbClr val="0000FF"/>
                </a:solidFill>
                <a:effectLst/>
                <a:latin typeface="Consolas" panose="020B0609020204030204" pitchFamily="49" charset="0"/>
              </a:rPr>
              <a:t>VAR</a:t>
            </a:r>
            <a:r>
              <a:rPr lang="fr-FR" b="0" dirty="0">
                <a:solidFill>
                  <a:srgbClr val="000000"/>
                </a:solidFill>
                <a:effectLst/>
                <a:latin typeface="Consolas" panose="020B0609020204030204" pitchFamily="49" charset="0"/>
              </a:rPr>
              <a:t> </a:t>
            </a:r>
            <a:r>
              <a:rPr lang="fr-FR" b="0" dirty="0" err="1">
                <a:solidFill>
                  <a:srgbClr val="008080"/>
                </a:solidFill>
                <a:effectLst/>
                <a:latin typeface="Consolas" panose="020B0609020204030204" pitchFamily="49" charset="0"/>
              </a:rPr>
              <a:t>VCount</a:t>
            </a:r>
            <a:r>
              <a:rPr lang="fr-FR" b="0" dirty="0">
                <a:solidFill>
                  <a:srgbClr val="000000"/>
                </a:solidFill>
                <a:effectLst/>
                <a:latin typeface="Consolas" panose="020B0609020204030204" pitchFamily="49" charset="0"/>
              </a:rPr>
              <a:t> = </a:t>
            </a:r>
            <a:r>
              <a:rPr lang="fr-FR" b="0" dirty="0">
                <a:solidFill>
                  <a:srgbClr val="3165BB"/>
                </a:solidFill>
                <a:effectLst/>
                <a:latin typeface="Consolas" panose="020B0609020204030204" pitchFamily="49" charset="0"/>
              </a:rPr>
              <a:t>COUNTROWS</a:t>
            </a:r>
            <a:r>
              <a:rPr lang="fr-FR" b="0" dirty="0">
                <a:solidFill>
                  <a:srgbClr val="000000"/>
                </a:solidFill>
                <a:effectLst/>
                <a:latin typeface="Consolas" panose="020B0609020204030204" pitchFamily="49" charset="0"/>
              </a:rPr>
              <a:t>( </a:t>
            </a:r>
            <a:r>
              <a:rPr lang="fr-FR" b="0" dirty="0">
                <a:solidFill>
                  <a:srgbClr val="3165BB"/>
                </a:solidFill>
                <a:effectLst/>
                <a:latin typeface="Consolas" panose="020B0609020204030204" pitchFamily="49" charset="0"/>
              </a:rPr>
              <a:t>VALUES</a:t>
            </a:r>
            <a:r>
              <a:rPr lang="fr-FR" b="0" dirty="0">
                <a:solidFill>
                  <a:srgbClr val="000000"/>
                </a:solidFill>
                <a:effectLst/>
                <a:latin typeface="Consolas" panose="020B0609020204030204" pitchFamily="49" charset="0"/>
              </a:rPr>
              <a:t> (</a:t>
            </a:r>
            <a:r>
              <a:rPr lang="fr-FR" b="0" dirty="0">
                <a:solidFill>
                  <a:srgbClr val="001080"/>
                </a:solidFill>
                <a:effectLst/>
                <a:latin typeface="Consolas" panose="020B0609020204030204" pitchFamily="49" charset="0"/>
              </a:rPr>
              <a:t>Produit[Classe]</a:t>
            </a:r>
            <a:r>
              <a:rPr lang="fr-FR" b="0" dirty="0">
                <a:solidFill>
                  <a:srgbClr val="000000"/>
                </a:solidFill>
                <a:effectLst/>
                <a:latin typeface="Consolas" panose="020B0609020204030204" pitchFamily="49" charset="0"/>
              </a:rPr>
              <a:t>) ) </a:t>
            </a:r>
          </a:p>
          <a:p>
            <a:r>
              <a:rPr lang="fr-FR" b="0" dirty="0">
                <a:solidFill>
                  <a:srgbClr val="0000FF"/>
                </a:solidFill>
                <a:effectLst/>
                <a:latin typeface="Consolas" panose="020B0609020204030204" pitchFamily="49" charset="0"/>
              </a:rPr>
              <a:t>VAR</a:t>
            </a:r>
            <a:r>
              <a:rPr lang="fr-FR" b="0" dirty="0">
                <a:solidFill>
                  <a:srgbClr val="000000"/>
                </a:solidFill>
                <a:effectLst/>
                <a:latin typeface="Consolas" panose="020B0609020204030204" pitchFamily="49" charset="0"/>
              </a:rPr>
              <a:t> </a:t>
            </a:r>
            <a:r>
              <a:rPr lang="fr-FR" b="0" dirty="0" err="1">
                <a:solidFill>
                  <a:srgbClr val="008080"/>
                </a:solidFill>
                <a:effectLst/>
                <a:latin typeface="Consolas" panose="020B0609020204030204" pitchFamily="49" charset="0"/>
              </a:rPr>
              <a:t>VConcat</a:t>
            </a:r>
            <a:r>
              <a:rPr lang="fr-FR" b="0" dirty="0">
                <a:solidFill>
                  <a:srgbClr val="000000"/>
                </a:solidFill>
                <a:effectLst/>
                <a:latin typeface="Consolas" panose="020B0609020204030204" pitchFamily="49" charset="0"/>
              </a:rPr>
              <a:t> = </a:t>
            </a:r>
            <a:r>
              <a:rPr lang="fr-FR" b="0" dirty="0">
                <a:solidFill>
                  <a:srgbClr val="3165BB"/>
                </a:solidFill>
                <a:effectLst/>
                <a:latin typeface="Consolas" panose="020B0609020204030204" pitchFamily="49" charset="0"/>
              </a:rPr>
              <a:t>CONCATENATEX</a:t>
            </a:r>
            <a:r>
              <a:rPr lang="fr-FR" b="0" dirty="0">
                <a:solidFill>
                  <a:srgbClr val="000000"/>
                </a:solidFill>
                <a:effectLst/>
                <a:latin typeface="Consolas" panose="020B0609020204030204" pitchFamily="49" charset="0"/>
              </a:rPr>
              <a:t> ( </a:t>
            </a:r>
            <a:r>
              <a:rPr lang="fr-FR" b="0" dirty="0">
                <a:solidFill>
                  <a:srgbClr val="3165BB"/>
                </a:solidFill>
                <a:effectLst/>
                <a:latin typeface="Consolas" panose="020B0609020204030204" pitchFamily="49" charset="0"/>
              </a:rPr>
              <a:t>VALUES</a:t>
            </a:r>
            <a:r>
              <a:rPr lang="fr-FR" b="0" dirty="0">
                <a:solidFill>
                  <a:srgbClr val="000000"/>
                </a:solidFill>
                <a:effectLst/>
                <a:latin typeface="Consolas" panose="020B0609020204030204" pitchFamily="49" charset="0"/>
              </a:rPr>
              <a:t> ( </a:t>
            </a:r>
            <a:r>
              <a:rPr lang="fr-FR" b="0" dirty="0">
                <a:solidFill>
                  <a:srgbClr val="001080"/>
                </a:solidFill>
                <a:effectLst/>
                <a:latin typeface="Consolas" panose="020B0609020204030204" pitchFamily="49" charset="0"/>
              </a:rPr>
              <a:t>Produit[Classe]</a:t>
            </a:r>
            <a:r>
              <a:rPr lang="fr-FR" b="0" dirty="0">
                <a:solidFill>
                  <a:srgbClr val="000000"/>
                </a:solidFill>
                <a:effectLst/>
                <a:latin typeface="Consolas" panose="020B0609020204030204" pitchFamily="49" charset="0"/>
              </a:rPr>
              <a:t> ) ; </a:t>
            </a:r>
            <a:r>
              <a:rPr lang="fr-FR" b="0" dirty="0">
                <a:solidFill>
                  <a:srgbClr val="001080"/>
                </a:solidFill>
                <a:effectLst/>
                <a:latin typeface="Consolas" panose="020B0609020204030204" pitchFamily="49" charset="0"/>
              </a:rPr>
              <a:t>Produit[Classe]</a:t>
            </a:r>
            <a:r>
              <a:rPr lang="fr-FR" b="0" dirty="0">
                <a:solidFill>
                  <a:srgbClr val="000000"/>
                </a:solidFill>
                <a:effectLst/>
                <a:latin typeface="Consolas" panose="020B0609020204030204" pitchFamily="49" charset="0"/>
              </a:rPr>
              <a:t> ; </a:t>
            </a:r>
            <a:r>
              <a:rPr lang="fr-FR" b="0" dirty="0">
                <a:solidFill>
                  <a:srgbClr val="A31515"/>
                </a:solidFill>
                <a:effectLst/>
                <a:latin typeface="Consolas" panose="020B0609020204030204" pitchFamily="49" charset="0"/>
              </a:rPr>
              <a:t>" &amp; "</a:t>
            </a:r>
            <a:r>
              <a:rPr lang="fr-FR" b="0" dirty="0">
                <a:solidFill>
                  <a:srgbClr val="000000"/>
                </a:solidFill>
                <a:effectLst/>
                <a:latin typeface="Consolas" panose="020B0609020204030204" pitchFamily="49" charset="0"/>
              </a:rPr>
              <a:t>)   </a:t>
            </a:r>
          </a:p>
          <a:p>
            <a:r>
              <a:rPr lang="fr-FR" b="0" dirty="0">
                <a:solidFill>
                  <a:srgbClr val="0000FF"/>
                </a:solidFill>
                <a:effectLst/>
                <a:latin typeface="Consolas" panose="020B0609020204030204" pitchFamily="49" charset="0"/>
              </a:rPr>
              <a:t>RETURN</a:t>
            </a:r>
            <a:r>
              <a:rPr lang="fr-FR" b="0" dirty="0">
                <a:solidFill>
                  <a:srgbClr val="000000"/>
                </a:solidFill>
                <a:effectLst/>
                <a:latin typeface="Consolas" panose="020B0609020204030204" pitchFamily="49" charset="0"/>
              </a:rPr>
              <a:t> </a:t>
            </a:r>
          </a:p>
          <a:p>
            <a:r>
              <a:rPr lang="fr-FR" b="0" dirty="0">
                <a:solidFill>
                  <a:srgbClr val="3165BB"/>
                </a:solidFill>
                <a:effectLst/>
                <a:latin typeface="Consolas" panose="020B0609020204030204" pitchFamily="49" charset="0"/>
              </a:rPr>
              <a:t>IF</a:t>
            </a:r>
            <a:r>
              <a:rPr lang="fr-FR" b="0" dirty="0">
                <a:solidFill>
                  <a:srgbClr val="000000"/>
                </a:solidFill>
                <a:effectLst/>
                <a:latin typeface="Consolas" panose="020B0609020204030204" pitchFamily="49" charset="0"/>
              </a:rPr>
              <a:t>( </a:t>
            </a:r>
            <a:r>
              <a:rPr lang="fr-FR" b="0" dirty="0">
                <a:solidFill>
                  <a:srgbClr val="3165BB"/>
                </a:solidFill>
                <a:effectLst/>
                <a:latin typeface="Consolas" panose="020B0609020204030204" pitchFamily="49" charset="0"/>
              </a:rPr>
              <a:t>ISFILTERED</a:t>
            </a:r>
            <a:r>
              <a:rPr lang="fr-FR" b="0" dirty="0">
                <a:solidFill>
                  <a:srgbClr val="000000"/>
                </a:solidFill>
                <a:effectLst/>
                <a:latin typeface="Consolas" panose="020B0609020204030204" pitchFamily="49" charset="0"/>
              </a:rPr>
              <a:t>( </a:t>
            </a:r>
            <a:r>
              <a:rPr lang="fr-FR" b="0" dirty="0">
                <a:solidFill>
                  <a:srgbClr val="001080"/>
                </a:solidFill>
                <a:effectLst/>
                <a:latin typeface="Consolas" panose="020B0609020204030204" pitchFamily="49" charset="0"/>
              </a:rPr>
              <a:t>Produit[Classe]</a:t>
            </a:r>
            <a:r>
              <a:rPr lang="fr-FR" b="0" dirty="0">
                <a:solidFill>
                  <a:srgbClr val="000000"/>
                </a:solidFill>
                <a:effectLst/>
                <a:latin typeface="Consolas" panose="020B0609020204030204" pitchFamily="49" charset="0"/>
              </a:rPr>
              <a:t> ) &amp;&amp; </a:t>
            </a:r>
            <a:r>
              <a:rPr lang="fr-FR" b="0" dirty="0" err="1">
                <a:solidFill>
                  <a:srgbClr val="008080"/>
                </a:solidFill>
                <a:effectLst/>
                <a:latin typeface="Consolas" panose="020B0609020204030204" pitchFamily="49" charset="0"/>
              </a:rPr>
              <a:t>VCount</a:t>
            </a:r>
            <a:r>
              <a:rPr lang="fr-FR" b="0" dirty="0">
                <a:solidFill>
                  <a:srgbClr val="000000"/>
                </a:solidFill>
                <a:effectLst/>
                <a:latin typeface="Consolas" panose="020B0609020204030204" pitchFamily="49" charset="0"/>
              </a:rPr>
              <a:t>&lt; </a:t>
            </a:r>
            <a:r>
              <a:rPr lang="fr-FR" b="0" dirty="0">
                <a:solidFill>
                  <a:srgbClr val="098658"/>
                </a:solidFill>
                <a:effectLst/>
                <a:latin typeface="Consolas" panose="020B0609020204030204" pitchFamily="49" charset="0"/>
              </a:rPr>
              <a:t>3</a:t>
            </a:r>
            <a:r>
              <a:rPr lang="fr-FR" b="0" dirty="0">
                <a:solidFill>
                  <a:srgbClr val="000000"/>
                </a:solidFill>
                <a:effectLst/>
                <a:latin typeface="Consolas" panose="020B0609020204030204" pitchFamily="49" charset="0"/>
              </a:rPr>
              <a:t> ; </a:t>
            </a:r>
            <a:r>
              <a:rPr lang="fr-FR" b="0" dirty="0" err="1">
                <a:solidFill>
                  <a:srgbClr val="008080"/>
                </a:solidFill>
                <a:effectLst/>
                <a:latin typeface="Consolas" panose="020B0609020204030204" pitchFamily="49" charset="0"/>
              </a:rPr>
              <a:t>Vconcat</a:t>
            </a:r>
            <a:r>
              <a:rPr lang="fr-FR" b="0" dirty="0">
                <a:solidFill>
                  <a:srgbClr val="000000"/>
                </a:solidFill>
                <a:effectLst/>
                <a:latin typeface="Consolas" panose="020B0609020204030204" pitchFamily="49" charset="0"/>
              </a:rPr>
              <a:t> ; </a:t>
            </a:r>
            <a:r>
              <a:rPr lang="fr-FR" b="0" dirty="0">
                <a:solidFill>
                  <a:srgbClr val="A31515"/>
                </a:solidFill>
                <a:effectLst/>
                <a:latin typeface="Consolas" panose="020B0609020204030204" pitchFamily="49" charset="0"/>
              </a:rPr>
              <a:t>"Toutes classes confondues"</a:t>
            </a:r>
            <a:r>
              <a:rPr lang="fr-FR" b="0" dirty="0">
                <a:solidFill>
                  <a:srgbClr val="000000"/>
                </a:solidFill>
                <a:effectLst/>
                <a:latin typeface="Consolas" panose="020B0609020204030204" pitchFamily="49" charset="0"/>
              </a:rPr>
              <a:t> )</a:t>
            </a:r>
          </a:p>
          <a:p>
            <a:endParaRPr lang="fr-FR" dirty="0"/>
          </a:p>
        </p:txBody>
      </p:sp>
      <p:sp>
        <p:nvSpPr>
          <p:cNvPr id="4" name="Espace réservé du numéro de diapositive 3">
            <a:extLst>
              <a:ext uri="{FF2B5EF4-FFF2-40B4-BE49-F238E27FC236}">
                <a16:creationId xmlns:a16="http://schemas.microsoft.com/office/drawing/2014/main" id="{7D2B6346-FCEE-4096-13FC-09F94D1E9F0B}"/>
              </a:ext>
            </a:extLst>
          </p:cNvPr>
          <p:cNvSpPr>
            <a:spLocks noGrp="1"/>
          </p:cNvSpPr>
          <p:nvPr>
            <p:ph type="sldNum" sz="quarter" idx="10"/>
          </p:nvPr>
        </p:nvSpPr>
        <p:spPr/>
        <p:txBody>
          <a:bodyPr/>
          <a:lstStyle/>
          <a:p>
            <a:pPr rtl="0"/>
            <a:fld id="{32674CE4-FBD8-4481-AEFB-CA53E599A745}" type="slidenum">
              <a:rPr lang="fr-FR" smtClean="0"/>
              <a:t>156</a:t>
            </a:fld>
            <a:endParaRPr lang="fr-FR"/>
          </a:p>
        </p:txBody>
      </p:sp>
      <p:sp>
        <p:nvSpPr>
          <p:cNvPr id="5" name="Espace réservé du pied de page 4">
            <a:extLst>
              <a:ext uri="{FF2B5EF4-FFF2-40B4-BE49-F238E27FC236}">
                <a16:creationId xmlns:a16="http://schemas.microsoft.com/office/drawing/2014/main" id="{5B8E2A9C-A61A-F800-853E-B1E2BF53D1FD}"/>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3799200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15</a:t>
            </a:fld>
            <a:endParaRPr lang="fr-FR"/>
          </a:p>
        </p:txBody>
      </p:sp>
      <p:sp>
        <p:nvSpPr>
          <p:cNvPr id="5" name="Espace réservé du pied de page 4">
            <a:extLst>
              <a:ext uri="{FF2B5EF4-FFF2-40B4-BE49-F238E27FC236}">
                <a16:creationId xmlns:a16="http://schemas.microsoft.com/office/drawing/2014/main" id="{DAE2A5F1-43D5-4CD2-8EAF-160D9644B000}"/>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88092910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9F88A-64F8-1A92-7598-1702681AB11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6F14CDE-7315-15BE-A5F4-F5A38D16E4E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FEF8586-E1BB-3D1E-9FC2-00A9134CE79D}"/>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31B40A3C-AD92-F6EF-DFB8-1F485C0EE8D3}"/>
              </a:ext>
            </a:extLst>
          </p:cNvPr>
          <p:cNvSpPr>
            <a:spLocks noGrp="1"/>
          </p:cNvSpPr>
          <p:nvPr>
            <p:ph type="sldNum" sz="quarter" idx="10"/>
          </p:nvPr>
        </p:nvSpPr>
        <p:spPr/>
        <p:txBody>
          <a:bodyPr/>
          <a:lstStyle/>
          <a:p>
            <a:pPr rtl="0"/>
            <a:fld id="{32674CE4-FBD8-4481-AEFB-CA53E599A745}" type="slidenum">
              <a:rPr lang="fr-FR" smtClean="0"/>
              <a:t>157</a:t>
            </a:fld>
            <a:endParaRPr lang="fr-FR"/>
          </a:p>
        </p:txBody>
      </p:sp>
      <p:sp>
        <p:nvSpPr>
          <p:cNvPr id="5" name="Espace réservé du pied de page 4">
            <a:extLst>
              <a:ext uri="{FF2B5EF4-FFF2-40B4-BE49-F238E27FC236}">
                <a16:creationId xmlns:a16="http://schemas.microsoft.com/office/drawing/2014/main" id="{AEDC2753-2B06-E7F7-C59E-73E82D7E22B4}"/>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3954149727"/>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DF0E05-2F6F-27E6-6C8D-4EAB56D695E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13CA41A-8D41-3EBC-8A8E-FF498D32EA1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BF2312D-2BDE-C040-AD26-65F1129E5165}"/>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C8250295-2B16-2CC1-E294-341685425F82}"/>
              </a:ext>
            </a:extLst>
          </p:cNvPr>
          <p:cNvSpPr>
            <a:spLocks noGrp="1"/>
          </p:cNvSpPr>
          <p:nvPr>
            <p:ph type="sldNum" sz="quarter" idx="10"/>
          </p:nvPr>
        </p:nvSpPr>
        <p:spPr/>
        <p:txBody>
          <a:bodyPr/>
          <a:lstStyle/>
          <a:p>
            <a:pPr rtl="0"/>
            <a:fld id="{32674CE4-FBD8-4481-AEFB-CA53E599A745}" type="slidenum">
              <a:rPr lang="fr-FR" smtClean="0"/>
              <a:t>158</a:t>
            </a:fld>
            <a:endParaRPr lang="fr-FR"/>
          </a:p>
        </p:txBody>
      </p:sp>
      <p:sp>
        <p:nvSpPr>
          <p:cNvPr id="5" name="Espace réservé du pied de page 4">
            <a:extLst>
              <a:ext uri="{FF2B5EF4-FFF2-40B4-BE49-F238E27FC236}">
                <a16:creationId xmlns:a16="http://schemas.microsoft.com/office/drawing/2014/main" id="{2058DA5B-28B0-9ED6-2FD9-D626DB91CD03}"/>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1756723461"/>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0B8CA-E569-761E-C872-4C3D957F690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F15128F-5B96-0747-7208-C41A5C76F06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F00327B-DB41-8CF4-7FED-5888929C6ED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E:\FORMATIONS\SUPPORT\Power BI\Power BI - exemples, recherches </a:t>
            </a:r>
            <a:r>
              <a:rPr lang="fr-FR" sz="1200" kern="0" dirty="0" err="1">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etc</a:t>
            </a:r>
            <a:r>
              <a:rPr lang="fr-FR" sz="1200"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niveau 2\Préparation 2020\Power BI - Partie DAX\Power BI rapport\Création paramètres choix colonnes dans visuel </a:t>
            </a:r>
            <a:r>
              <a:rPr lang="fr-FR" dirty="0">
                <a:effectLst/>
                <a:highlight>
                  <a:srgbClr val="FFFF00"/>
                </a:highlight>
              </a:rPr>
              <a:t>.</a:t>
            </a:r>
          </a:p>
          <a:p>
            <a:endParaRPr lang="fr-FR" dirty="0"/>
          </a:p>
        </p:txBody>
      </p:sp>
      <p:sp>
        <p:nvSpPr>
          <p:cNvPr id="4" name="Espace réservé du numéro de diapositive 3">
            <a:extLst>
              <a:ext uri="{FF2B5EF4-FFF2-40B4-BE49-F238E27FC236}">
                <a16:creationId xmlns:a16="http://schemas.microsoft.com/office/drawing/2014/main" id="{3CE87343-CAAB-429B-52E5-FB79CC4BEAB1}"/>
              </a:ext>
            </a:extLst>
          </p:cNvPr>
          <p:cNvSpPr>
            <a:spLocks noGrp="1"/>
          </p:cNvSpPr>
          <p:nvPr>
            <p:ph type="sldNum" sz="quarter" idx="10"/>
          </p:nvPr>
        </p:nvSpPr>
        <p:spPr/>
        <p:txBody>
          <a:bodyPr/>
          <a:lstStyle/>
          <a:p>
            <a:pPr rtl="0"/>
            <a:fld id="{32674CE4-FBD8-4481-AEFB-CA53E599A745}" type="slidenum">
              <a:rPr lang="fr-FR" smtClean="0"/>
              <a:t>159</a:t>
            </a:fld>
            <a:endParaRPr lang="fr-FR"/>
          </a:p>
        </p:txBody>
      </p:sp>
      <p:sp>
        <p:nvSpPr>
          <p:cNvPr id="5" name="Espace réservé du pied de page 4">
            <a:extLst>
              <a:ext uri="{FF2B5EF4-FFF2-40B4-BE49-F238E27FC236}">
                <a16:creationId xmlns:a16="http://schemas.microsoft.com/office/drawing/2014/main" id="{F5B8398B-838D-C55C-BEB6-DD813BF5E894}"/>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3171689467"/>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76C87-A90F-898B-FF41-BB64B78D2D1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9BEFE38-718D-4B9A-DAE7-D31C765F31E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B04CA1A-D825-F89D-E2DF-AB671FB1AEA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E:\FORMATIONS\SUPPORT\Power BI\Power BI - exemples, recherches </a:t>
            </a:r>
            <a:r>
              <a:rPr lang="fr-FR" sz="1200" kern="0" dirty="0" err="1">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etc</a:t>
            </a:r>
            <a:r>
              <a:rPr lang="fr-FR" sz="1200"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niveau 2\Préparation 2020\Power BI - Partie DAX\Power BI rapport\Création paramètres choix colonnes dans visuel </a:t>
            </a:r>
            <a:r>
              <a:rPr lang="fr-FR" dirty="0">
                <a:effectLst/>
                <a:highlight>
                  <a:srgbClr val="FFFF00"/>
                </a:highlight>
              </a:rPr>
              <a:t>.</a:t>
            </a:r>
          </a:p>
          <a:p>
            <a:endParaRPr lang="fr-FR" dirty="0"/>
          </a:p>
        </p:txBody>
      </p:sp>
      <p:sp>
        <p:nvSpPr>
          <p:cNvPr id="4" name="Espace réservé du numéro de diapositive 3">
            <a:extLst>
              <a:ext uri="{FF2B5EF4-FFF2-40B4-BE49-F238E27FC236}">
                <a16:creationId xmlns:a16="http://schemas.microsoft.com/office/drawing/2014/main" id="{82495DDC-A2C4-27F2-1592-CBF09613E43D}"/>
              </a:ext>
            </a:extLst>
          </p:cNvPr>
          <p:cNvSpPr>
            <a:spLocks noGrp="1"/>
          </p:cNvSpPr>
          <p:nvPr>
            <p:ph type="sldNum" sz="quarter" idx="10"/>
          </p:nvPr>
        </p:nvSpPr>
        <p:spPr/>
        <p:txBody>
          <a:bodyPr/>
          <a:lstStyle/>
          <a:p>
            <a:pPr rtl="0"/>
            <a:fld id="{32674CE4-FBD8-4481-AEFB-CA53E599A745}" type="slidenum">
              <a:rPr lang="fr-FR" smtClean="0"/>
              <a:t>160</a:t>
            </a:fld>
            <a:endParaRPr lang="fr-FR"/>
          </a:p>
        </p:txBody>
      </p:sp>
      <p:sp>
        <p:nvSpPr>
          <p:cNvPr id="5" name="Espace réservé du pied de page 4">
            <a:extLst>
              <a:ext uri="{FF2B5EF4-FFF2-40B4-BE49-F238E27FC236}">
                <a16:creationId xmlns:a16="http://schemas.microsoft.com/office/drawing/2014/main" id="{E3B2F10B-E767-4252-1F91-CCCA9E771D0F}"/>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3760924392"/>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7EFB36-F11A-D54C-3680-32AF25EE027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F818E28-2E5D-5A50-D1E3-01C41600E7A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A62FCB5-6D56-057F-591E-E64E775CB86F}"/>
              </a:ext>
            </a:extLst>
          </p:cNvPr>
          <p:cNvSpPr>
            <a:spLocks noGrp="1"/>
          </p:cNvSpPr>
          <p:nvPr>
            <p:ph type="body" idx="1"/>
          </p:nvPr>
        </p:nvSpPr>
        <p:spPr/>
        <p:txBody>
          <a:bodyPr/>
          <a:lstStyle/>
          <a:p>
            <a:r>
              <a:rPr lang="fr-FR" dirty="0"/>
              <a:t>On divise par deux en utilisant ISINSCOPE par rapport à </a:t>
            </a:r>
            <a:r>
              <a:rPr lang="fr-FR" dirty="0" err="1"/>
              <a:t>Hasonfilter</a:t>
            </a:r>
            <a:endParaRPr lang="fr-FR" dirty="0"/>
          </a:p>
        </p:txBody>
      </p:sp>
      <p:sp>
        <p:nvSpPr>
          <p:cNvPr id="4" name="Espace réservé du numéro de diapositive 3">
            <a:extLst>
              <a:ext uri="{FF2B5EF4-FFF2-40B4-BE49-F238E27FC236}">
                <a16:creationId xmlns:a16="http://schemas.microsoft.com/office/drawing/2014/main" id="{7E13DF74-498A-F702-2793-4C36C0FC4D54}"/>
              </a:ext>
            </a:extLst>
          </p:cNvPr>
          <p:cNvSpPr>
            <a:spLocks noGrp="1"/>
          </p:cNvSpPr>
          <p:nvPr>
            <p:ph type="sldNum" sz="quarter" idx="10"/>
          </p:nvPr>
        </p:nvSpPr>
        <p:spPr/>
        <p:txBody>
          <a:bodyPr/>
          <a:lstStyle/>
          <a:p>
            <a:pPr rtl="0"/>
            <a:fld id="{32674CE4-FBD8-4481-AEFB-CA53E599A745}" type="slidenum">
              <a:rPr lang="fr-FR" smtClean="0"/>
              <a:t>161</a:t>
            </a:fld>
            <a:endParaRPr lang="fr-FR"/>
          </a:p>
        </p:txBody>
      </p:sp>
      <p:sp>
        <p:nvSpPr>
          <p:cNvPr id="5" name="Espace réservé du pied de page 4">
            <a:extLst>
              <a:ext uri="{FF2B5EF4-FFF2-40B4-BE49-F238E27FC236}">
                <a16:creationId xmlns:a16="http://schemas.microsoft.com/office/drawing/2014/main" id="{9A9B76D8-5EE8-D64E-9515-15D1F1667020}"/>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3995935411"/>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7E7DFC-E93F-75A4-F11D-A397446B625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097886B-D91A-B0B9-057F-D9341FA2BD7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681CFB3-C3AB-64FC-FC2B-8884225C372D}"/>
              </a:ext>
            </a:extLst>
          </p:cNvPr>
          <p:cNvSpPr>
            <a:spLocks noGrp="1"/>
          </p:cNvSpPr>
          <p:nvPr>
            <p:ph type="body" idx="1"/>
          </p:nvPr>
        </p:nvSpPr>
        <p:spPr/>
        <p:txBody>
          <a:bodyPr/>
          <a:lstStyle/>
          <a:p>
            <a:r>
              <a:rPr lang="fr-FR" b="0" dirty="0">
                <a:solidFill>
                  <a:srgbClr val="000000"/>
                </a:solidFill>
                <a:effectLst/>
                <a:latin typeface="Consolas" panose="020B0609020204030204" pitchFamily="49" charset="0"/>
              </a:rPr>
              <a:t>Calcul # pour total = </a:t>
            </a:r>
            <a:r>
              <a:rPr lang="fr-FR" b="0" dirty="0">
                <a:solidFill>
                  <a:srgbClr val="0000FF"/>
                </a:solidFill>
                <a:effectLst/>
                <a:latin typeface="Consolas" panose="020B0609020204030204" pitchFamily="49" charset="0"/>
              </a:rPr>
              <a:t>var</a:t>
            </a:r>
            <a:r>
              <a:rPr lang="fr-FR" b="0" dirty="0">
                <a:solidFill>
                  <a:srgbClr val="000000"/>
                </a:solidFill>
                <a:effectLst/>
                <a:latin typeface="Consolas" panose="020B0609020204030204" pitchFamily="49" charset="0"/>
              </a:rPr>
              <a:t> </a:t>
            </a:r>
            <a:r>
              <a:rPr lang="fr-FR" b="0" dirty="0">
                <a:solidFill>
                  <a:srgbClr val="008080"/>
                </a:solidFill>
                <a:effectLst/>
                <a:latin typeface="Consolas" panose="020B0609020204030204" pitchFamily="49" charset="0"/>
              </a:rPr>
              <a:t>_totalannee</a:t>
            </a:r>
            <a:r>
              <a:rPr lang="fr-FR" b="0" dirty="0">
                <a:solidFill>
                  <a:srgbClr val="000000"/>
                </a:solidFill>
                <a:effectLst/>
                <a:latin typeface="Consolas" panose="020B0609020204030204" pitchFamily="49" charset="0"/>
              </a:rPr>
              <a:t> = </a:t>
            </a:r>
            <a:r>
              <a:rPr lang="fr-FR" b="0" dirty="0">
                <a:solidFill>
                  <a:srgbClr val="3165BB"/>
                </a:solidFill>
                <a:effectLst/>
                <a:latin typeface="Consolas" panose="020B0609020204030204" pitchFamily="49" charset="0"/>
              </a:rPr>
              <a:t>COUNT</a:t>
            </a:r>
            <a:r>
              <a:rPr lang="fr-FR" b="0" dirty="0">
                <a:solidFill>
                  <a:srgbClr val="000000"/>
                </a:solidFill>
                <a:effectLst/>
                <a:latin typeface="Consolas" panose="020B0609020204030204" pitchFamily="49" charset="0"/>
              </a:rPr>
              <a:t>( </a:t>
            </a:r>
            <a:r>
              <a:rPr lang="fr-FR" b="0" dirty="0">
                <a:solidFill>
                  <a:srgbClr val="001080"/>
                </a:solidFill>
                <a:effectLst/>
                <a:latin typeface="Consolas" panose="020B0609020204030204" pitchFamily="49" charset="0"/>
              </a:rPr>
              <a:t>'2Ventes ouvrées DAX'[Idvente]</a:t>
            </a:r>
            <a:r>
              <a:rPr lang="fr-FR" b="0" dirty="0">
                <a:solidFill>
                  <a:srgbClr val="000000"/>
                </a:solidFill>
                <a:effectLst/>
                <a:latin typeface="Consolas" panose="020B0609020204030204" pitchFamily="49" charset="0"/>
              </a:rPr>
              <a:t> )</a:t>
            </a:r>
          </a:p>
          <a:p>
            <a:r>
              <a:rPr lang="fr-FR" b="0" dirty="0">
                <a:solidFill>
                  <a:srgbClr val="000000"/>
                </a:solidFill>
                <a:effectLst/>
                <a:latin typeface="Consolas" panose="020B0609020204030204" pitchFamily="49" charset="0"/>
              </a:rPr>
              <a:t>                      </a:t>
            </a:r>
            <a:r>
              <a:rPr lang="fr-FR" b="0" dirty="0">
                <a:solidFill>
                  <a:srgbClr val="0000FF"/>
                </a:solidFill>
                <a:effectLst/>
                <a:latin typeface="Consolas" panose="020B0609020204030204" pitchFamily="49" charset="0"/>
              </a:rPr>
              <a:t>var</a:t>
            </a:r>
            <a:r>
              <a:rPr lang="fr-FR" b="0" dirty="0">
                <a:solidFill>
                  <a:srgbClr val="000000"/>
                </a:solidFill>
                <a:effectLst/>
                <a:latin typeface="Consolas" panose="020B0609020204030204" pitchFamily="49" charset="0"/>
              </a:rPr>
              <a:t> </a:t>
            </a:r>
            <a:r>
              <a:rPr lang="fr-FR" b="0" dirty="0">
                <a:solidFill>
                  <a:srgbClr val="008080"/>
                </a:solidFill>
                <a:effectLst/>
                <a:latin typeface="Consolas" panose="020B0609020204030204" pitchFamily="49" charset="0"/>
              </a:rPr>
              <a:t>_moyenne</a:t>
            </a:r>
            <a:r>
              <a:rPr lang="fr-FR" b="0" dirty="0">
                <a:solidFill>
                  <a:srgbClr val="000000"/>
                </a:solidFill>
                <a:effectLst/>
                <a:latin typeface="Consolas" panose="020B0609020204030204" pitchFamily="49" charset="0"/>
              </a:rPr>
              <a:t> = </a:t>
            </a:r>
            <a:r>
              <a:rPr lang="fr-FR" b="0" dirty="0">
                <a:solidFill>
                  <a:srgbClr val="3165BB"/>
                </a:solidFill>
                <a:effectLst/>
                <a:latin typeface="Consolas" panose="020B0609020204030204" pitchFamily="49" charset="0"/>
              </a:rPr>
              <a:t>CALCULATE</a:t>
            </a:r>
            <a:r>
              <a:rPr lang="fr-FR" b="0" dirty="0">
                <a:solidFill>
                  <a:srgbClr val="000000"/>
                </a:solidFill>
                <a:effectLst/>
                <a:latin typeface="Consolas" panose="020B0609020204030204" pitchFamily="49" charset="0"/>
              </a:rPr>
              <a:t>(</a:t>
            </a:r>
            <a:r>
              <a:rPr lang="fr-FR" b="0" dirty="0">
                <a:solidFill>
                  <a:srgbClr val="3165BB"/>
                </a:solidFill>
                <a:effectLst/>
                <a:latin typeface="Consolas" panose="020B0609020204030204" pitchFamily="49" charset="0"/>
              </a:rPr>
              <a:t>COUNT</a:t>
            </a:r>
            <a:r>
              <a:rPr lang="fr-FR" b="0" dirty="0">
                <a:solidFill>
                  <a:srgbClr val="000000"/>
                </a:solidFill>
                <a:effectLst/>
                <a:latin typeface="Consolas" panose="020B0609020204030204" pitchFamily="49" charset="0"/>
              </a:rPr>
              <a:t>( </a:t>
            </a:r>
            <a:r>
              <a:rPr lang="fr-FR" b="0" dirty="0">
                <a:solidFill>
                  <a:srgbClr val="001080"/>
                </a:solidFill>
                <a:effectLst/>
                <a:latin typeface="Consolas" panose="020B0609020204030204" pitchFamily="49" charset="0"/>
              </a:rPr>
              <a:t>'2Ventes ouvrées DAX'[Idvente]</a:t>
            </a:r>
            <a:r>
              <a:rPr lang="fr-FR" b="0" dirty="0">
                <a:solidFill>
                  <a:srgbClr val="000000"/>
                </a:solidFill>
                <a:effectLst/>
                <a:latin typeface="Consolas" panose="020B0609020204030204" pitchFamily="49" charset="0"/>
              </a:rPr>
              <a:t> ) /</a:t>
            </a:r>
            <a:r>
              <a:rPr lang="fr-FR" b="0" dirty="0">
                <a:solidFill>
                  <a:srgbClr val="3165BB"/>
                </a:solidFill>
                <a:effectLst/>
                <a:latin typeface="Consolas" panose="020B0609020204030204" pitchFamily="49" charset="0"/>
              </a:rPr>
              <a:t>DISTINCTCOUNT</a:t>
            </a:r>
            <a:r>
              <a:rPr lang="fr-FR" b="0" dirty="0">
                <a:solidFill>
                  <a:srgbClr val="000000"/>
                </a:solidFill>
                <a:effectLst/>
                <a:latin typeface="Consolas" panose="020B0609020204030204" pitchFamily="49" charset="0"/>
              </a:rPr>
              <a:t>( </a:t>
            </a:r>
            <a:r>
              <a:rPr lang="fr-FR" b="0" dirty="0">
                <a:solidFill>
                  <a:srgbClr val="001080"/>
                </a:solidFill>
                <a:effectLst/>
                <a:latin typeface="Consolas" panose="020B0609020204030204" pitchFamily="49" charset="0"/>
              </a:rPr>
              <a:t>'1Table Date Dax'[Année]</a:t>
            </a:r>
            <a:r>
              <a:rPr lang="fr-FR" b="0" dirty="0">
                <a:solidFill>
                  <a:srgbClr val="000000"/>
                </a:solidFill>
                <a:effectLst/>
                <a:latin typeface="Consolas" panose="020B0609020204030204" pitchFamily="49" charset="0"/>
              </a:rPr>
              <a:t>   ); </a:t>
            </a:r>
            <a:r>
              <a:rPr lang="fr-FR" b="0" dirty="0">
                <a:solidFill>
                  <a:srgbClr val="001080"/>
                </a:solidFill>
                <a:effectLst/>
                <a:latin typeface="Consolas" panose="020B0609020204030204" pitchFamily="49" charset="0"/>
              </a:rPr>
              <a:t>'1Table Date Dax'[Année]</a:t>
            </a:r>
            <a:r>
              <a:rPr lang="fr-FR" b="0" dirty="0">
                <a:solidFill>
                  <a:srgbClr val="000000"/>
                </a:solidFill>
                <a:effectLst/>
                <a:latin typeface="Consolas" panose="020B0609020204030204" pitchFamily="49" charset="0"/>
              </a:rPr>
              <a:t>&gt;=</a:t>
            </a:r>
            <a:r>
              <a:rPr lang="fr-FR" b="0" dirty="0">
                <a:solidFill>
                  <a:srgbClr val="098658"/>
                </a:solidFill>
                <a:effectLst/>
                <a:latin typeface="Consolas" panose="020B0609020204030204" pitchFamily="49" charset="0"/>
              </a:rPr>
              <a:t>2020</a:t>
            </a:r>
            <a:r>
              <a:rPr lang="fr-FR" b="0" dirty="0">
                <a:solidFill>
                  <a:srgbClr val="000000"/>
                </a:solidFill>
                <a:effectLst/>
                <a:latin typeface="Consolas" panose="020B06090202040302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br>
              <a:rPr lang="fr-FR" b="0" dirty="0">
                <a:solidFill>
                  <a:srgbClr val="000000"/>
                </a:solidFill>
                <a:effectLst/>
                <a:latin typeface="Consolas" panose="020B0609020204030204" pitchFamily="49" charset="0"/>
              </a:rPr>
            </a:br>
            <a:r>
              <a:rPr lang="fr-FR" b="0" dirty="0">
                <a:solidFill>
                  <a:srgbClr val="000000"/>
                </a:solidFill>
                <a:effectLst/>
                <a:latin typeface="Consolas" panose="020B0609020204030204" pitchFamily="49" charset="0"/>
              </a:rPr>
              <a:t> </a:t>
            </a:r>
            <a:r>
              <a:rPr lang="fr-FR" b="0" dirty="0">
                <a:solidFill>
                  <a:srgbClr val="0000FF"/>
                </a:solidFill>
                <a:effectLst/>
                <a:latin typeface="Consolas" panose="020B0609020204030204" pitchFamily="49" charset="0"/>
              </a:rPr>
              <a:t>return</a:t>
            </a:r>
            <a:r>
              <a:rPr lang="fr-FR" b="0" dirty="0">
                <a:solidFill>
                  <a:srgbClr val="000000"/>
                </a:solidFill>
                <a:effectLst/>
                <a:latin typeface="Consolas" panose="020B0609020204030204" pitchFamily="49" charset="0"/>
              </a:rPr>
              <a:t> </a:t>
            </a:r>
            <a:r>
              <a:rPr lang="fr-FR" b="0" dirty="0">
                <a:solidFill>
                  <a:srgbClr val="3165BB"/>
                </a:solidFill>
                <a:effectLst/>
                <a:latin typeface="Consolas" panose="020B0609020204030204" pitchFamily="49" charset="0"/>
              </a:rPr>
              <a:t>if</a:t>
            </a:r>
            <a:r>
              <a:rPr lang="fr-FR" b="0" dirty="0">
                <a:solidFill>
                  <a:srgbClr val="000000"/>
                </a:solidFill>
                <a:effectLst/>
                <a:latin typeface="Consolas" panose="020B0609020204030204" pitchFamily="49" charset="0"/>
              </a:rPr>
              <a:t> (</a:t>
            </a:r>
            <a:r>
              <a:rPr lang="fr-FR" b="0" dirty="0">
                <a:solidFill>
                  <a:srgbClr val="3165BB"/>
                </a:solidFill>
                <a:effectLst/>
                <a:latin typeface="Consolas" panose="020B0609020204030204" pitchFamily="49" charset="0"/>
              </a:rPr>
              <a:t>ISINSCOPE</a:t>
            </a:r>
            <a:r>
              <a:rPr lang="fr-FR" b="0" dirty="0">
                <a:solidFill>
                  <a:srgbClr val="000000"/>
                </a:solidFill>
                <a:effectLst/>
                <a:latin typeface="Consolas" panose="020B0609020204030204" pitchFamily="49" charset="0"/>
              </a:rPr>
              <a:t>( </a:t>
            </a:r>
            <a:r>
              <a:rPr lang="fr-FR" b="0" dirty="0">
                <a:solidFill>
                  <a:srgbClr val="001080"/>
                </a:solidFill>
                <a:effectLst/>
                <a:latin typeface="Consolas" panose="020B0609020204030204" pitchFamily="49" charset="0"/>
              </a:rPr>
              <a:t>'1Table Date Dax'[Année]</a:t>
            </a:r>
            <a:r>
              <a:rPr lang="fr-FR" b="0" dirty="0">
                <a:solidFill>
                  <a:srgbClr val="000000"/>
                </a:solidFill>
                <a:effectLst/>
                <a:latin typeface="Consolas" panose="020B0609020204030204" pitchFamily="49" charset="0"/>
              </a:rPr>
              <a:t>    ); </a:t>
            </a:r>
            <a:r>
              <a:rPr lang="fr-FR" b="0" dirty="0">
                <a:solidFill>
                  <a:srgbClr val="008080"/>
                </a:solidFill>
                <a:effectLst/>
                <a:latin typeface="Consolas" panose="020B0609020204030204" pitchFamily="49" charset="0"/>
              </a:rPr>
              <a:t>_totalannee</a:t>
            </a:r>
            <a:r>
              <a:rPr lang="fr-FR" b="0" dirty="0">
                <a:solidFill>
                  <a:srgbClr val="000000"/>
                </a:solidFill>
                <a:effectLst/>
                <a:latin typeface="Consolas" panose="020B0609020204030204" pitchFamily="49" charset="0"/>
              </a:rPr>
              <a:t> ; </a:t>
            </a:r>
            <a:r>
              <a:rPr lang="fr-FR" b="0" dirty="0">
                <a:solidFill>
                  <a:srgbClr val="008080"/>
                </a:solidFill>
                <a:effectLst/>
                <a:latin typeface="Consolas" panose="020B0609020204030204" pitchFamily="49" charset="0"/>
              </a:rPr>
              <a:t>_moyenne</a:t>
            </a:r>
            <a:r>
              <a:rPr lang="fr-FR" b="0" dirty="0">
                <a:solidFill>
                  <a:srgbClr val="000000"/>
                </a:solidFill>
                <a:effectLst/>
                <a:latin typeface="Consolas" panose="020B0609020204030204" pitchFamily="49" charset="0"/>
              </a:rPr>
              <a:t>) </a:t>
            </a:r>
          </a:p>
          <a:p>
            <a:endParaRPr lang="fr-FR" dirty="0"/>
          </a:p>
        </p:txBody>
      </p:sp>
      <p:sp>
        <p:nvSpPr>
          <p:cNvPr id="4" name="Espace réservé du numéro de diapositive 3">
            <a:extLst>
              <a:ext uri="{FF2B5EF4-FFF2-40B4-BE49-F238E27FC236}">
                <a16:creationId xmlns:a16="http://schemas.microsoft.com/office/drawing/2014/main" id="{3D39FB88-0776-17E4-4578-C2725C3DC836}"/>
              </a:ext>
            </a:extLst>
          </p:cNvPr>
          <p:cNvSpPr>
            <a:spLocks noGrp="1"/>
          </p:cNvSpPr>
          <p:nvPr>
            <p:ph type="sldNum" sz="quarter" idx="10"/>
          </p:nvPr>
        </p:nvSpPr>
        <p:spPr/>
        <p:txBody>
          <a:bodyPr/>
          <a:lstStyle/>
          <a:p>
            <a:pPr rtl="0"/>
            <a:fld id="{32674CE4-FBD8-4481-AEFB-CA53E599A745}" type="slidenum">
              <a:rPr lang="fr-FR" smtClean="0"/>
              <a:t>162</a:t>
            </a:fld>
            <a:endParaRPr lang="fr-FR"/>
          </a:p>
        </p:txBody>
      </p:sp>
      <p:sp>
        <p:nvSpPr>
          <p:cNvPr id="5" name="Espace réservé du pied de page 4">
            <a:extLst>
              <a:ext uri="{FF2B5EF4-FFF2-40B4-BE49-F238E27FC236}">
                <a16:creationId xmlns:a16="http://schemas.microsoft.com/office/drawing/2014/main" id="{C741B194-56A3-D50E-4713-08D34E20DAE3}"/>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1653863903"/>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92C88-30E3-4BB3-C5BA-EA63743B022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8175C42-C6FD-26DA-4296-53DF7CCF0B7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9D2253D-07D3-60A6-1CCF-762722EA3339}"/>
              </a:ext>
            </a:extLst>
          </p:cNvPr>
          <p:cNvSpPr>
            <a:spLocks noGrp="1"/>
          </p:cNvSpPr>
          <p:nvPr>
            <p:ph type="body" idx="1"/>
          </p:nvPr>
        </p:nvSpPr>
        <p:spPr/>
        <p:txBody>
          <a:bodyPr/>
          <a:lstStyle/>
          <a:p>
            <a:r>
              <a:rPr lang="fr-FR" dirty="0"/>
              <a:t>https://datastory.ma/blog/Power-Bi-DAX-Combat-de-filtres-HASONEFILTER-vs-HASONEVALUE-vs-ISFILTERED-vs-ISCROSSFILTERED/14</a:t>
            </a:r>
          </a:p>
          <a:p>
            <a:endParaRPr lang="fr-FR" dirty="0"/>
          </a:p>
          <a:p>
            <a:r>
              <a:rPr lang="fr-FR" dirty="0"/>
              <a:t>Attention :</a:t>
            </a:r>
          </a:p>
          <a:p>
            <a:r>
              <a:rPr lang="fr-FR" dirty="0"/>
              <a:t>ISFILTERED c’est pour des filtres d’autres visuels /segments et visuel de la mesure // plusieurs valeurs autorisés (total fonctionne si plusieurs valeurs sélectionnées)</a:t>
            </a:r>
          </a:p>
          <a:p>
            <a:r>
              <a:rPr lang="fr-FR" dirty="0"/>
              <a:t>HASONFILTER pour les deux (une seule valeur possible, si un total dans un tableau, le total des valeurs utilisées ne marchera pas)</a:t>
            </a:r>
          </a:p>
          <a:p>
            <a:r>
              <a:rPr lang="fr-FR" dirty="0"/>
              <a:t>ISINSCOPE pour le visuel de la mesure (plusieurs valeurs possible)</a:t>
            </a:r>
            <a:br>
              <a:rPr lang="fr-FR" dirty="0"/>
            </a:br>
            <a:br>
              <a:rPr lang="fr-FR" dirty="0"/>
            </a:br>
            <a:r>
              <a:rPr lang="fr-FR" dirty="0"/>
              <a:t>Attention, si un segment utilisant une colonne qui n’est pas dans mon visuel (de la mesure finale), par exemple, les classes de produits; </a:t>
            </a:r>
          </a:p>
          <a:p>
            <a:r>
              <a:rPr lang="fr-FR" dirty="0"/>
              <a:t>si je lui dis de calculer différemment en fonction de si le segment classe est utilisé, </a:t>
            </a:r>
          </a:p>
          <a:p>
            <a:r>
              <a:rPr lang="fr-FR" dirty="0"/>
              <a:t>alors le ISFILTERED ne fonctionnera pas, il faut utiliser le ISCROSSFILTERED (pour les liens dits indirects : car la colonne n’existe pas en même dans le segment et le visuel donc ça </a:t>
            </a:r>
            <a:r>
              <a:rPr lang="fr-FR"/>
              <a:t>le perturbe.</a:t>
            </a:r>
            <a:endParaRPr lang="fr-FR" dirty="0"/>
          </a:p>
        </p:txBody>
      </p:sp>
      <p:sp>
        <p:nvSpPr>
          <p:cNvPr id="4" name="Espace réservé du numéro de diapositive 3">
            <a:extLst>
              <a:ext uri="{FF2B5EF4-FFF2-40B4-BE49-F238E27FC236}">
                <a16:creationId xmlns:a16="http://schemas.microsoft.com/office/drawing/2014/main" id="{546FFC3B-8466-AE56-AF69-71A9B94858DB}"/>
              </a:ext>
            </a:extLst>
          </p:cNvPr>
          <p:cNvSpPr>
            <a:spLocks noGrp="1"/>
          </p:cNvSpPr>
          <p:nvPr>
            <p:ph type="sldNum" sz="quarter" idx="10"/>
          </p:nvPr>
        </p:nvSpPr>
        <p:spPr/>
        <p:txBody>
          <a:bodyPr/>
          <a:lstStyle/>
          <a:p>
            <a:pPr rtl="0"/>
            <a:fld id="{32674CE4-FBD8-4481-AEFB-CA53E599A745}" type="slidenum">
              <a:rPr lang="fr-FR" smtClean="0"/>
              <a:t>163</a:t>
            </a:fld>
            <a:endParaRPr lang="fr-FR"/>
          </a:p>
        </p:txBody>
      </p:sp>
      <p:sp>
        <p:nvSpPr>
          <p:cNvPr id="5" name="Espace réservé du pied de page 4">
            <a:extLst>
              <a:ext uri="{FF2B5EF4-FFF2-40B4-BE49-F238E27FC236}">
                <a16:creationId xmlns:a16="http://schemas.microsoft.com/office/drawing/2014/main" id="{26BAE375-1EA3-4775-5221-100F75FC385C}"/>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381429667"/>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5EF432-BECE-90BF-15B7-41640B1F9F5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05C18B6-591E-3DB9-C3B1-F3996B22518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597F02F-C111-EC94-7CCA-674E287BAB68}"/>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08E3D7BC-28E0-7BAC-DB5E-A597945935E4}"/>
              </a:ext>
            </a:extLst>
          </p:cNvPr>
          <p:cNvSpPr>
            <a:spLocks noGrp="1"/>
          </p:cNvSpPr>
          <p:nvPr>
            <p:ph type="sldNum" sz="quarter" idx="10"/>
          </p:nvPr>
        </p:nvSpPr>
        <p:spPr/>
        <p:txBody>
          <a:bodyPr/>
          <a:lstStyle/>
          <a:p>
            <a:pPr rtl="0"/>
            <a:fld id="{32674CE4-FBD8-4481-AEFB-CA53E599A745}" type="slidenum">
              <a:rPr lang="fr-FR" smtClean="0"/>
              <a:t>164</a:t>
            </a:fld>
            <a:endParaRPr lang="fr-FR"/>
          </a:p>
        </p:txBody>
      </p:sp>
      <p:sp>
        <p:nvSpPr>
          <p:cNvPr id="5" name="Espace réservé du pied de page 4">
            <a:extLst>
              <a:ext uri="{FF2B5EF4-FFF2-40B4-BE49-F238E27FC236}">
                <a16:creationId xmlns:a16="http://schemas.microsoft.com/office/drawing/2014/main" id="{15FFD669-C14D-2EE0-51EC-62989707E614}"/>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2839816216"/>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7B65A-64C9-EB70-441C-F93E6AA0D9B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D2B761A-1FA6-B384-B4A8-A1306163661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EA0B7B5-9419-2825-56C1-03393134EDE6}"/>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0DFB9A4F-95D7-686B-AD03-F08E9100204F}"/>
              </a:ext>
            </a:extLst>
          </p:cNvPr>
          <p:cNvSpPr>
            <a:spLocks noGrp="1"/>
          </p:cNvSpPr>
          <p:nvPr>
            <p:ph type="sldNum" sz="quarter" idx="10"/>
          </p:nvPr>
        </p:nvSpPr>
        <p:spPr/>
        <p:txBody>
          <a:bodyPr/>
          <a:lstStyle/>
          <a:p>
            <a:pPr rtl="0"/>
            <a:fld id="{32674CE4-FBD8-4481-AEFB-CA53E599A745}" type="slidenum">
              <a:rPr lang="fr-FR" smtClean="0"/>
              <a:t>165</a:t>
            </a:fld>
            <a:endParaRPr lang="fr-FR"/>
          </a:p>
        </p:txBody>
      </p:sp>
      <p:sp>
        <p:nvSpPr>
          <p:cNvPr id="5" name="Espace réservé du pied de page 4">
            <a:extLst>
              <a:ext uri="{FF2B5EF4-FFF2-40B4-BE49-F238E27FC236}">
                <a16:creationId xmlns:a16="http://schemas.microsoft.com/office/drawing/2014/main" id="{2C412F47-48CB-2337-61C3-85DE1E52E249}"/>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3708389531"/>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E494D-39C9-D9A2-EC15-C3449714A8A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105F3FB-4697-7071-6F15-939BD35C580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A82A77C-6851-D486-6EED-86DE383E42D1}"/>
              </a:ext>
            </a:extLst>
          </p:cNvPr>
          <p:cNvSpPr>
            <a:spLocks noGrp="1"/>
          </p:cNvSpPr>
          <p:nvPr>
            <p:ph type="body" idx="1"/>
          </p:nvPr>
        </p:nvSpPr>
        <p:spPr/>
        <p:txBody>
          <a:bodyPr/>
          <a:lstStyle/>
          <a:p>
            <a:r>
              <a:rPr lang="fr-FR" dirty="0"/>
              <a:t>https://docs.microsoft.com/fr-fr/power-bi/power-bi-visualization-slicers</a:t>
            </a:r>
          </a:p>
          <a:p>
            <a:endParaRPr lang="fr-FR" dirty="0"/>
          </a:p>
        </p:txBody>
      </p:sp>
      <p:sp>
        <p:nvSpPr>
          <p:cNvPr id="4" name="Espace réservé du numéro de diapositive 3">
            <a:extLst>
              <a:ext uri="{FF2B5EF4-FFF2-40B4-BE49-F238E27FC236}">
                <a16:creationId xmlns:a16="http://schemas.microsoft.com/office/drawing/2014/main" id="{9E5E9EEB-4A53-4BD6-6A0A-B8C08456D7DC}"/>
              </a:ext>
            </a:extLst>
          </p:cNvPr>
          <p:cNvSpPr>
            <a:spLocks noGrp="1"/>
          </p:cNvSpPr>
          <p:nvPr>
            <p:ph type="sldNum" sz="quarter" idx="10"/>
          </p:nvPr>
        </p:nvSpPr>
        <p:spPr/>
        <p:txBody>
          <a:bodyPr/>
          <a:lstStyle/>
          <a:p>
            <a:pPr rtl="0"/>
            <a:fld id="{32674CE4-FBD8-4481-AEFB-CA53E599A745}" type="slidenum">
              <a:rPr lang="fr-FR" smtClean="0"/>
              <a:t>166</a:t>
            </a:fld>
            <a:endParaRPr lang="fr-FR"/>
          </a:p>
        </p:txBody>
      </p:sp>
      <p:sp>
        <p:nvSpPr>
          <p:cNvPr id="5" name="Espace réservé du pied de page 4">
            <a:extLst>
              <a:ext uri="{FF2B5EF4-FFF2-40B4-BE49-F238E27FC236}">
                <a16:creationId xmlns:a16="http://schemas.microsoft.com/office/drawing/2014/main" id="{F6DC5DCF-1828-7195-0B24-B25553C3AE98}"/>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42371479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16</a:t>
            </a:fld>
            <a:endParaRPr lang="fr-FR"/>
          </a:p>
        </p:txBody>
      </p:sp>
      <p:sp>
        <p:nvSpPr>
          <p:cNvPr id="5" name="Espace réservé du pied de page 4">
            <a:extLst>
              <a:ext uri="{FF2B5EF4-FFF2-40B4-BE49-F238E27FC236}">
                <a16:creationId xmlns:a16="http://schemas.microsoft.com/office/drawing/2014/main" id="{0C3ED1CB-66EE-4EB4-B62D-5E566EA8F970}"/>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952543441"/>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9A563-4574-1D1C-3AB6-69B3B95D266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0A865B5-2EF7-71C5-56D8-D1CB53274EC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85A0D29-4222-C45A-F403-A21B4A74908A}"/>
              </a:ext>
            </a:extLst>
          </p:cNvPr>
          <p:cNvSpPr>
            <a:spLocks noGrp="1"/>
          </p:cNvSpPr>
          <p:nvPr>
            <p:ph type="body" idx="1"/>
          </p:nvPr>
        </p:nvSpPr>
        <p:spPr/>
        <p:txBody>
          <a:bodyPr/>
          <a:lstStyle/>
          <a:p>
            <a:r>
              <a:rPr lang="fr-FR" dirty="0"/>
              <a:t>https://docs.microsoft.com/fr-fr/power-bi/power-bi-visualization-slicers</a:t>
            </a:r>
          </a:p>
          <a:p>
            <a:endParaRPr lang="fr-FR" dirty="0"/>
          </a:p>
        </p:txBody>
      </p:sp>
      <p:sp>
        <p:nvSpPr>
          <p:cNvPr id="4" name="Espace réservé du numéro de diapositive 3">
            <a:extLst>
              <a:ext uri="{FF2B5EF4-FFF2-40B4-BE49-F238E27FC236}">
                <a16:creationId xmlns:a16="http://schemas.microsoft.com/office/drawing/2014/main" id="{F2D4FAF5-87DC-C640-E432-09C1175C4422}"/>
              </a:ext>
            </a:extLst>
          </p:cNvPr>
          <p:cNvSpPr>
            <a:spLocks noGrp="1"/>
          </p:cNvSpPr>
          <p:nvPr>
            <p:ph type="sldNum" sz="quarter" idx="10"/>
          </p:nvPr>
        </p:nvSpPr>
        <p:spPr/>
        <p:txBody>
          <a:bodyPr/>
          <a:lstStyle/>
          <a:p>
            <a:pPr rtl="0"/>
            <a:fld id="{32674CE4-FBD8-4481-AEFB-CA53E599A745}" type="slidenum">
              <a:rPr lang="fr-FR" smtClean="0"/>
              <a:t>167</a:t>
            </a:fld>
            <a:endParaRPr lang="fr-FR"/>
          </a:p>
        </p:txBody>
      </p:sp>
      <p:sp>
        <p:nvSpPr>
          <p:cNvPr id="5" name="Espace réservé du pied de page 4">
            <a:extLst>
              <a:ext uri="{FF2B5EF4-FFF2-40B4-BE49-F238E27FC236}">
                <a16:creationId xmlns:a16="http://schemas.microsoft.com/office/drawing/2014/main" id="{58CC5395-919C-F337-404C-DBE37B431E50}"/>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3240095827"/>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83C88F-EB15-2852-8EDE-0E3B6A05A6A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E5FF909-2667-2A9E-3ECF-4AC68C829CB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76985E9-81B5-40D3-F2E6-7AF7575221BE}"/>
              </a:ext>
            </a:extLst>
          </p:cNvPr>
          <p:cNvSpPr>
            <a:spLocks noGrp="1"/>
          </p:cNvSpPr>
          <p:nvPr>
            <p:ph type="body" idx="1"/>
          </p:nvPr>
        </p:nvSpPr>
        <p:spPr/>
        <p:txBody>
          <a:bodyPr/>
          <a:lstStyle/>
          <a:p>
            <a:r>
              <a:rPr lang="fr-FR" dirty="0"/>
              <a:t>https://docs.microsoft.com/fr-fr/power-bi/power-bi-visualization-slicers</a:t>
            </a:r>
          </a:p>
          <a:p>
            <a:endParaRPr lang="fr-FR" dirty="0"/>
          </a:p>
        </p:txBody>
      </p:sp>
      <p:sp>
        <p:nvSpPr>
          <p:cNvPr id="4" name="Espace réservé du numéro de diapositive 3">
            <a:extLst>
              <a:ext uri="{FF2B5EF4-FFF2-40B4-BE49-F238E27FC236}">
                <a16:creationId xmlns:a16="http://schemas.microsoft.com/office/drawing/2014/main" id="{97C16AFB-6398-6E1E-D206-C8A73A43A133}"/>
              </a:ext>
            </a:extLst>
          </p:cNvPr>
          <p:cNvSpPr>
            <a:spLocks noGrp="1"/>
          </p:cNvSpPr>
          <p:nvPr>
            <p:ph type="sldNum" sz="quarter" idx="10"/>
          </p:nvPr>
        </p:nvSpPr>
        <p:spPr/>
        <p:txBody>
          <a:bodyPr/>
          <a:lstStyle/>
          <a:p>
            <a:pPr rtl="0"/>
            <a:fld id="{32674CE4-FBD8-4481-AEFB-CA53E599A745}" type="slidenum">
              <a:rPr lang="fr-FR" smtClean="0"/>
              <a:t>168</a:t>
            </a:fld>
            <a:endParaRPr lang="fr-FR"/>
          </a:p>
        </p:txBody>
      </p:sp>
      <p:sp>
        <p:nvSpPr>
          <p:cNvPr id="5" name="Espace réservé du pied de page 4">
            <a:extLst>
              <a:ext uri="{FF2B5EF4-FFF2-40B4-BE49-F238E27FC236}">
                <a16:creationId xmlns:a16="http://schemas.microsoft.com/office/drawing/2014/main" id="{F9ED9D28-A066-3BD8-EA89-B857D80D2C5D}"/>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1835187817"/>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6F937E-3C08-48FC-4B70-8CDD4472958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839C021-D166-CA36-DE02-405645D98DD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8B7C5E1-45C4-36D7-22F5-A752AC3D6D30}"/>
              </a:ext>
            </a:extLst>
          </p:cNvPr>
          <p:cNvSpPr>
            <a:spLocks noGrp="1"/>
          </p:cNvSpPr>
          <p:nvPr>
            <p:ph type="body" idx="1"/>
          </p:nvPr>
        </p:nvSpPr>
        <p:spPr/>
        <p:txBody>
          <a:bodyPr/>
          <a:lstStyle/>
          <a:p>
            <a:r>
              <a:rPr lang="fr-FR" dirty="0"/>
              <a:t>Sur page « Extraire page de départ » : arrière plan couleur verte milieu 55% transparence</a:t>
            </a:r>
          </a:p>
          <a:p>
            <a:r>
              <a:rPr lang="fr-FR" dirty="0"/>
              <a:t>Visuel en transparence totale</a:t>
            </a:r>
          </a:p>
          <a:p>
            <a:r>
              <a:rPr lang="fr-FR" dirty="0"/>
              <a:t>Papier peint avec image de la forêt : ajuster 15 %</a:t>
            </a:r>
          </a:p>
          <a:p>
            <a:endParaRPr lang="fr-FR" dirty="0"/>
          </a:p>
          <a:p>
            <a:r>
              <a:rPr lang="fr-FR" dirty="0"/>
              <a:t>Il est utile de garder à l’esprit les définitions suivantes, qui se rapportent au </a:t>
            </a:r>
            <a:r>
              <a:rPr lang="fr-FR" b="1" dirty="0"/>
              <a:t>papier peint</a:t>
            </a:r>
            <a:r>
              <a:rPr lang="fr-FR" dirty="0"/>
              <a:t> :</a:t>
            </a:r>
          </a:p>
          <a:p>
            <a:pPr>
              <a:buFont typeface="Arial" panose="020B0604020202020204" pitchFamily="34" charset="0"/>
              <a:buChar char="•"/>
            </a:pPr>
            <a:r>
              <a:rPr lang="fr-FR" dirty="0"/>
              <a:t>La zone grise en dehors de votre zone de rapport est la zone de </a:t>
            </a:r>
            <a:r>
              <a:rPr lang="fr-FR" b="1" dirty="0"/>
              <a:t>papier peint</a:t>
            </a:r>
            <a:r>
              <a:rPr lang="fr-FR" dirty="0"/>
              <a:t>.</a:t>
            </a:r>
          </a:p>
          <a:p>
            <a:pPr>
              <a:buFont typeface="Arial" panose="020B0604020202020204" pitchFamily="34" charset="0"/>
              <a:buChar char="•"/>
            </a:pPr>
            <a:r>
              <a:rPr lang="fr-FR" dirty="0"/>
              <a:t>La zone du canevas où vous pouvez placer des éléments visuels est appelée </a:t>
            </a:r>
            <a:r>
              <a:rPr lang="fr-FR" b="1" dirty="0"/>
              <a:t>page</a:t>
            </a:r>
            <a:r>
              <a:rPr lang="fr-FR" dirty="0"/>
              <a:t> de rapport et peut être modifiée dans le </a:t>
            </a:r>
            <a:r>
              <a:rPr lang="fr-FR" b="1" dirty="0"/>
              <a:t>volet Format</a:t>
            </a:r>
            <a:r>
              <a:rPr lang="fr-FR" dirty="0"/>
              <a:t> à l’aide de la liste déroulante </a:t>
            </a:r>
            <a:r>
              <a:rPr lang="fr-FR" b="1" dirty="0"/>
              <a:t>Arrière-plan de page</a:t>
            </a:r>
            <a:r>
              <a:rPr lang="fr-FR" dirty="0"/>
              <a:t>.</a:t>
            </a:r>
          </a:p>
          <a:p>
            <a:pPr>
              <a:buFont typeface="Arial" panose="020B0604020202020204" pitchFamily="34" charset="0"/>
              <a:buChar char="•"/>
            </a:pPr>
            <a:r>
              <a:rPr lang="fr-FR" dirty="0"/>
              <a:t>La </a:t>
            </a:r>
            <a:r>
              <a:rPr lang="fr-FR" b="1" dirty="0"/>
              <a:t>page</a:t>
            </a:r>
            <a:r>
              <a:rPr lang="fr-FR" dirty="0"/>
              <a:t> de rapport a la valeur </a:t>
            </a:r>
            <a:r>
              <a:rPr lang="fr-FR" b="1" dirty="0"/>
              <a:t>blanc</a:t>
            </a:r>
            <a:r>
              <a:rPr lang="fr-FR" dirty="0"/>
              <a:t> et sa transparence est définie sur </a:t>
            </a:r>
            <a:r>
              <a:rPr lang="fr-FR" b="1" dirty="0"/>
              <a:t>100 %</a:t>
            </a:r>
            <a:r>
              <a:rPr lang="fr-FR" dirty="0"/>
              <a:t>.</a:t>
            </a:r>
          </a:p>
          <a:p>
            <a:pPr>
              <a:buFont typeface="Arial" panose="020B0604020202020204" pitchFamily="34" charset="0"/>
              <a:buChar char="•"/>
            </a:pPr>
            <a:r>
              <a:rPr lang="fr-FR" dirty="0"/>
              <a:t>Le </a:t>
            </a:r>
            <a:r>
              <a:rPr lang="fr-FR" b="1" dirty="0"/>
              <a:t>papier peint</a:t>
            </a:r>
            <a:r>
              <a:rPr lang="fr-FR" dirty="0"/>
              <a:t> a la valeur </a:t>
            </a:r>
            <a:r>
              <a:rPr lang="fr-FR" b="1" dirty="0"/>
              <a:t>blanc</a:t>
            </a:r>
            <a:r>
              <a:rPr lang="fr-FR" dirty="0"/>
              <a:t> et sa transparence est définie sur </a:t>
            </a:r>
            <a:r>
              <a:rPr lang="fr-FR" b="1" dirty="0"/>
              <a:t>0 %</a:t>
            </a:r>
            <a:r>
              <a:rPr lang="fr-FR" dirty="0"/>
              <a:t>.</a:t>
            </a:r>
          </a:p>
          <a:p>
            <a:endParaRPr lang="fr-FR" dirty="0"/>
          </a:p>
        </p:txBody>
      </p:sp>
      <p:sp>
        <p:nvSpPr>
          <p:cNvPr id="4" name="Espace réservé du numéro de diapositive 3">
            <a:extLst>
              <a:ext uri="{FF2B5EF4-FFF2-40B4-BE49-F238E27FC236}">
                <a16:creationId xmlns:a16="http://schemas.microsoft.com/office/drawing/2014/main" id="{3C8038A2-F73F-E18B-A1E3-E48F7BB0FBF1}"/>
              </a:ext>
            </a:extLst>
          </p:cNvPr>
          <p:cNvSpPr>
            <a:spLocks noGrp="1"/>
          </p:cNvSpPr>
          <p:nvPr>
            <p:ph type="sldNum" sz="quarter" idx="10"/>
          </p:nvPr>
        </p:nvSpPr>
        <p:spPr/>
        <p:txBody>
          <a:bodyPr/>
          <a:lstStyle/>
          <a:p>
            <a:pPr rtl="0"/>
            <a:fld id="{32674CE4-FBD8-4481-AEFB-CA53E599A745}" type="slidenum">
              <a:rPr lang="fr-FR" smtClean="0"/>
              <a:t>171</a:t>
            </a:fld>
            <a:endParaRPr lang="fr-FR"/>
          </a:p>
        </p:txBody>
      </p:sp>
      <p:sp>
        <p:nvSpPr>
          <p:cNvPr id="5" name="Espace réservé du pied de page 4">
            <a:extLst>
              <a:ext uri="{FF2B5EF4-FFF2-40B4-BE49-F238E27FC236}">
                <a16:creationId xmlns:a16="http://schemas.microsoft.com/office/drawing/2014/main" id="{B7B7710B-B530-068A-869E-92FF3DD9CF56}"/>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4077164156"/>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CF726-93D2-9EE4-DBEA-465270BBF6B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13BA035-5B35-2A3E-882C-D1F14DB3045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A14F3A8-943F-0518-BD03-2F69F6F24C62}"/>
              </a:ext>
            </a:extLst>
          </p:cNvPr>
          <p:cNvSpPr>
            <a:spLocks noGrp="1"/>
          </p:cNvSpPr>
          <p:nvPr>
            <p:ph type="body" idx="1"/>
          </p:nvPr>
        </p:nvSpPr>
        <p:spPr/>
        <p:txBody>
          <a:bodyPr/>
          <a:lstStyle/>
          <a:p>
            <a:r>
              <a:rPr lang="fr-FR" dirty="0"/>
              <a:t>https://community.fabric.microsoft.com/t5/Themes-Gallery/Marketing-Digital-Gest%C3%A3o-de-An%C3%BAncios/td-p/2639829</a:t>
            </a:r>
          </a:p>
          <a:p>
            <a:endParaRPr lang="fr-FR" dirty="0"/>
          </a:p>
          <a:p>
            <a:r>
              <a:rPr lang="fr-FR" dirty="0"/>
              <a:t>https://learn.microsoft.com/fr-fr/power-bi/create-reports/desktop-report-themes</a:t>
            </a:r>
          </a:p>
        </p:txBody>
      </p:sp>
      <p:sp>
        <p:nvSpPr>
          <p:cNvPr id="4" name="Espace réservé du numéro de diapositive 3">
            <a:extLst>
              <a:ext uri="{FF2B5EF4-FFF2-40B4-BE49-F238E27FC236}">
                <a16:creationId xmlns:a16="http://schemas.microsoft.com/office/drawing/2014/main" id="{7D9B42C9-1A7A-0F41-6E8E-EE46B6938922}"/>
              </a:ext>
            </a:extLst>
          </p:cNvPr>
          <p:cNvSpPr>
            <a:spLocks noGrp="1"/>
          </p:cNvSpPr>
          <p:nvPr>
            <p:ph type="sldNum" sz="quarter" idx="10"/>
          </p:nvPr>
        </p:nvSpPr>
        <p:spPr/>
        <p:txBody>
          <a:bodyPr/>
          <a:lstStyle/>
          <a:p>
            <a:pPr rtl="0"/>
            <a:fld id="{32674CE4-FBD8-4481-AEFB-CA53E599A745}" type="slidenum">
              <a:rPr lang="fr-FR" smtClean="0"/>
              <a:t>172</a:t>
            </a:fld>
            <a:endParaRPr lang="fr-FR"/>
          </a:p>
        </p:txBody>
      </p:sp>
      <p:sp>
        <p:nvSpPr>
          <p:cNvPr id="5" name="Espace réservé du pied de page 4">
            <a:extLst>
              <a:ext uri="{FF2B5EF4-FFF2-40B4-BE49-F238E27FC236}">
                <a16:creationId xmlns:a16="http://schemas.microsoft.com/office/drawing/2014/main" id="{B695CBE1-DDAE-E290-A2BF-736C97079EB7}"/>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91638660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B02217-EABC-B421-0C75-A66FEC7C37A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7457B15-5012-24EC-B6DB-4EB9133FC35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1DF8398-415F-76A1-5043-50B2D90967CC}"/>
              </a:ext>
            </a:extLst>
          </p:cNvPr>
          <p:cNvSpPr>
            <a:spLocks noGrp="1"/>
          </p:cNvSpPr>
          <p:nvPr>
            <p:ph type="body" idx="1"/>
          </p:nvPr>
        </p:nvSpPr>
        <p:spPr/>
        <p:txBody>
          <a:bodyPr/>
          <a:lstStyle/>
          <a:p>
            <a:r>
              <a:rPr lang="fr-FR" dirty="0"/>
              <a:t>https://community.fabric.microsoft.com/t5/Themes-Gallery/Marketing-Digital-Gest%C3%A3o-de-An%C3%BAncios/td-p/2639829</a:t>
            </a:r>
          </a:p>
          <a:p>
            <a:endParaRPr lang="fr-FR" dirty="0"/>
          </a:p>
          <a:p>
            <a:r>
              <a:rPr lang="fr-FR" dirty="0"/>
              <a:t>https://learn.microsoft.com/fr-fr/power-bi/create-reports/desktop-report-themes</a:t>
            </a:r>
          </a:p>
          <a:p>
            <a:endParaRPr lang="fr-FR" dirty="0"/>
          </a:p>
          <a:p>
            <a:r>
              <a:rPr lang="fr-FR" dirty="0"/>
              <a:t>TESTS sur page « signets simples » : couleurs de base pour couleurs du thème et « avancés » pour les éléments de premier et différents niveaux.</a:t>
            </a:r>
          </a:p>
        </p:txBody>
      </p:sp>
      <p:sp>
        <p:nvSpPr>
          <p:cNvPr id="4" name="Espace réservé du numéro de diapositive 3">
            <a:extLst>
              <a:ext uri="{FF2B5EF4-FFF2-40B4-BE49-F238E27FC236}">
                <a16:creationId xmlns:a16="http://schemas.microsoft.com/office/drawing/2014/main" id="{92AB08C3-8732-BE41-9085-A15F57C766CD}"/>
              </a:ext>
            </a:extLst>
          </p:cNvPr>
          <p:cNvSpPr>
            <a:spLocks noGrp="1"/>
          </p:cNvSpPr>
          <p:nvPr>
            <p:ph type="sldNum" sz="quarter" idx="10"/>
          </p:nvPr>
        </p:nvSpPr>
        <p:spPr/>
        <p:txBody>
          <a:bodyPr/>
          <a:lstStyle/>
          <a:p>
            <a:pPr rtl="0"/>
            <a:fld id="{32674CE4-FBD8-4481-AEFB-CA53E599A745}" type="slidenum">
              <a:rPr lang="fr-FR" smtClean="0"/>
              <a:t>173</a:t>
            </a:fld>
            <a:endParaRPr lang="fr-FR"/>
          </a:p>
        </p:txBody>
      </p:sp>
      <p:sp>
        <p:nvSpPr>
          <p:cNvPr id="5" name="Espace réservé du pied de page 4">
            <a:extLst>
              <a:ext uri="{FF2B5EF4-FFF2-40B4-BE49-F238E27FC236}">
                <a16:creationId xmlns:a16="http://schemas.microsoft.com/office/drawing/2014/main" id="{47548764-CF50-0949-BCAE-39A5EB9618B8}"/>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2070208640"/>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36DC1-86C4-618D-AD92-0CA1652E1B4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5FE2405-6147-6E01-2977-F467E6B9969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A64F862-4610-A5D3-AC1D-2777D28380C7}"/>
              </a:ext>
            </a:extLst>
          </p:cNvPr>
          <p:cNvSpPr>
            <a:spLocks noGrp="1"/>
          </p:cNvSpPr>
          <p:nvPr>
            <p:ph type="body" idx="1"/>
          </p:nvPr>
        </p:nvSpPr>
        <p:spPr/>
        <p:txBody>
          <a:bodyPr/>
          <a:lstStyle/>
          <a:p>
            <a:r>
              <a:rPr lang="fr-FR" dirty="0"/>
              <a:t>https://learn.microsoft.com/fr-fr/power-bi/create-reports/desktop-templates</a:t>
            </a:r>
          </a:p>
          <a:p>
            <a:endParaRPr lang="fr-FR" dirty="0"/>
          </a:p>
          <a:p>
            <a:r>
              <a:rPr lang="fr-FR" dirty="0"/>
              <a:t>Ca peut être bien de créer une page de rapport « masquée » qui explique aux autres concepteurs de rapports, les points importants à ne pas négliger pour ré-utiliser le rapport.</a:t>
            </a:r>
          </a:p>
        </p:txBody>
      </p:sp>
      <p:sp>
        <p:nvSpPr>
          <p:cNvPr id="4" name="Espace réservé du numéro de diapositive 3">
            <a:extLst>
              <a:ext uri="{FF2B5EF4-FFF2-40B4-BE49-F238E27FC236}">
                <a16:creationId xmlns:a16="http://schemas.microsoft.com/office/drawing/2014/main" id="{26204776-4ECA-7D50-CEC7-8DAC788B64B9}"/>
              </a:ext>
            </a:extLst>
          </p:cNvPr>
          <p:cNvSpPr>
            <a:spLocks noGrp="1"/>
          </p:cNvSpPr>
          <p:nvPr>
            <p:ph type="sldNum" sz="quarter" idx="10"/>
          </p:nvPr>
        </p:nvSpPr>
        <p:spPr/>
        <p:txBody>
          <a:bodyPr/>
          <a:lstStyle/>
          <a:p>
            <a:pPr rtl="0"/>
            <a:fld id="{32674CE4-FBD8-4481-AEFB-CA53E599A745}" type="slidenum">
              <a:rPr lang="fr-FR" smtClean="0"/>
              <a:t>174</a:t>
            </a:fld>
            <a:endParaRPr lang="fr-FR"/>
          </a:p>
        </p:txBody>
      </p:sp>
      <p:sp>
        <p:nvSpPr>
          <p:cNvPr id="5" name="Espace réservé du pied de page 4">
            <a:extLst>
              <a:ext uri="{FF2B5EF4-FFF2-40B4-BE49-F238E27FC236}">
                <a16:creationId xmlns:a16="http://schemas.microsoft.com/office/drawing/2014/main" id="{3F80FC92-731C-1A16-AAF8-9E59C4238640}"/>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1673110704"/>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55D07D-5943-4287-5E57-C6C8F94E26B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D1870DC-C1A3-A789-6C6F-A620F3056E1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A1F7F71-E990-8374-BAC0-98CFF3DE47DA}"/>
              </a:ext>
            </a:extLst>
          </p:cNvPr>
          <p:cNvSpPr>
            <a:spLocks noGrp="1"/>
          </p:cNvSpPr>
          <p:nvPr>
            <p:ph type="body" idx="1"/>
          </p:nvPr>
        </p:nvSpPr>
        <p:spPr/>
        <p:txBody>
          <a:bodyPr/>
          <a:lstStyle/>
          <a:p>
            <a:r>
              <a:rPr lang="fr-FR" dirty="0"/>
              <a:t>Pages de rapport « extraire page de départ » et « extraire page finale »</a:t>
            </a:r>
          </a:p>
        </p:txBody>
      </p:sp>
      <p:sp>
        <p:nvSpPr>
          <p:cNvPr id="4" name="Espace réservé du numéro de diapositive 3">
            <a:extLst>
              <a:ext uri="{FF2B5EF4-FFF2-40B4-BE49-F238E27FC236}">
                <a16:creationId xmlns:a16="http://schemas.microsoft.com/office/drawing/2014/main" id="{F0EF0A71-2CA2-0039-C2C2-C55B6EAF35B0}"/>
              </a:ext>
            </a:extLst>
          </p:cNvPr>
          <p:cNvSpPr>
            <a:spLocks noGrp="1"/>
          </p:cNvSpPr>
          <p:nvPr>
            <p:ph type="sldNum" sz="quarter" idx="10"/>
          </p:nvPr>
        </p:nvSpPr>
        <p:spPr/>
        <p:txBody>
          <a:bodyPr/>
          <a:lstStyle/>
          <a:p>
            <a:pPr rtl="0"/>
            <a:fld id="{32674CE4-FBD8-4481-AEFB-CA53E599A745}" type="slidenum">
              <a:rPr lang="fr-FR" smtClean="0"/>
              <a:t>176</a:t>
            </a:fld>
            <a:endParaRPr lang="fr-FR"/>
          </a:p>
        </p:txBody>
      </p:sp>
      <p:sp>
        <p:nvSpPr>
          <p:cNvPr id="5" name="Espace réservé du pied de page 4">
            <a:extLst>
              <a:ext uri="{FF2B5EF4-FFF2-40B4-BE49-F238E27FC236}">
                <a16:creationId xmlns:a16="http://schemas.microsoft.com/office/drawing/2014/main" id="{38A71314-7DAC-4390-0631-9D69C65382B2}"/>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2021121617"/>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495BB6-D17F-AC87-71AE-16CE1C00308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BFE2A1F-DB45-3D2C-F594-8833470FF13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D5E9B16-0545-071E-EA96-6DF02825401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Pages de rapport « extraire page de départ » et « extraire page finale »</a:t>
            </a:r>
          </a:p>
          <a:p>
            <a:endParaRPr lang="fr-FR" dirty="0"/>
          </a:p>
        </p:txBody>
      </p:sp>
      <p:sp>
        <p:nvSpPr>
          <p:cNvPr id="4" name="Espace réservé du numéro de diapositive 3">
            <a:extLst>
              <a:ext uri="{FF2B5EF4-FFF2-40B4-BE49-F238E27FC236}">
                <a16:creationId xmlns:a16="http://schemas.microsoft.com/office/drawing/2014/main" id="{871CC602-3765-DAA8-0F0A-5550993ECDF1}"/>
              </a:ext>
            </a:extLst>
          </p:cNvPr>
          <p:cNvSpPr>
            <a:spLocks noGrp="1"/>
          </p:cNvSpPr>
          <p:nvPr>
            <p:ph type="sldNum" sz="quarter" idx="10"/>
          </p:nvPr>
        </p:nvSpPr>
        <p:spPr/>
        <p:txBody>
          <a:bodyPr/>
          <a:lstStyle/>
          <a:p>
            <a:pPr rtl="0"/>
            <a:fld id="{32674CE4-FBD8-4481-AEFB-CA53E599A745}" type="slidenum">
              <a:rPr lang="fr-FR" smtClean="0"/>
              <a:t>177</a:t>
            </a:fld>
            <a:endParaRPr lang="fr-FR"/>
          </a:p>
        </p:txBody>
      </p:sp>
      <p:sp>
        <p:nvSpPr>
          <p:cNvPr id="5" name="Espace réservé du pied de page 4">
            <a:extLst>
              <a:ext uri="{FF2B5EF4-FFF2-40B4-BE49-F238E27FC236}">
                <a16:creationId xmlns:a16="http://schemas.microsoft.com/office/drawing/2014/main" id="{C9FFCCDD-1711-2FE0-548B-361E9FC8C20E}"/>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2250181187"/>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948C9-2508-0F2F-264C-7E8CB3D5FCE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C9A3279-877D-587E-A056-2CEA6D7BA1B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F95D087-1376-10B1-7F8D-4A6C76EFCFB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Pages de rapport « extraire page de départ » et « extraire page finale »</a:t>
            </a:r>
          </a:p>
          <a:p>
            <a:endParaRPr lang="fr-FR" dirty="0"/>
          </a:p>
        </p:txBody>
      </p:sp>
      <p:sp>
        <p:nvSpPr>
          <p:cNvPr id="4" name="Espace réservé du numéro de diapositive 3">
            <a:extLst>
              <a:ext uri="{FF2B5EF4-FFF2-40B4-BE49-F238E27FC236}">
                <a16:creationId xmlns:a16="http://schemas.microsoft.com/office/drawing/2014/main" id="{940614C8-0536-D42A-6EB4-341731AFE443}"/>
              </a:ext>
            </a:extLst>
          </p:cNvPr>
          <p:cNvSpPr>
            <a:spLocks noGrp="1"/>
          </p:cNvSpPr>
          <p:nvPr>
            <p:ph type="sldNum" sz="quarter" idx="10"/>
          </p:nvPr>
        </p:nvSpPr>
        <p:spPr/>
        <p:txBody>
          <a:bodyPr/>
          <a:lstStyle/>
          <a:p>
            <a:pPr rtl="0"/>
            <a:fld id="{32674CE4-FBD8-4481-AEFB-CA53E599A745}" type="slidenum">
              <a:rPr lang="fr-FR" smtClean="0"/>
              <a:t>178</a:t>
            </a:fld>
            <a:endParaRPr lang="fr-FR"/>
          </a:p>
        </p:txBody>
      </p:sp>
      <p:sp>
        <p:nvSpPr>
          <p:cNvPr id="5" name="Espace réservé du pied de page 4">
            <a:extLst>
              <a:ext uri="{FF2B5EF4-FFF2-40B4-BE49-F238E27FC236}">
                <a16:creationId xmlns:a16="http://schemas.microsoft.com/office/drawing/2014/main" id="{84C9816F-F5EF-F515-3152-0EE7CF84DD7D}"/>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4068495925"/>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775F5B-61B0-8609-BBAD-25A3B75A89B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A91A1B8-D26C-1A41-4546-E571C7C22D9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5CCDEAB-2D53-EA65-17FB-A1D5420CFE2B}"/>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77E5AE80-35A2-7E0F-C3F6-029F352963E3}"/>
              </a:ext>
            </a:extLst>
          </p:cNvPr>
          <p:cNvSpPr>
            <a:spLocks noGrp="1"/>
          </p:cNvSpPr>
          <p:nvPr>
            <p:ph type="sldNum" sz="quarter" idx="10"/>
          </p:nvPr>
        </p:nvSpPr>
        <p:spPr/>
        <p:txBody>
          <a:bodyPr/>
          <a:lstStyle/>
          <a:p>
            <a:pPr rtl="0"/>
            <a:fld id="{32674CE4-FBD8-4481-AEFB-CA53E599A745}" type="slidenum">
              <a:rPr lang="fr-FR" smtClean="0"/>
              <a:t>180</a:t>
            </a:fld>
            <a:endParaRPr lang="fr-FR"/>
          </a:p>
        </p:txBody>
      </p:sp>
      <p:sp>
        <p:nvSpPr>
          <p:cNvPr id="5" name="Espace réservé du pied de page 4">
            <a:extLst>
              <a:ext uri="{FF2B5EF4-FFF2-40B4-BE49-F238E27FC236}">
                <a16:creationId xmlns:a16="http://schemas.microsoft.com/office/drawing/2014/main" id="{30E69005-41E5-26CF-215F-E38EAFA19FA6}"/>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3656718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17</a:t>
            </a:fld>
            <a:endParaRPr lang="fr-FR"/>
          </a:p>
        </p:txBody>
      </p:sp>
      <p:sp>
        <p:nvSpPr>
          <p:cNvPr id="5" name="Espace réservé du pied de page 4">
            <a:extLst>
              <a:ext uri="{FF2B5EF4-FFF2-40B4-BE49-F238E27FC236}">
                <a16:creationId xmlns:a16="http://schemas.microsoft.com/office/drawing/2014/main" id="{D0BBE4BE-87C8-4CFB-AF44-118631120C52}"/>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4145175866"/>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BC2A4-D2AA-22AB-544A-AFB157DB448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D728F4B-3C99-FBC4-F8E9-BFCF32D1256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61FF39D-429C-6F58-2EB7-63FA44C13E80}"/>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1753E9BD-E475-5ADE-5A6E-5F7519EFFBDA}"/>
              </a:ext>
            </a:extLst>
          </p:cNvPr>
          <p:cNvSpPr>
            <a:spLocks noGrp="1"/>
          </p:cNvSpPr>
          <p:nvPr>
            <p:ph type="sldNum" sz="quarter" idx="10"/>
          </p:nvPr>
        </p:nvSpPr>
        <p:spPr/>
        <p:txBody>
          <a:bodyPr/>
          <a:lstStyle/>
          <a:p>
            <a:pPr rtl="0"/>
            <a:fld id="{32674CE4-FBD8-4481-AEFB-CA53E599A745}" type="slidenum">
              <a:rPr lang="fr-FR" smtClean="0"/>
              <a:t>181</a:t>
            </a:fld>
            <a:endParaRPr lang="fr-FR"/>
          </a:p>
        </p:txBody>
      </p:sp>
      <p:sp>
        <p:nvSpPr>
          <p:cNvPr id="5" name="Espace réservé du pied de page 4">
            <a:extLst>
              <a:ext uri="{FF2B5EF4-FFF2-40B4-BE49-F238E27FC236}">
                <a16:creationId xmlns:a16="http://schemas.microsoft.com/office/drawing/2014/main" id="{80BD3ACB-E6E4-596B-DEEE-2A0248B8C62F}"/>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1642116648"/>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D4C04-1AB8-A805-3FA4-8366F64914C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F646705-D3F8-54C0-5881-41BA489AC69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F8ECAB7-A1B6-8ABE-A26D-4ED697A85B9E}"/>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E140856B-45F1-D845-B126-9DF948B17E41}"/>
              </a:ext>
            </a:extLst>
          </p:cNvPr>
          <p:cNvSpPr>
            <a:spLocks noGrp="1"/>
          </p:cNvSpPr>
          <p:nvPr>
            <p:ph type="sldNum" sz="quarter" idx="10"/>
          </p:nvPr>
        </p:nvSpPr>
        <p:spPr/>
        <p:txBody>
          <a:bodyPr/>
          <a:lstStyle/>
          <a:p>
            <a:pPr rtl="0"/>
            <a:fld id="{32674CE4-FBD8-4481-AEFB-CA53E599A745}" type="slidenum">
              <a:rPr lang="fr-FR" smtClean="0"/>
              <a:t>182</a:t>
            </a:fld>
            <a:endParaRPr lang="fr-FR"/>
          </a:p>
        </p:txBody>
      </p:sp>
      <p:sp>
        <p:nvSpPr>
          <p:cNvPr id="5" name="Espace réservé du pied de page 4">
            <a:extLst>
              <a:ext uri="{FF2B5EF4-FFF2-40B4-BE49-F238E27FC236}">
                <a16:creationId xmlns:a16="http://schemas.microsoft.com/office/drawing/2014/main" id="{3FA55506-A474-C8B8-5164-C9D2C17A8359}"/>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333220511"/>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F555C-12F0-4791-F86B-078CBA1759F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524392A-5866-E131-8CFE-BC239D90B2D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FA3290D-49C5-3095-3325-11322112B215}"/>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BCEF3A43-0C73-B8AF-6127-7D1DCC21B7EF}"/>
              </a:ext>
            </a:extLst>
          </p:cNvPr>
          <p:cNvSpPr>
            <a:spLocks noGrp="1"/>
          </p:cNvSpPr>
          <p:nvPr>
            <p:ph type="sldNum" sz="quarter" idx="10"/>
          </p:nvPr>
        </p:nvSpPr>
        <p:spPr/>
        <p:txBody>
          <a:bodyPr/>
          <a:lstStyle/>
          <a:p>
            <a:pPr rtl="0"/>
            <a:fld id="{32674CE4-FBD8-4481-AEFB-CA53E599A745}" type="slidenum">
              <a:rPr lang="fr-FR" smtClean="0"/>
              <a:t>183</a:t>
            </a:fld>
            <a:endParaRPr lang="fr-FR"/>
          </a:p>
        </p:txBody>
      </p:sp>
      <p:sp>
        <p:nvSpPr>
          <p:cNvPr id="5" name="Espace réservé du pied de page 4">
            <a:extLst>
              <a:ext uri="{FF2B5EF4-FFF2-40B4-BE49-F238E27FC236}">
                <a16:creationId xmlns:a16="http://schemas.microsoft.com/office/drawing/2014/main" id="{D9079324-71CE-9AB9-C793-E7947E138886}"/>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758023469"/>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BB150-C153-3C43-A1E7-A761891E8FC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AE6821F-8C8F-8AB4-5DC8-CA305D7ABE5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38E61BD-8112-5D91-E91C-2BA64646C28C}"/>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9DE777EC-686A-5FB1-3495-6C660B23C403}"/>
              </a:ext>
            </a:extLst>
          </p:cNvPr>
          <p:cNvSpPr>
            <a:spLocks noGrp="1"/>
          </p:cNvSpPr>
          <p:nvPr>
            <p:ph type="sldNum" sz="quarter" idx="10"/>
          </p:nvPr>
        </p:nvSpPr>
        <p:spPr/>
        <p:txBody>
          <a:bodyPr/>
          <a:lstStyle/>
          <a:p>
            <a:pPr rtl="0"/>
            <a:fld id="{32674CE4-FBD8-4481-AEFB-CA53E599A745}" type="slidenum">
              <a:rPr lang="fr-FR" smtClean="0"/>
              <a:t>184</a:t>
            </a:fld>
            <a:endParaRPr lang="fr-FR"/>
          </a:p>
        </p:txBody>
      </p:sp>
      <p:sp>
        <p:nvSpPr>
          <p:cNvPr id="5" name="Espace réservé du pied de page 4">
            <a:extLst>
              <a:ext uri="{FF2B5EF4-FFF2-40B4-BE49-F238E27FC236}">
                <a16:creationId xmlns:a16="http://schemas.microsoft.com/office/drawing/2014/main" id="{8D0F69AA-9F52-472F-D5BA-A33A14CDD0E3}"/>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4136230784"/>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B02FC-D8C8-6D7A-7435-C4F20D3AC33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258D252-D84D-D87A-2840-95A2410E9F8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A3DAC38-34E0-1DB2-7A3D-368127863D8B}"/>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4D166A1F-A296-0F3C-E687-092194ABF4FF}"/>
              </a:ext>
            </a:extLst>
          </p:cNvPr>
          <p:cNvSpPr>
            <a:spLocks noGrp="1"/>
          </p:cNvSpPr>
          <p:nvPr>
            <p:ph type="sldNum" sz="quarter" idx="10"/>
          </p:nvPr>
        </p:nvSpPr>
        <p:spPr/>
        <p:txBody>
          <a:bodyPr/>
          <a:lstStyle/>
          <a:p>
            <a:pPr rtl="0"/>
            <a:fld id="{32674CE4-FBD8-4481-AEFB-CA53E599A745}" type="slidenum">
              <a:rPr lang="fr-FR" smtClean="0"/>
              <a:t>185</a:t>
            </a:fld>
            <a:endParaRPr lang="fr-FR"/>
          </a:p>
        </p:txBody>
      </p:sp>
      <p:sp>
        <p:nvSpPr>
          <p:cNvPr id="5" name="Espace réservé du pied de page 4">
            <a:extLst>
              <a:ext uri="{FF2B5EF4-FFF2-40B4-BE49-F238E27FC236}">
                <a16:creationId xmlns:a16="http://schemas.microsoft.com/office/drawing/2014/main" id="{5EDF8DA3-2D76-F95C-1E46-3B78EEF5A439}"/>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1837224063"/>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F095C6-DB5C-82C9-7A9F-D6A5FD5F1FC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3835D83-09D4-E464-130B-63B8D9969BB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2467782-5C56-25CF-2EFA-AF97340A88F9}"/>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E93F3D41-8103-A854-056F-51E705BE60BF}"/>
              </a:ext>
            </a:extLst>
          </p:cNvPr>
          <p:cNvSpPr>
            <a:spLocks noGrp="1"/>
          </p:cNvSpPr>
          <p:nvPr>
            <p:ph type="sldNum" sz="quarter" idx="10"/>
          </p:nvPr>
        </p:nvSpPr>
        <p:spPr/>
        <p:txBody>
          <a:bodyPr/>
          <a:lstStyle/>
          <a:p>
            <a:pPr rtl="0"/>
            <a:fld id="{32674CE4-FBD8-4481-AEFB-CA53E599A745}" type="slidenum">
              <a:rPr lang="fr-FR" smtClean="0"/>
              <a:t>187</a:t>
            </a:fld>
            <a:endParaRPr lang="fr-FR"/>
          </a:p>
        </p:txBody>
      </p:sp>
      <p:sp>
        <p:nvSpPr>
          <p:cNvPr id="5" name="Espace réservé du pied de page 4">
            <a:extLst>
              <a:ext uri="{FF2B5EF4-FFF2-40B4-BE49-F238E27FC236}">
                <a16:creationId xmlns:a16="http://schemas.microsoft.com/office/drawing/2014/main" id="{ABADDA2F-6B07-DBF1-D1FA-DEC121799B5B}"/>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3803072105"/>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565408-1DDF-6A8F-4388-6C221713CCA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CEFEF85-76D2-E847-4E12-25E47FF6B75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A60C0AB-373D-1A55-11C7-BE43BBAF931C}"/>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5A321D73-55B6-37CC-5ABE-D968E70AE39F}"/>
              </a:ext>
            </a:extLst>
          </p:cNvPr>
          <p:cNvSpPr>
            <a:spLocks noGrp="1"/>
          </p:cNvSpPr>
          <p:nvPr>
            <p:ph type="sldNum" sz="quarter" idx="10"/>
          </p:nvPr>
        </p:nvSpPr>
        <p:spPr/>
        <p:txBody>
          <a:bodyPr/>
          <a:lstStyle/>
          <a:p>
            <a:pPr rtl="0"/>
            <a:fld id="{32674CE4-FBD8-4481-AEFB-CA53E599A745}" type="slidenum">
              <a:rPr lang="fr-FR" smtClean="0"/>
              <a:t>188</a:t>
            </a:fld>
            <a:endParaRPr lang="fr-FR"/>
          </a:p>
        </p:txBody>
      </p:sp>
      <p:sp>
        <p:nvSpPr>
          <p:cNvPr id="5" name="Espace réservé du pied de page 4">
            <a:extLst>
              <a:ext uri="{FF2B5EF4-FFF2-40B4-BE49-F238E27FC236}">
                <a16:creationId xmlns:a16="http://schemas.microsoft.com/office/drawing/2014/main" id="{1A8A61D4-A5AE-BFF1-C8E3-8AD150D57255}"/>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1896160911"/>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6D741F-62EF-900B-8435-D4DC46AE322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45C5369-80F4-6C08-87A1-30124A3D731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F25DEB3-0B64-2E5C-7573-D04364B22E4D}"/>
              </a:ext>
            </a:extLst>
          </p:cNvPr>
          <p:cNvSpPr>
            <a:spLocks noGrp="1"/>
          </p:cNvSpPr>
          <p:nvPr>
            <p:ph type="body" idx="1"/>
          </p:nvPr>
        </p:nvSpPr>
        <p:spPr/>
        <p:txBody>
          <a:bodyPr/>
          <a:lstStyle/>
          <a:p>
            <a:r>
              <a:rPr lang="fr-FR" dirty="0"/>
              <a:t>Page </a:t>
            </a:r>
            <a:r>
              <a:rPr lang="fr-FR" dirty="0" err="1"/>
              <a:t>Selection</a:t>
            </a:r>
            <a:r>
              <a:rPr lang="fr-FR" dirty="0"/>
              <a:t> et signets</a:t>
            </a:r>
          </a:p>
          <a:p>
            <a:endParaRPr lang="fr-FR" dirty="0"/>
          </a:p>
        </p:txBody>
      </p:sp>
      <p:sp>
        <p:nvSpPr>
          <p:cNvPr id="4" name="Espace réservé du numéro de diapositive 3">
            <a:extLst>
              <a:ext uri="{FF2B5EF4-FFF2-40B4-BE49-F238E27FC236}">
                <a16:creationId xmlns:a16="http://schemas.microsoft.com/office/drawing/2014/main" id="{B36FE488-9922-8D00-7D7C-25BB77AEE88A}"/>
              </a:ext>
            </a:extLst>
          </p:cNvPr>
          <p:cNvSpPr>
            <a:spLocks noGrp="1"/>
          </p:cNvSpPr>
          <p:nvPr>
            <p:ph type="sldNum" sz="quarter" idx="10"/>
          </p:nvPr>
        </p:nvSpPr>
        <p:spPr/>
        <p:txBody>
          <a:bodyPr/>
          <a:lstStyle/>
          <a:p>
            <a:pPr rtl="0"/>
            <a:fld id="{32674CE4-FBD8-4481-AEFB-CA53E599A745}" type="slidenum">
              <a:rPr lang="fr-FR" smtClean="0"/>
              <a:t>189</a:t>
            </a:fld>
            <a:endParaRPr lang="fr-FR"/>
          </a:p>
        </p:txBody>
      </p:sp>
      <p:sp>
        <p:nvSpPr>
          <p:cNvPr id="5" name="Espace réservé du pied de page 4">
            <a:extLst>
              <a:ext uri="{FF2B5EF4-FFF2-40B4-BE49-F238E27FC236}">
                <a16:creationId xmlns:a16="http://schemas.microsoft.com/office/drawing/2014/main" id="{29AF256E-3262-10A2-73D8-D9B069CA63CE}"/>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412000232"/>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4077F-0D01-6D4B-5F94-ADABA0B74E8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CB80F88-3076-73F9-78C9-BF1959E28AF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3CB9078-37DC-A02D-62C3-2DFD0B0313B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Page </a:t>
            </a:r>
            <a:r>
              <a:rPr lang="fr-FR" dirty="0" err="1"/>
              <a:t>Selection</a:t>
            </a:r>
            <a:r>
              <a:rPr lang="fr-FR" dirty="0"/>
              <a:t> et signets</a:t>
            </a:r>
          </a:p>
          <a:p>
            <a:endParaRPr lang="fr-FR" dirty="0"/>
          </a:p>
        </p:txBody>
      </p:sp>
      <p:sp>
        <p:nvSpPr>
          <p:cNvPr id="4" name="Espace réservé du numéro de diapositive 3">
            <a:extLst>
              <a:ext uri="{FF2B5EF4-FFF2-40B4-BE49-F238E27FC236}">
                <a16:creationId xmlns:a16="http://schemas.microsoft.com/office/drawing/2014/main" id="{6EE0A02D-56E3-919E-5C88-0E87CD18B049}"/>
              </a:ext>
            </a:extLst>
          </p:cNvPr>
          <p:cNvSpPr>
            <a:spLocks noGrp="1"/>
          </p:cNvSpPr>
          <p:nvPr>
            <p:ph type="sldNum" sz="quarter" idx="10"/>
          </p:nvPr>
        </p:nvSpPr>
        <p:spPr/>
        <p:txBody>
          <a:bodyPr/>
          <a:lstStyle/>
          <a:p>
            <a:pPr rtl="0"/>
            <a:fld id="{32674CE4-FBD8-4481-AEFB-CA53E599A745}" type="slidenum">
              <a:rPr lang="fr-FR" smtClean="0"/>
              <a:t>190</a:t>
            </a:fld>
            <a:endParaRPr lang="fr-FR"/>
          </a:p>
        </p:txBody>
      </p:sp>
      <p:sp>
        <p:nvSpPr>
          <p:cNvPr id="5" name="Espace réservé du pied de page 4">
            <a:extLst>
              <a:ext uri="{FF2B5EF4-FFF2-40B4-BE49-F238E27FC236}">
                <a16:creationId xmlns:a16="http://schemas.microsoft.com/office/drawing/2014/main" id="{7958F5AD-1DB9-C162-6A57-5D8892AAB722}"/>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3745521031"/>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0C686-29AE-5952-5354-5253A6AAD40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B479559-B0ED-863A-573D-154D9EF84D1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37A8413-AC6A-2691-2501-0850239F5C2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Page </a:t>
            </a:r>
            <a:r>
              <a:rPr lang="fr-FR" dirty="0" err="1"/>
              <a:t>Selection</a:t>
            </a:r>
            <a:r>
              <a:rPr lang="fr-FR" dirty="0"/>
              <a:t> et signets</a:t>
            </a:r>
          </a:p>
          <a:p>
            <a:endParaRPr lang="fr-FR" dirty="0"/>
          </a:p>
        </p:txBody>
      </p:sp>
      <p:sp>
        <p:nvSpPr>
          <p:cNvPr id="4" name="Espace réservé du numéro de diapositive 3">
            <a:extLst>
              <a:ext uri="{FF2B5EF4-FFF2-40B4-BE49-F238E27FC236}">
                <a16:creationId xmlns:a16="http://schemas.microsoft.com/office/drawing/2014/main" id="{EB4C838C-1164-8780-61E4-8F53D4FD2A5E}"/>
              </a:ext>
            </a:extLst>
          </p:cNvPr>
          <p:cNvSpPr>
            <a:spLocks noGrp="1"/>
          </p:cNvSpPr>
          <p:nvPr>
            <p:ph type="sldNum" sz="quarter" idx="10"/>
          </p:nvPr>
        </p:nvSpPr>
        <p:spPr/>
        <p:txBody>
          <a:bodyPr/>
          <a:lstStyle/>
          <a:p>
            <a:pPr rtl="0"/>
            <a:fld id="{32674CE4-FBD8-4481-AEFB-CA53E599A745}" type="slidenum">
              <a:rPr lang="fr-FR" smtClean="0"/>
              <a:t>191</a:t>
            </a:fld>
            <a:endParaRPr lang="fr-FR"/>
          </a:p>
        </p:txBody>
      </p:sp>
      <p:sp>
        <p:nvSpPr>
          <p:cNvPr id="5" name="Espace réservé du pied de page 4">
            <a:extLst>
              <a:ext uri="{FF2B5EF4-FFF2-40B4-BE49-F238E27FC236}">
                <a16:creationId xmlns:a16="http://schemas.microsoft.com/office/drawing/2014/main" id="{79AC0772-59EB-5046-86CD-7DD54F893C36}"/>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3792570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18</a:t>
            </a:fld>
            <a:endParaRPr lang="fr-FR"/>
          </a:p>
        </p:txBody>
      </p:sp>
      <p:sp>
        <p:nvSpPr>
          <p:cNvPr id="5" name="Espace réservé du pied de page 4">
            <a:extLst>
              <a:ext uri="{FF2B5EF4-FFF2-40B4-BE49-F238E27FC236}">
                <a16:creationId xmlns:a16="http://schemas.microsoft.com/office/drawing/2014/main" id="{DAE2A5F1-43D5-4CD2-8EAF-160D9644B000}"/>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799604993"/>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8CF64-4442-47CF-E4BD-37DAB3E91DB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FF72C1F-0B02-B757-762B-5D4ACF773D1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1354300-5342-75B3-C1DC-4945DCBAE9E2}"/>
              </a:ext>
            </a:extLst>
          </p:cNvPr>
          <p:cNvSpPr>
            <a:spLocks noGrp="1"/>
          </p:cNvSpPr>
          <p:nvPr>
            <p:ph type="body" idx="1"/>
          </p:nvPr>
        </p:nvSpPr>
        <p:spPr/>
        <p:txBody>
          <a:bodyPr/>
          <a:lstStyle/>
          <a:p>
            <a:r>
              <a:rPr lang="fr-FR" dirty="0"/>
              <a:t>Pages « sélection avec image » qui suit une page que j’ai faite en plus avec les images !</a:t>
            </a:r>
          </a:p>
        </p:txBody>
      </p:sp>
      <p:sp>
        <p:nvSpPr>
          <p:cNvPr id="4" name="Espace réservé du numéro de diapositive 3">
            <a:extLst>
              <a:ext uri="{FF2B5EF4-FFF2-40B4-BE49-F238E27FC236}">
                <a16:creationId xmlns:a16="http://schemas.microsoft.com/office/drawing/2014/main" id="{7FCB1BEB-3E28-B85B-85F9-648EC664899F}"/>
              </a:ext>
            </a:extLst>
          </p:cNvPr>
          <p:cNvSpPr>
            <a:spLocks noGrp="1"/>
          </p:cNvSpPr>
          <p:nvPr>
            <p:ph type="sldNum" sz="quarter" idx="10"/>
          </p:nvPr>
        </p:nvSpPr>
        <p:spPr/>
        <p:txBody>
          <a:bodyPr/>
          <a:lstStyle/>
          <a:p>
            <a:pPr rtl="0"/>
            <a:fld id="{32674CE4-FBD8-4481-AEFB-CA53E599A745}" type="slidenum">
              <a:rPr lang="fr-FR" smtClean="0"/>
              <a:t>193</a:t>
            </a:fld>
            <a:endParaRPr lang="fr-FR"/>
          </a:p>
        </p:txBody>
      </p:sp>
      <p:sp>
        <p:nvSpPr>
          <p:cNvPr id="5" name="Espace réservé du pied de page 4">
            <a:extLst>
              <a:ext uri="{FF2B5EF4-FFF2-40B4-BE49-F238E27FC236}">
                <a16:creationId xmlns:a16="http://schemas.microsoft.com/office/drawing/2014/main" id="{62A02B9F-496B-BA9A-C96F-7A1C653D74CE}"/>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1826759595"/>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14E26-3CE5-8021-92FE-A1BAC932B76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1504519-CF55-0BB6-9FF3-94144562C5A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BA63ACE-0D4B-E030-7B96-1A6C68AC1FB7}"/>
              </a:ext>
            </a:extLst>
          </p:cNvPr>
          <p:cNvSpPr>
            <a:spLocks noGrp="1"/>
          </p:cNvSpPr>
          <p:nvPr>
            <p:ph type="body" idx="1"/>
          </p:nvPr>
        </p:nvSpPr>
        <p:spPr/>
        <p:txBody>
          <a:bodyPr/>
          <a:lstStyle/>
          <a:p>
            <a:r>
              <a:rPr lang="fr-FR" dirty="0"/>
              <a:t>Pages «info bulle et commentaires»</a:t>
            </a:r>
          </a:p>
        </p:txBody>
      </p:sp>
      <p:sp>
        <p:nvSpPr>
          <p:cNvPr id="4" name="Espace réservé du numéro de diapositive 3">
            <a:extLst>
              <a:ext uri="{FF2B5EF4-FFF2-40B4-BE49-F238E27FC236}">
                <a16:creationId xmlns:a16="http://schemas.microsoft.com/office/drawing/2014/main" id="{F896F4A2-6C72-8FCD-3274-DDCB74E1735D}"/>
              </a:ext>
            </a:extLst>
          </p:cNvPr>
          <p:cNvSpPr>
            <a:spLocks noGrp="1"/>
          </p:cNvSpPr>
          <p:nvPr>
            <p:ph type="sldNum" sz="quarter" idx="10"/>
          </p:nvPr>
        </p:nvSpPr>
        <p:spPr/>
        <p:txBody>
          <a:bodyPr/>
          <a:lstStyle/>
          <a:p>
            <a:pPr rtl="0"/>
            <a:fld id="{32674CE4-FBD8-4481-AEFB-CA53E599A745}" type="slidenum">
              <a:rPr lang="fr-FR" smtClean="0"/>
              <a:t>194</a:t>
            </a:fld>
            <a:endParaRPr lang="fr-FR"/>
          </a:p>
        </p:txBody>
      </p:sp>
      <p:sp>
        <p:nvSpPr>
          <p:cNvPr id="5" name="Espace réservé du pied de page 4">
            <a:extLst>
              <a:ext uri="{FF2B5EF4-FFF2-40B4-BE49-F238E27FC236}">
                <a16:creationId xmlns:a16="http://schemas.microsoft.com/office/drawing/2014/main" id="{4FAFCD55-EFFE-9F97-63E3-5BD2388CB149}"/>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1772800521"/>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0B0396-5427-7D75-F073-8969F01B64F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A95455C-6848-81E0-353A-5FFAFB87FEB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B02F47F-C832-F18E-7EBB-6EED394BE910}"/>
              </a:ext>
            </a:extLst>
          </p:cNvPr>
          <p:cNvSpPr>
            <a:spLocks noGrp="1"/>
          </p:cNvSpPr>
          <p:nvPr>
            <p:ph type="body" idx="1"/>
          </p:nvPr>
        </p:nvSpPr>
        <p:spPr/>
        <p:txBody>
          <a:bodyPr/>
          <a:lstStyle/>
          <a:p>
            <a:r>
              <a:rPr lang="fr-FR" dirty="0"/>
              <a:t>Pages «info bulle et commentaires»</a:t>
            </a:r>
          </a:p>
          <a:p>
            <a:pPr marL="285750" indent="-285750" algn="just">
              <a:buFont typeface="Wingdings" panose="05000000000000000000" pitchFamily="2" charset="2"/>
              <a:buChar char="Ø"/>
            </a:pPr>
            <a:r>
              <a:rPr lang="fr-FR" dirty="0"/>
              <a:t>Faire un calcul pour évaluer la progression depuis l’année dernière.</a:t>
            </a:r>
          </a:p>
          <a:p>
            <a:r>
              <a:rPr lang="fr-FR" b="0" i="0" dirty="0">
                <a:solidFill>
                  <a:srgbClr val="323130"/>
                </a:solidFill>
                <a:effectLst/>
                <a:latin typeface="Segoe UI" panose="020B0502040204020203" pitchFamily="34" charset="0"/>
              </a:rPr>
              <a:t>(somme montants ventes-somme montants ventes Y-1)/</a:t>
            </a:r>
            <a:r>
              <a:rPr lang="fr-FR" b="0" i="0" dirty="0">
                <a:solidFill>
                  <a:srgbClr val="A19F9D"/>
                </a:solidFill>
                <a:effectLst/>
                <a:latin typeface="Segoe UI" panose="020B0502040204020203" pitchFamily="34" charset="0"/>
              </a:rPr>
              <a:t> </a:t>
            </a:r>
            <a:r>
              <a:rPr lang="fr-FR" b="0" i="0" dirty="0">
                <a:solidFill>
                  <a:srgbClr val="323130"/>
                </a:solidFill>
                <a:effectLst/>
                <a:latin typeface="Segoe UI" panose="020B0502040204020203" pitchFamily="34" charset="0"/>
              </a:rPr>
              <a:t>somme montants ventes Y-1</a:t>
            </a:r>
            <a:endParaRPr lang="fr-FR" dirty="0"/>
          </a:p>
        </p:txBody>
      </p:sp>
      <p:sp>
        <p:nvSpPr>
          <p:cNvPr id="4" name="Espace réservé du numéro de diapositive 3">
            <a:extLst>
              <a:ext uri="{FF2B5EF4-FFF2-40B4-BE49-F238E27FC236}">
                <a16:creationId xmlns:a16="http://schemas.microsoft.com/office/drawing/2014/main" id="{072F646A-2B24-4D51-940F-A126FC4460D8}"/>
              </a:ext>
            </a:extLst>
          </p:cNvPr>
          <p:cNvSpPr>
            <a:spLocks noGrp="1"/>
          </p:cNvSpPr>
          <p:nvPr>
            <p:ph type="sldNum" sz="quarter" idx="10"/>
          </p:nvPr>
        </p:nvSpPr>
        <p:spPr/>
        <p:txBody>
          <a:bodyPr/>
          <a:lstStyle/>
          <a:p>
            <a:pPr rtl="0"/>
            <a:fld id="{32674CE4-FBD8-4481-AEFB-CA53E599A745}" type="slidenum">
              <a:rPr lang="fr-FR" smtClean="0"/>
              <a:t>195</a:t>
            </a:fld>
            <a:endParaRPr lang="fr-FR"/>
          </a:p>
        </p:txBody>
      </p:sp>
      <p:sp>
        <p:nvSpPr>
          <p:cNvPr id="5" name="Espace réservé du pied de page 4">
            <a:extLst>
              <a:ext uri="{FF2B5EF4-FFF2-40B4-BE49-F238E27FC236}">
                <a16:creationId xmlns:a16="http://schemas.microsoft.com/office/drawing/2014/main" id="{950102C3-4240-4DB9-881B-762A323D3D56}"/>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523020393"/>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23A503-3594-F096-0653-5A62C7536C2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7DC629F-56CB-20E9-5A3D-B20AAA07501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7C8FF6C-ADB3-9130-155B-77E57E743215}"/>
              </a:ext>
            </a:extLst>
          </p:cNvPr>
          <p:cNvSpPr>
            <a:spLocks noGrp="1"/>
          </p:cNvSpPr>
          <p:nvPr>
            <p:ph type="body" idx="1"/>
          </p:nvPr>
        </p:nvSpPr>
        <p:spPr/>
        <p:txBody>
          <a:bodyPr/>
          <a:lstStyle/>
          <a:p>
            <a:r>
              <a:rPr lang="fr-FR" dirty="0"/>
              <a:t>Pages «info bulle et commentaires»</a:t>
            </a:r>
          </a:p>
          <a:p>
            <a:endParaRPr lang="fr-FR" dirty="0"/>
          </a:p>
          <a:p>
            <a:r>
              <a:rPr lang="fr-FR" b="0" i="0" dirty="0">
                <a:solidFill>
                  <a:srgbClr val="D64550"/>
                </a:solidFill>
                <a:effectLst/>
                <a:latin typeface="Segoe UI" panose="020B0502040204020203" pitchFamily="34" charset="0"/>
              </a:rPr>
              <a:t>https://learn.microsoft.com/fr-fr/dax/format-function-dax pour séparateur de milliers </a:t>
            </a:r>
            <a:r>
              <a:rPr lang="fr-FR" b="0" i="0" dirty="0">
                <a:solidFill>
                  <a:srgbClr val="D64550"/>
                </a:solidFill>
                <a:effectLst/>
                <a:latin typeface="Segoe UI" panose="020B0502040204020203" pitchFamily="34" charset="0"/>
                <a:sym typeface="Wingdings" panose="05000000000000000000" pitchFamily="2" charset="2"/>
              </a:rPr>
              <a:t> format particulier si pas de mesure utilisée en amont et calcul directement dans visuel/infobulle </a:t>
            </a:r>
            <a:r>
              <a:rPr lang="fr-FR" b="0" i="0" dirty="0" err="1">
                <a:solidFill>
                  <a:srgbClr val="D64550"/>
                </a:solidFill>
                <a:effectLst/>
                <a:latin typeface="Segoe UI" panose="020B0502040204020203" pitchFamily="34" charset="0"/>
                <a:sym typeface="Wingdings" panose="05000000000000000000" pitchFamily="2" charset="2"/>
              </a:rPr>
              <a:t>etc</a:t>
            </a:r>
            <a:endParaRPr lang="fr-FR" dirty="0"/>
          </a:p>
        </p:txBody>
      </p:sp>
      <p:sp>
        <p:nvSpPr>
          <p:cNvPr id="4" name="Espace réservé du numéro de diapositive 3">
            <a:extLst>
              <a:ext uri="{FF2B5EF4-FFF2-40B4-BE49-F238E27FC236}">
                <a16:creationId xmlns:a16="http://schemas.microsoft.com/office/drawing/2014/main" id="{F27479DC-5A65-9F80-E83D-F17C814540C5}"/>
              </a:ext>
            </a:extLst>
          </p:cNvPr>
          <p:cNvSpPr>
            <a:spLocks noGrp="1"/>
          </p:cNvSpPr>
          <p:nvPr>
            <p:ph type="sldNum" sz="quarter" idx="10"/>
          </p:nvPr>
        </p:nvSpPr>
        <p:spPr/>
        <p:txBody>
          <a:bodyPr/>
          <a:lstStyle/>
          <a:p>
            <a:pPr rtl="0"/>
            <a:fld id="{32674CE4-FBD8-4481-AEFB-CA53E599A745}" type="slidenum">
              <a:rPr lang="fr-FR" smtClean="0"/>
              <a:t>196</a:t>
            </a:fld>
            <a:endParaRPr lang="fr-FR"/>
          </a:p>
        </p:txBody>
      </p:sp>
      <p:sp>
        <p:nvSpPr>
          <p:cNvPr id="5" name="Espace réservé du pied de page 4">
            <a:extLst>
              <a:ext uri="{FF2B5EF4-FFF2-40B4-BE49-F238E27FC236}">
                <a16:creationId xmlns:a16="http://schemas.microsoft.com/office/drawing/2014/main" id="{848337BF-0B34-87DC-9503-B990DDA850DB}"/>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1667425488"/>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https://www.mype-consulting.com/post/visuel-synoptic-panel </a:t>
            </a:r>
          </a:p>
          <a:p>
            <a:r>
              <a:rPr lang="fr-FR" dirty="0"/>
              <a:t>Copier//coller des pages 73 et 74</a:t>
            </a:r>
          </a:p>
        </p:txBody>
      </p:sp>
      <p:sp>
        <p:nvSpPr>
          <p:cNvPr id="4" name="Espace réservé du pied de page 3"/>
          <p:cNvSpPr>
            <a:spLocks noGrp="1"/>
          </p:cNvSpPr>
          <p:nvPr>
            <p:ph type="ftr" sz="quarter" idx="4"/>
          </p:nvPr>
        </p:nvSpPr>
        <p:spPr/>
        <p:txBody>
          <a:bodyPr/>
          <a:lstStyle/>
          <a:p>
            <a:pPr rtl="0"/>
            <a:r>
              <a:rPr lang="fr-FR" noProof="0"/>
              <a:t>BERENGUER LAURE - POWER BI - V11</a:t>
            </a:r>
          </a:p>
        </p:txBody>
      </p:sp>
      <p:sp>
        <p:nvSpPr>
          <p:cNvPr id="5" name="Espace réservé du numéro de diapositive 4"/>
          <p:cNvSpPr>
            <a:spLocks noGrp="1"/>
          </p:cNvSpPr>
          <p:nvPr>
            <p:ph type="sldNum" sz="quarter" idx="5"/>
          </p:nvPr>
        </p:nvSpPr>
        <p:spPr/>
        <p:txBody>
          <a:bodyPr/>
          <a:lstStyle/>
          <a:p>
            <a:pPr rtl="0"/>
            <a:fld id="{32674CE4-FBD8-4481-AEFB-CA53E599A745}" type="slidenum">
              <a:rPr lang="fr-FR" noProof="0" smtClean="0"/>
              <a:t>198</a:t>
            </a:fld>
            <a:endParaRPr lang="fr-FR" noProof="0"/>
          </a:p>
        </p:txBody>
      </p:sp>
    </p:spTree>
    <p:extLst>
      <p:ext uri="{BB962C8B-B14F-4D97-AF65-F5344CB8AC3E}">
        <p14:creationId xmlns:p14="http://schemas.microsoft.com/office/powerpoint/2010/main" val="684765397"/>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2FC29D-E69C-DB31-A17A-7E39A3DD260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91FCE91-A6AB-14D4-B16E-366560381CB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70BE7C5-D3B2-BBAB-680E-04417F9D9AC1}"/>
              </a:ext>
            </a:extLst>
          </p:cNvPr>
          <p:cNvSpPr>
            <a:spLocks noGrp="1"/>
          </p:cNvSpPr>
          <p:nvPr>
            <p:ph type="body" idx="1"/>
          </p:nvPr>
        </p:nvSpPr>
        <p:spPr/>
        <p:txBody>
          <a:bodyPr/>
          <a:lstStyle/>
          <a:p>
            <a:r>
              <a:rPr lang="fr-FR" dirty="0">
                <a:hlinkClick r:id="rId3"/>
              </a:rPr>
              <a:t>https://www.youtube.com/watch?v=wbKuHnTw0WM </a:t>
            </a:r>
          </a:p>
          <a:p>
            <a:endParaRPr lang="fr-FR" dirty="0">
              <a:hlinkClick r:id="rId3"/>
            </a:endParaRPr>
          </a:p>
          <a:p>
            <a:r>
              <a:rPr lang="fr-FR" dirty="0">
                <a:hlinkClick r:id="rId3"/>
              </a:rPr>
              <a:t>https://www.mype-consulting.com/post/comment-fonctionne-le-synoptic-panel</a:t>
            </a:r>
            <a:r>
              <a:rPr lang="fr-FR" dirty="0"/>
              <a:t> </a:t>
            </a:r>
          </a:p>
          <a:p>
            <a:r>
              <a:rPr lang="fr-FR" dirty="0"/>
              <a:t>Pour la démo</a:t>
            </a:r>
          </a:p>
        </p:txBody>
      </p:sp>
      <p:sp>
        <p:nvSpPr>
          <p:cNvPr id="4" name="Espace réservé du pied de page 3">
            <a:extLst>
              <a:ext uri="{FF2B5EF4-FFF2-40B4-BE49-F238E27FC236}">
                <a16:creationId xmlns:a16="http://schemas.microsoft.com/office/drawing/2014/main" id="{41CFF579-ADA2-6B37-6EBB-CC5C02AF4612}"/>
              </a:ext>
            </a:extLst>
          </p:cNvPr>
          <p:cNvSpPr>
            <a:spLocks noGrp="1"/>
          </p:cNvSpPr>
          <p:nvPr>
            <p:ph type="ftr" sz="quarter" idx="4"/>
          </p:nvPr>
        </p:nvSpPr>
        <p:spPr/>
        <p:txBody>
          <a:bodyPr/>
          <a:lstStyle/>
          <a:p>
            <a:pPr rtl="0"/>
            <a:r>
              <a:rPr lang="fr-FR" noProof="0"/>
              <a:t>BERENGUER LAURE - POWER BI - V11</a:t>
            </a:r>
          </a:p>
        </p:txBody>
      </p:sp>
      <p:sp>
        <p:nvSpPr>
          <p:cNvPr id="5" name="Espace réservé du numéro de diapositive 4">
            <a:extLst>
              <a:ext uri="{FF2B5EF4-FFF2-40B4-BE49-F238E27FC236}">
                <a16:creationId xmlns:a16="http://schemas.microsoft.com/office/drawing/2014/main" id="{6590351A-3629-5101-CF6D-9E89D0430F74}"/>
              </a:ext>
            </a:extLst>
          </p:cNvPr>
          <p:cNvSpPr>
            <a:spLocks noGrp="1"/>
          </p:cNvSpPr>
          <p:nvPr>
            <p:ph type="sldNum" sz="quarter" idx="5"/>
          </p:nvPr>
        </p:nvSpPr>
        <p:spPr/>
        <p:txBody>
          <a:bodyPr/>
          <a:lstStyle/>
          <a:p>
            <a:pPr rtl="0"/>
            <a:fld id="{32674CE4-FBD8-4481-AEFB-CA53E599A745}" type="slidenum">
              <a:rPr lang="fr-FR" noProof="0" smtClean="0"/>
              <a:t>199</a:t>
            </a:fld>
            <a:endParaRPr lang="fr-FR" noProof="0"/>
          </a:p>
        </p:txBody>
      </p:sp>
    </p:spTree>
    <p:extLst>
      <p:ext uri="{BB962C8B-B14F-4D97-AF65-F5344CB8AC3E}">
        <p14:creationId xmlns:p14="http://schemas.microsoft.com/office/powerpoint/2010/main" val="1324626831"/>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2A1FDC-2763-94E5-8B0A-776F0ACB6E9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6DE3EE8-86CA-288D-3051-8317D2DDE76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79B2A16-6D9D-6654-3529-8CFAC464289E}"/>
              </a:ext>
            </a:extLst>
          </p:cNvPr>
          <p:cNvSpPr>
            <a:spLocks noGrp="1"/>
          </p:cNvSpPr>
          <p:nvPr>
            <p:ph type="body" idx="1"/>
          </p:nvPr>
        </p:nvSpPr>
        <p:spPr/>
        <p:txBody>
          <a:bodyPr/>
          <a:lstStyle/>
          <a:p>
            <a:endParaRPr lang="fr-FR" dirty="0"/>
          </a:p>
        </p:txBody>
      </p:sp>
      <p:sp>
        <p:nvSpPr>
          <p:cNvPr id="4" name="Espace réservé du pied de page 3">
            <a:extLst>
              <a:ext uri="{FF2B5EF4-FFF2-40B4-BE49-F238E27FC236}">
                <a16:creationId xmlns:a16="http://schemas.microsoft.com/office/drawing/2014/main" id="{8E9F55FC-5128-75EE-3D95-2C3E02AAAB27}"/>
              </a:ext>
            </a:extLst>
          </p:cNvPr>
          <p:cNvSpPr>
            <a:spLocks noGrp="1"/>
          </p:cNvSpPr>
          <p:nvPr>
            <p:ph type="ftr" sz="quarter" idx="4"/>
          </p:nvPr>
        </p:nvSpPr>
        <p:spPr/>
        <p:txBody>
          <a:bodyPr/>
          <a:lstStyle/>
          <a:p>
            <a:pPr rtl="0"/>
            <a:r>
              <a:rPr lang="fr-FR" noProof="0"/>
              <a:t>BERENGUER LAURE - POWER BI - V11</a:t>
            </a:r>
          </a:p>
        </p:txBody>
      </p:sp>
      <p:sp>
        <p:nvSpPr>
          <p:cNvPr id="5" name="Espace réservé du numéro de diapositive 4">
            <a:extLst>
              <a:ext uri="{FF2B5EF4-FFF2-40B4-BE49-F238E27FC236}">
                <a16:creationId xmlns:a16="http://schemas.microsoft.com/office/drawing/2014/main" id="{1D91F563-4B0E-1515-05ED-2D8508BA5D5C}"/>
              </a:ext>
            </a:extLst>
          </p:cNvPr>
          <p:cNvSpPr>
            <a:spLocks noGrp="1"/>
          </p:cNvSpPr>
          <p:nvPr>
            <p:ph type="sldNum" sz="quarter" idx="5"/>
          </p:nvPr>
        </p:nvSpPr>
        <p:spPr/>
        <p:txBody>
          <a:bodyPr/>
          <a:lstStyle/>
          <a:p>
            <a:pPr rtl="0"/>
            <a:fld id="{32674CE4-FBD8-4481-AEFB-CA53E599A745}" type="slidenum">
              <a:rPr lang="fr-FR" noProof="0" smtClean="0"/>
              <a:t>200</a:t>
            </a:fld>
            <a:endParaRPr lang="fr-FR" noProof="0"/>
          </a:p>
        </p:txBody>
      </p:sp>
    </p:spTree>
    <p:extLst>
      <p:ext uri="{BB962C8B-B14F-4D97-AF65-F5344CB8AC3E}">
        <p14:creationId xmlns:p14="http://schemas.microsoft.com/office/powerpoint/2010/main" val="1719583132"/>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2A16A-2459-D261-2B87-EF56483A46B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4975267-512D-5E71-CB5E-E23832C7F43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AF72D49-35CF-2172-4B55-BD5678F68299}"/>
              </a:ext>
            </a:extLst>
          </p:cNvPr>
          <p:cNvSpPr>
            <a:spLocks noGrp="1"/>
          </p:cNvSpPr>
          <p:nvPr>
            <p:ph type="body" idx="1"/>
          </p:nvPr>
        </p:nvSpPr>
        <p:spPr/>
        <p:txBody>
          <a:bodyPr/>
          <a:lstStyle/>
          <a:p>
            <a:pPr>
              <a:lnSpc>
                <a:spcPct val="107000"/>
              </a:lnSpc>
              <a:spcAft>
                <a:spcPts val="800"/>
              </a:spcAft>
            </a:pPr>
            <a:r>
              <a:rPr lang="fr-FR"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 la valeur représente moins de 2% alors 1 (0,02)</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 la valeur représente moins de 6% alors 2 (0,06)</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 la valeur représente moins de 10% alors 3 (0,1)</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 la valeur représente moins de 25% alors 4 (0,25)</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 la valeur représente moins de 50 alors 5 (0,50)</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350"/>
              </a:lnSpc>
              <a:spcAft>
                <a:spcPts val="800"/>
              </a:spcAft>
            </a:pPr>
            <a:r>
              <a:rPr lang="fr-FR" sz="1800" kern="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Part Ventes région = </a:t>
            </a:r>
            <a:r>
              <a:rPr lang="fr-FR" sz="1800" kern="0" dirty="0">
                <a:solidFill>
                  <a:srgbClr val="68349C"/>
                </a:solidFill>
                <a:effectLst/>
                <a:latin typeface="Consolas" panose="020B0609020204030204" pitchFamily="49" charset="0"/>
                <a:ea typeface="Times New Roman" panose="02020603050405020304" pitchFamily="18" charset="0"/>
                <a:cs typeface="Times New Roman" panose="02020603050405020304" pitchFamily="18" charset="0"/>
              </a:rPr>
              <a:t>[Somme montants ventes]</a:t>
            </a:r>
            <a:r>
              <a:rPr lang="fr-FR" sz="1800" kern="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a:t>
            </a:r>
            <a:r>
              <a:rPr lang="fr-FR" sz="1800" kern="0" dirty="0">
                <a:solidFill>
                  <a:srgbClr val="3165BB"/>
                </a:solidFill>
                <a:effectLst/>
                <a:latin typeface="Consolas" panose="020B0609020204030204" pitchFamily="49" charset="0"/>
                <a:ea typeface="Times New Roman" panose="02020603050405020304" pitchFamily="18" charset="0"/>
                <a:cs typeface="Times New Roman" panose="02020603050405020304" pitchFamily="18" charset="0"/>
              </a:rPr>
              <a:t>CALCULATE</a:t>
            </a:r>
            <a:r>
              <a:rPr lang="fr-FR" sz="1800" kern="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a:t>
            </a:r>
            <a:r>
              <a:rPr lang="fr-FR" sz="1800" kern="0" dirty="0">
                <a:solidFill>
                  <a:srgbClr val="68349C"/>
                </a:solidFill>
                <a:effectLst/>
                <a:latin typeface="Consolas" panose="020B0609020204030204" pitchFamily="49" charset="0"/>
                <a:ea typeface="Times New Roman" panose="02020603050405020304" pitchFamily="18" charset="0"/>
                <a:cs typeface="Times New Roman" panose="02020603050405020304" pitchFamily="18" charset="0"/>
              </a:rPr>
              <a:t>[Somme montants ventes]</a:t>
            </a:r>
            <a:r>
              <a:rPr lang="fr-FR" sz="1800" kern="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fr-FR" sz="1800" kern="0" dirty="0">
                <a:solidFill>
                  <a:srgbClr val="3165BB"/>
                </a:solidFill>
                <a:effectLst/>
                <a:latin typeface="Consolas" panose="020B0609020204030204" pitchFamily="49" charset="0"/>
                <a:ea typeface="Times New Roman" panose="02020603050405020304" pitchFamily="18" charset="0"/>
                <a:cs typeface="Times New Roman" panose="02020603050405020304" pitchFamily="18" charset="0"/>
              </a:rPr>
              <a:t>all</a:t>
            </a:r>
            <a:r>
              <a:rPr lang="fr-FR" sz="1800" kern="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a:t>
            </a:r>
            <a:r>
              <a:rPr lang="fr-FR" sz="1800" kern="0" dirty="0">
                <a:solidFill>
                  <a:srgbClr val="001080"/>
                </a:solidFill>
                <a:effectLst/>
                <a:latin typeface="Consolas" panose="020B0609020204030204" pitchFamily="49" charset="0"/>
                <a:ea typeface="Times New Roman" panose="02020603050405020304" pitchFamily="18" charset="0"/>
                <a:cs typeface="Times New Roman" panose="02020603050405020304" pitchFamily="18" charset="0"/>
              </a:rPr>
              <a:t>'Géographie'[Etat ou région]</a:t>
            </a:r>
            <a:r>
              <a:rPr lang="fr-FR" sz="1800" kern="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350"/>
              </a:lnSpc>
              <a:spcAft>
                <a:spcPts val="800"/>
              </a:spcAft>
            </a:pPr>
            <a:r>
              <a:rPr lang="fr-FR" sz="1800" kern="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350"/>
              </a:lnSpc>
              <a:spcAft>
                <a:spcPts val="800"/>
              </a:spcAft>
            </a:pPr>
            <a:r>
              <a:rPr lang="fr-FR" sz="1800" kern="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Etat Ventes SYNAPTIC =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350"/>
              </a:lnSpc>
              <a:spcAft>
                <a:spcPts val="800"/>
              </a:spcAft>
            </a:pPr>
            <a:r>
              <a:rPr lang="fr-FR" sz="1800" kern="0" dirty="0">
                <a:solidFill>
                  <a:srgbClr val="3165BB"/>
                </a:solidFill>
                <a:effectLst/>
                <a:latin typeface="Consolas" panose="020B0609020204030204" pitchFamily="49" charset="0"/>
                <a:ea typeface="Times New Roman" panose="02020603050405020304" pitchFamily="18" charset="0"/>
                <a:cs typeface="Times New Roman" panose="02020603050405020304" pitchFamily="18" charset="0"/>
              </a:rPr>
              <a:t>IF</a:t>
            </a:r>
            <a:r>
              <a:rPr lang="fr-FR" sz="1800" kern="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a:t>
            </a:r>
            <a:r>
              <a:rPr lang="fr-FR" sz="1800" kern="0" dirty="0">
                <a:solidFill>
                  <a:srgbClr val="68349C"/>
                </a:solidFill>
                <a:effectLst/>
                <a:latin typeface="Consolas" panose="020B0609020204030204" pitchFamily="49" charset="0"/>
                <a:ea typeface="Times New Roman" panose="02020603050405020304" pitchFamily="18" charset="0"/>
                <a:cs typeface="Times New Roman" panose="02020603050405020304" pitchFamily="18" charset="0"/>
              </a:rPr>
              <a:t>[Part Ventes région]</a:t>
            </a:r>
            <a:r>
              <a:rPr lang="fr-FR" sz="1800" kern="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&lt; </a:t>
            </a:r>
            <a:r>
              <a:rPr lang="fr-FR" sz="1800" kern="0" dirty="0">
                <a:solidFill>
                  <a:srgbClr val="098658"/>
                </a:solidFill>
                <a:effectLst/>
                <a:latin typeface="Consolas" panose="020B0609020204030204" pitchFamily="49" charset="0"/>
                <a:ea typeface="Times New Roman" panose="02020603050405020304" pitchFamily="18" charset="0"/>
                <a:cs typeface="Times New Roman" panose="02020603050405020304" pitchFamily="18" charset="0"/>
              </a:rPr>
              <a:t>0,02</a:t>
            </a:r>
            <a:r>
              <a:rPr lang="fr-FR" sz="1800" kern="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fr-FR" sz="1800" kern="0" dirty="0">
                <a:solidFill>
                  <a:srgbClr val="098658"/>
                </a:solidFill>
                <a:effectLst/>
                <a:latin typeface="Consolas" panose="020B0609020204030204" pitchFamily="49" charset="0"/>
                <a:ea typeface="Times New Roman" panose="02020603050405020304" pitchFamily="18" charset="0"/>
                <a:cs typeface="Times New Roman" panose="02020603050405020304" pitchFamily="18" charset="0"/>
              </a:rPr>
              <a:t>1</a:t>
            </a:r>
            <a:r>
              <a:rPr lang="fr-FR" sz="1800" kern="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350"/>
              </a:lnSpc>
              <a:spcAft>
                <a:spcPts val="800"/>
              </a:spcAft>
            </a:pPr>
            <a:r>
              <a:rPr lang="fr-FR" sz="1800" kern="0" dirty="0">
                <a:solidFill>
                  <a:srgbClr val="3165BB"/>
                </a:solidFill>
                <a:effectLst/>
                <a:latin typeface="Consolas" panose="020B0609020204030204" pitchFamily="49" charset="0"/>
                <a:ea typeface="Times New Roman" panose="02020603050405020304" pitchFamily="18" charset="0"/>
                <a:cs typeface="Times New Roman" panose="02020603050405020304" pitchFamily="18" charset="0"/>
              </a:rPr>
              <a:t>IF</a:t>
            </a:r>
            <a:r>
              <a:rPr lang="fr-FR" sz="1800" kern="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a:t>
            </a:r>
            <a:r>
              <a:rPr lang="fr-FR" sz="1800" kern="0" dirty="0">
                <a:solidFill>
                  <a:srgbClr val="68349C"/>
                </a:solidFill>
                <a:effectLst/>
                <a:latin typeface="Consolas" panose="020B0609020204030204" pitchFamily="49" charset="0"/>
                <a:ea typeface="Times New Roman" panose="02020603050405020304" pitchFamily="18" charset="0"/>
                <a:cs typeface="Times New Roman" panose="02020603050405020304" pitchFamily="18" charset="0"/>
              </a:rPr>
              <a:t>[Part Ventes région]</a:t>
            </a:r>
            <a:r>
              <a:rPr lang="fr-FR" sz="1800" kern="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&lt; </a:t>
            </a:r>
            <a:r>
              <a:rPr lang="fr-FR" sz="1800" kern="0" dirty="0">
                <a:solidFill>
                  <a:srgbClr val="098658"/>
                </a:solidFill>
                <a:effectLst/>
                <a:latin typeface="Consolas" panose="020B0609020204030204" pitchFamily="49" charset="0"/>
                <a:ea typeface="Times New Roman" panose="02020603050405020304" pitchFamily="18" charset="0"/>
                <a:cs typeface="Times New Roman" panose="02020603050405020304" pitchFamily="18" charset="0"/>
              </a:rPr>
              <a:t>0,06</a:t>
            </a:r>
            <a:r>
              <a:rPr lang="fr-FR" sz="1800" kern="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fr-FR" sz="1800" kern="0" dirty="0">
                <a:solidFill>
                  <a:srgbClr val="098658"/>
                </a:solidFill>
                <a:effectLst/>
                <a:latin typeface="Consolas" panose="020B0609020204030204" pitchFamily="49" charset="0"/>
                <a:ea typeface="Times New Roman" panose="02020603050405020304" pitchFamily="18" charset="0"/>
                <a:cs typeface="Times New Roman" panose="02020603050405020304" pitchFamily="18" charset="0"/>
              </a:rPr>
              <a:t>2</a:t>
            </a:r>
            <a:r>
              <a:rPr lang="fr-FR" sz="1800" kern="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350"/>
              </a:lnSpc>
              <a:spcAft>
                <a:spcPts val="800"/>
              </a:spcAft>
            </a:pPr>
            <a:r>
              <a:rPr lang="fr-FR" sz="1800" kern="0" dirty="0">
                <a:solidFill>
                  <a:srgbClr val="3165BB"/>
                </a:solidFill>
                <a:effectLst/>
                <a:latin typeface="Consolas" panose="020B0609020204030204" pitchFamily="49" charset="0"/>
                <a:ea typeface="Times New Roman" panose="02020603050405020304" pitchFamily="18" charset="0"/>
                <a:cs typeface="Times New Roman" panose="02020603050405020304" pitchFamily="18" charset="0"/>
              </a:rPr>
              <a:t>IF</a:t>
            </a:r>
            <a:r>
              <a:rPr lang="fr-FR" sz="1800" kern="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a:t>
            </a:r>
            <a:r>
              <a:rPr lang="fr-FR" sz="1800" kern="0" dirty="0">
                <a:solidFill>
                  <a:srgbClr val="68349C"/>
                </a:solidFill>
                <a:effectLst/>
                <a:latin typeface="Consolas" panose="020B0609020204030204" pitchFamily="49" charset="0"/>
                <a:ea typeface="Times New Roman" panose="02020603050405020304" pitchFamily="18" charset="0"/>
                <a:cs typeface="Times New Roman" panose="02020603050405020304" pitchFamily="18" charset="0"/>
              </a:rPr>
              <a:t>[Part Ventes région]</a:t>
            </a:r>
            <a:r>
              <a:rPr lang="fr-FR" sz="1800" kern="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fr-FR" sz="1800" kern="0" dirty="0">
                <a:solidFill>
                  <a:srgbClr val="098658"/>
                </a:solidFill>
                <a:effectLst/>
                <a:latin typeface="Consolas" panose="020B0609020204030204" pitchFamily="49" charset="0"/>
                <a:ea typeface="Times New Roman" panose="02020603050405020304" pitchFamily="18" charset="0"/>
                <a:cs typeface="Times New Roman" panose="02020603050405020304" pitchFamily="18" charset="0"/>
              </a:rPr>
              <a:t>0,1</a:t>
            </a:r>
            <a:r>
              <a:rPr lang="fr-FR" sz="1800" kern="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fr-FR" sz="1800" kern="0" dirty="0">
                <a:solidFill>
                  <a:srgbClr val="098658"/>
                </a:solidFill>
                <a:effectLst/>
                <a:latin typeface="Consolas" panose="020B0609020204030204" pitchFamily="49" charset="0"/>
                <a:ea typeface="Times New Roman" panose="02020603050405020304" pitchFamily="18" charset="0"/>
                <a:cs typeface="Times New Roman" panose="02020603050405020304" pitchFamily="18" charset="0"/>
              </a:rPr>
              <a:t>3</a:t>
            </a:r>
            <a:r>
              <a:rPr lang="fr-FR" sz="1800" kern="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350"/>
              </a:lnSpc>
              <a:spcAft>
                <a:spcPts val="800"/>
              </a:spcAft>
            </a:pPr>
            <a:r>
              <a:rPr lang="fr-FR" sz="1800" kern="0" dirty="0">
                <a:solidFill>
                  <a:srgbClr val="3165BB"/>
                </a:solidFill>
                <a:effectLst/>
                <a:latin typeface="Consolas" panose="020B0609020204030204" pitchFamily="49" charset="0"/>
                <a:ea typeface="Times New Roman" panose="02020603050405020304" pitchFamily="18" charset="0"/>
                <a:cs typeface="Times New Roman" panose="02020603050405020304" pitchFamily="18" charset="0"/>
              </a:rPr>
              <a:t>IF</a:t>
            </a:r>
            <a:r>
              <a:rPr lang="fr-FR" sz="1800" kern="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a:t>
            </a:r>
            <a:r>
              <a:rPr lang="fr-FR" sz="1800" kern="0" dirty="0">
                <a:solidFill>
                  <a:srgbClr val="68349C"/>
                </a:solidFill>
                <a:effectLst/>
                <a:latin typeface="Consolas" panose="020B0609020204030204" pitchFamily="49" charset="0"/>
                <a:ea typeface="Times New Roman" panose="02020603050405020304" pitchFamily="18" charset="0"/>
                <a:cs typeface="Times New Roman" panose="02020603050405020304" pitchFamily="18" charset="0"/>
              </a:rPr>
              <a:t>[Part Ventes région]</a:t>
            </a:r>
            <a:r>
              <a:rPr lang="fr-FR" sz="1800" kern="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fr-FR" sz="1800" kern="0" dirty="0">
                <a:solidFill>
                  <a:srgbClr val="098658"/>
                </a:solidFill>
                <a:effectLst/>
                <a:latin typeface="Consolas" panose="020B0609020204030204" pitchFamily="49" charset="0"/>
                <a:ea typeface="Times New Roman" panose="02020603050405020304" pitchFamily="18" charset="0"/>
                <a:cs typeface="Times New Roman" panose="02020603050405020304" pitchFamily="18" charset="0"/>
              </a:rPr>
              <a:t>0,25</a:t>
            </a:r>
            <a:r>
              <a:rPr lang="fr-FR" sz="1800" kern="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fr-FR" sz="1800" kern="0" dirty="0">
                <a:solidFill>
                  <a:srgbClr val="098658"/>
                </a:solidFill>
                <a:effectLst/>
                <a:latin typeface="Consolas" panose="020B0609020204030204" pitchFamily="49" charset="0"/>
                <a:ea typeface="Times New Roman" panose="02020603050405020304" pitchFamily="18" charset="0"/>
                <a:cs typeface="Times New Roman" panose="02020603050405020304" pitchFamily="18" charset="0"/>
              </a:rPr>
              <a:t>4</a:t>
            </a:r>
            <a:r>
              <a:rPr lang="fr-FR" sz="1800" kern="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a:t>
            </a:r>
            <a:r>
              <a:rPr lang="fr-FR" sz="1800" kern="0" dirty="0">
                <a:solidFill>
                  <a:srgbClr val="098658"/>
                </a:solidFill>
                <a:effectLst/>
                <a:latin typeface="Consolas" panose="020B0609020204030204" pitchFamily="49" charset="0"/>
                <a:ea typeface="Times New Roman" panose="02020603050405020304" pitchFamily="18" charset="0"/>
                <a:cs typeface="Times New Roman" panose="02020603050405020304" pitchFamily="18" charset="0"/>
              </a:rPr>
              <a:t>5</a:t>
            </a:r>
            <a:r>
              <a:rPr lang="fr-FR" sz="1800" kern="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pied de page 3">
            <a:extLst>
              <a:ext uri="{FF2B5EF4-FFF2-40B4-BE49-F238E27FC236}">
                <a16:creationId xmlns:a16="http://schemas.microsoft.com/office/drawing/2014/main" id="{A4F234C4-3F3E-F876-3E12-5D858FCB0821}"/>
              </a:ext>
            </a:extLst>
          </p:cNvPr>
          <p:cNvSpPr>
            <a:spLocks noGrp="1"/>
          </p:cNvSpPr>
          <p:nvPr>
            <p:ph type="ftr" sz="quarter" idx="4"/>
          </p:nvPr>
        </p:nvSpPr>
        <p:spPr/>
        <p:txBody>
          <a:bodyPr/>
          <a:lstStyle/>
          <a:p>
            <a:pPr rtl="0"/>
            <a:r>
              <a:rPr lang="fr-FR" noProof="0"/>
              <a:t>BERENGUER LAURE - POWER BI - V11</a:t>
            </a:r>
          </a:p>
        </p:txBody>
      </p:sp>
      <p:sp>
        <p:nvSpPr>
          <p:cNvPr id="5" name="Espace réservé du numéro de diapositive 4">
            <a:extLst>
              <a:ext uri="{FF2B5EF4-FFF2-40B4-BE49-F238E27FC236}">
                <a16:creationId xmlns:a16="http://schemas.microsoft.com/office/drawing/2014/main" id="{ACBDB102-BBEE-66B4-5820-A0A2279755C2}"/>
              </a:ext>
            </a:extLst>
          </p:cNvPr>
          <p:cNvSpPr>
            <a:spLocks noGrp="1"/>
          </p:cNvSpPr>
          <p:nvPr>
            <p:ph type="sldNum" sz="quarter" idx="5"/>
          </p:nvPr>
        </p:nvSpPr>
        <p:spPr/>
        <p:txBody>
          <a:bodyPr/>
          <a:lstStyle/>
          <a:p>
            <a:pPr rtl="0"/>
            <a:fld id="{32674CE4-FBD8-4481-AEFB-CA53E599A745}" type="slidenum">
              <a:rPr lang="fr-FR" noProof="0" smtClean="0"/>
              <a:t>201</a:t>
            </a:fld>
            <a:endParaRPr lang="fr-FR" noProof="0"/>
          </a:p>
        </p:txBody>
      </p:sp>
    </p:spTree>
    <p:extLst>
      <p:ext uri="{BB962C8B-B14F-4D97-AF65-F5344CB8AC3E}">
        <p14:creationId xmlns:p14="http://schemas.microsoft.com/office/powerpoint/2010/main" val="798544496"/>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79476-EE5C-AC25-4AC2-EBB9E6FA04E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205CCE1-D821-576E-100B-83F989F6578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1534C4D-2BC3-1512-1DC6-95BB0D2CC20E}"/>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4B96D064-AA78-FE88-319A-D4F0334BF4EC}"/>
              </a:ext>
            </a:extLst>
          </p:cNvPr>
          <p:cNvSpPr>
            <a:spLocks noGrp="1"/>
          </p:cNvSpPr>
          <p:nvPr>
            <p:ph type="sldNum" sz="quarter" idx="10"/>
          </p:nvPr>
        </p:nvSpPr>
        <p:spPr/>
        <p:txBody>
          <a:bodyPr/>
          <a:lstStyle/>
          <a:p>
            <a:pPr rtl="0"/>
            <a:fld id="{32674CE4-FBD8-4481-AEFB-CA53E599A745}" type="slidenum">
              <a:rPr lang="fr-FR" smtClean="0"/>
              <a:t>202</a:t>
            </a:fld>
            <a:endParaRPr lang="fr-FR"/>
          </a:p>
        </p:txBody>
      </p:sp>
      <p:sp>
        <p:nvSpPr>
          <p:cNvPr id="5" name="Espace réservé du pied de page 4">
            <a:extLst>
              <a:ext uri="{FF2B5EF4-FFF2-40B4-BE49-F238E27FC236}">
                <a16:creationId xmlns:a16="http://schemas.microsoft.com/office/drawing/2014/main" id="{369EB5EA-AA00-FABF-C1E4-2FEED243061E}"/>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1727216176"/>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B752C-02F6-7730-42E9-F05C6427BBE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489ED29-089E-5118-7F22-7A1D34C433E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B7E8C87-DABB-AB7B-4E24-DCCBA84ED9F7}"/>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10E4007C-B374-7935-F869-7A77210692FC}"/>
              </a:ext>
            </a:extLst>
          </p:cNvPr>
          <p:cNvSpPr>
            <a:spLocks noGrp="1"/>
          </p:cNvSpPr>
          <p:nvPr>
            <p:ph type="sldNum" sz="quarter" idx="10"/>
          </p:nvPr>
        </p:nvSpPr>
        <p:spPr/>
        <p:txBody>
          <a:bodyPr/>
          <a:lstStyle/>
          <a:p>
            <a:pPr rtl="0"/>
            <a:fld id="{32674CE4-FBD8-4481-AEFB-CA53E599A745}" type="slidenum">
              <a:rPr lang="fr-FR" smtClean="0"/>
              <a:t>203</a:t>
            </a:fld>
            <a:endParaRPr lang="fr-FR"/>
          </a:p>
        </p:txBody>
      </p:sp>
      <p:sp>
        <p:nvSpPr>
          <p:cNvPr id="5" name="Espace réservé du pied de page 4">
            <a:extLst>
              <a:ext uri="{FF2B5EF4-FFF2-40B4-BE49-F238E27FC236}">
                <a16:creationId xmlns:a16="http://schemas.microsoft.com/office/drawing/2014/main" id="{CB0892B1-BD12-E4AB-65A3-A482BEBB7DBA}"/>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3805836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19</a:t>
            </a:fld>
            <a:endParaRPr lang="fr-FR"/>
          </a:p>
        </p:txBody>
      </p:sp>
      <p:sp>
        <p:nvSpPr>
          <p:cNvPr id="5" name="Espace réservé du pied de page 4">
            <a:extLst>
              <a:ext uri="{FF2B5EF4-FFF2-40B4-BE49-F238E27FC236}">
                <a16:creationId xmlns:a16="http://schemas.microsoft.com/office/drawing/2014/main" id="{DAE2A5F1-43D5-4CD2-8EAF-160D9644B000}"/>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3391329586"/>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204</a:t>
            </a:fld>
            <a:endParaRPr lang="fr-FR"/>
          </a:p>
        </p:txBody>
      </p:sp>
      <p:sp>
        <p:nvSpPr>
          <p:cNvPr id="5" name="Espace réservé du pied de page 4">
            <a:extLst>
              <a:ext uri="{FF2B5EF4-FFF2-40B4-BE49-F238E27FC236}">
                <a16:creationId xmlns:a16="http://schemas.microsoft.com/office/drawing/2014/main" id="{B25EA4DA-3C53-4A58-A20D-0204856E55C4}"/>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1609149897"/>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205</a:t>
            </a:fld>
            <a:endParaRPr lang="fr-FR"/>
          </a:p>
        </p:txBody>
      </p:sp>
      <p:sp>
        <p:nvSpPr>
          <p:cNvPr id="5" name="Espace réservé du pied de page 4">
            <a:extLst>
              <a:ext uri="{FF2B5EF4-FFF2-40B4-BE49-F238E27FC236}">
                <a16:creationId xmlns:a16="http://schemas.microsoft.com/office/drawing/2014/main" id="{B25EA4DA-3C53-4A58-A20D-0204856E55C4}"/>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2003146350"/>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206</a:t>
            </a:fld>
            <a:endParaRPr lang="fr-FR"/>
          </a:p>
        </p:txBody>
      </p:sp>
      <p:sp>
        <p:nvSpPr>
          <p:cNvPr id="5" name="Espace réservé du pied de page 4">
            <a:extLst>
              <a:ext uri="{FF2B5EF4-FFF2-40B4-BE49-F238E27FC236}">
                <a16:creationId xmlns:a16="http://schemas.microsoft.com/office/drawing/2014/main" id="{B25EA4DA-3C53-4A58-A20D-0204856E55C4}"/>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51744701"/>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208</a:t>
            </a:fld>
            <a:endParaRPr lang="fr-FR"/>
          </a:p>
        </p:txBody>
      </p:sp>
      <p:sp>
        <p:nvSpPr>
          <p:cNvPr id="5" name="Espace réservé du pied de page 4">
            <a:extLst>
              <a:ext uri="{FF2B5EF4-FFF2-40B4-BE49-F238E27FC236}">
                <a16:creationId xmlns:a16="http://schemas.microsoft.com/office/drawing/2014/main" id="{EB2B139A-8630-4A0C-90BA-3E8109BFB145}"/>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3176737714"/>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209</a:t>
            </a:fld>
            <a:endParaRPr lang="fr-FR"/>
          </a:p>
        </p:txBody>
      </p:sp>
      <p:sp>
        <p:nvSpPr>
          <p:cNvPr id="5" name="Espace réservé du pied de page 4">
            <a:extLst>
              <a:ext uri="{FF2B5EF4-FFF2-40B4-BE49-F238E27FC236}">
                <a16:creationId xmlns:a16="http://schemas.microsoft.com/office/drawing/2014/main" id="{EB2B139A-8630-4A0C-90BA-3E8109BFB145}"/>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2034552096"/>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210</a:t>
            </a:fld>
            <a:endParaRPr lang="fr-FR"/>
          </a:p>
        </p:txBody>
      </p:sp>
      <p:sp>
        <p:nvSpPr>
          <p:cNvPr id="5" name="Espace réservé du pied de page 4">
            <a:extLst>
              <a:ext uri="{FF2B5EF4-FFF2-40B4-BE49-F238E27FC236}">
                <a16:creationId xmlns:a16="http://schemas.microsoft.com/office/drawing/2014/main" id="{DAE2A5F1-43D5-4CD2-8EAF-160D9644B000}"/>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2086393004"/>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211</a:t>
            </a:fld>
            <a:endParaRPr lang="fr-FR"/>
          </a:p>
        </p:txBody>
      </p:sp>
      <p:sp>
        <p:nvSpPr>
          <p:cNvPr id="5" name="Espace réservé du pied de page 4">
            <a:extLst>
              <a:ext uri="{FF2B5EF4-FFF2-40B4-BE49-F238E27FC236}">
                <a16:creationId xmlns:a16="http://schemas.microsoft.com/office/drawing/2014/main" id="{DAE2A5F1-43D5-4CD2-8EAF-160D9644B000}"/>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849515323"/>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213</a:t>
            </a:fld>
            <a:endParaRPr lang="fr-FR"/>
          </a:p>
        </p:txBody>
      </p:sp>
      <p:sp>
        <p:nvSpPr>
          <p:cNvPr id="5" name="Espace réservé du pied de page 4">
            <a:extLst>
              <a:ext uri="{FF2B5EF4-FFF2-40B4-BE49-F238E27FC236}">
                <a16:creationId xmlns:a16="http://schemas.microsoft.com/office/drawing/2014/main" id="{EB2B139A-8630-4A0C-90BA-3E8109BFB145}"/>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4135832681"/>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214</a:t>
            </a:fld>
            <a:endParaRPr lang="fr-FR"/>
          </a:p>
        </p:txBody>
      </p:sp>
      <p:sp>
        <p:nvSpPr>
          <p:cNvPr id="5" name="Espace réservé du pied de page 4">
            <a:extLst>
              <a:ext uri="{FF2B5EF4-FFF2-40B4-BE49-F238E27FC236}">
                <a16:creationId xmlns:a16="http://schemas.microsoft.com/office/drawing/2014/main" id="{765E4617-4985-42C6-9DF2-A0E2AEFD6EBB}"/>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951383295"/>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83AA1E-0E94-9FB3-9C43-AB69A7987EA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4CB8C08-77F9-DE05-C76A-47C4F57D5D1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4F076C2-3351-6EE9-7451-5358D51CE2EE}"/>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BAEA1E4A-F5FF-48D6-3F64-3C0505BB1E8C}"/>
              </a:ext>
            </a:extLst>
          </p:cNvPr>
          <p:cNvSpPr>
            <a:spLocks noGrp="1"/>
          </p:cNvSpPr>
          <p:nvPr>
            <p:ph type="sldNum" sz="quarter" idx="10"/>
          </p:nvPr>
        </p:nvSpPr>
        <p:spPr/>
        <p:txBody>
          <a:bodyPr/>
          <a:lstStyle/>
          <a:p>
            <a:pPr rtl="0"/>
            <a:fld id="{32674CE4-FBD8-4481-AEFB-CA53E599A745}" type="slidenum">
              <a:rPr lang="fr-FR" smtClean="0"/>
              <a:t>216</a:t>
            </a:fld>
            <a:endParaRPr lang="fr-FR"/>
          </a:p>
        </p:txBody>
      </p:sp>
      <p:sp>
        <p:nvSpPr>
          <p:cNvPr id="5" name="Espace réservé du pied de page 4">
            <a:extLst>
              <a:ext uri="{FF2B5EF4-FFF2-40B4-BE49-F238E27FC236}">
                <a16:creationId xmlns:a16="http://schemas.microsoft.com/office/drawing/2014/main" id="{2371B55D-C4FF-BA0E-D321-46E46CC80F3D}"/>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7154298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2800" dirty="0"/>
              <a:t>Le schéma en étoile est utilisé pour dénormaliser des données métier en dimensions (comme le temps et le produit) et en faits (comme des transactions de montants et de quantités).</a:t>
            </a:r>
          </a:p>
          <a:p>
            <a:r>
              <a:rPr lang="fr-FR" sz="2800" dirty="0"/>
              <a:t>Un schéma en étoile comprend en son centre une table de faits, qui contient des « faits » métier (comme des montants ou des quantités de transactions). La table de faits est reliée à plusieurs autres tables qui contiennent des dimensions telles que le temps ou le produit. Grâce aux schémas en étoile, les utilisateurs peuvent librement classer et décomposer les données, généralement en joignant au moins deux tables de faits ou de dimension.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tx1"/>
                </a:solidFill>
                <a:effectLst/>
                <a:latin typeface="Arial" panose="020B0604020202020204" pitchFamily="34" charset="0"/>
              </a:rPr>
              <a:t>Fait / Mesure</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tx1"/>
                </a:solidFill>
                <a:effectLst/>
                <a:latin typeface="Arial" panose="020B0604020202020204" pitchFamily="34" charset="0"/>
              </a:rPr>
              <a:t>Un fait ou une mesure correspond à une valeur dans une ligne d’une table de faits.</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tx1"/>
                </a:solidFill>
                <a:effectLst/>
                <a:latin typeface="Arial" panose="020B0604020202020204" pitchFamily="34" charset="0"/>
              </a:rPr>
              <a:t>Dimension</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tx1"/>
                </a:solidFill>
                <a:effectLst/>
                <a:latin typeface="Arial" panose="020B0604020202020204" pitchFamily="34" charset="0"/>
              </a:rPr>
              <a:t>Une dimension est un axe d’analyse suivant lequel on peut considérer une mesure. Les dimensions permettent de naviguer dans les niveaux de granularités.</a:t>
            </a:r>
          </a:p>
          <a:p>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21</a:t>
            </a:fld>
            <a:endParaRPr lang="fr-FR"/>
          </a:p>
        </p:txBody>
      </p:sp>
      <p:sp>
        <p:nvSpPr>
          <p:cNvPr id="5" name="Espace réservé du pied de page 4">
            <a:extLst>
              <a:ext uri="{FF2B5EF4-FFF2-40B4-BE49-F238E27FC236}">
                <a16:creationId xmlns:a16="http://schemas.microsoft.com/office/drawing/2014/main" id="{DAE2A5F1-43D5-4CD2-8EAF-160D9644B000}"/>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276281786"/>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DBE79-EC34-3A34-B9C6-2A703116DA1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1B370F6-E228-FBD7-D3FA-A4921EBF25A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DDC4876-CD56-7326-3B8D-129B3EA44781}"/>
              </a:ext>
            </a:extLst>
          </p:cNvPr>
          <p:cNvSpPr>
            <a:spLocks noGrp="1"/>
          </p:cNvSpPr>
          <p:nvPr>
            <p:ph type="body" idx="1"/>
          </p:nvPr>
        </p:nvSpPr>
        <p:spPr/>
        <p:txBody>
          <a:bodyPr/>
          <a:lstStyle/>
          <a:p>
            <a:endParaRPr lang="fr-FR" dirty="0"/>
          </a:p>
          <a:p>
            <a:endParaRPr lang="fr-FR" dirty="0"/>
          </a:p>
          <a:p>
            <a:r>
              <a:rPr lang="fr-FR" dirty="0"/>
              <a:t>Possibilité de commencer à la première date de l’année de la première date de table de faits (si 01/04/2020 ça sera 01/01/2020)</a:t>
            </a:r>
          </a:p>
          <a:p>
            <a:r>
              <a:rPr lang="fr-FR" dirty="0"/>
              <a:t>Et pareil pour date de fin (années entières)</a:t>
            </a:r>
          </a:p>
          <a:p>
            <a:r>
              <a:rPr lang="fr-FR" dirty="0"/>
              <a:t>http://www.fabiencalais.com/blog-native/2023/1/19/une-table-des-dates-dynamique-avec-power-query </a:t>
            </a:r>
          </a:p>
          <a:p>
            <a:endParaRPr lang="fr-FR" dirty="0"/>
          </a:p>
        </p:txBody>
      </p:sp>
      <p:sp>
        <p:nvSpPr>
          <p:cNvPr id="4" name="Espace réservé du numéro de diapositive 3">
            <a:extLst>
              <a:ext uri="{FF2B5EF4-FFF2-40B4-BE49-F238E27FC236}">
                <a16:creationId xmlns:a16="http://schemas.microsoft.com/office/drawing/2014/main" id="{16199CFF-7FD3-DE82-C2D3-6BAB58D8F23C}"/>
              </a:ext>
            </a:extLst>
          </p:cNvPr>
          <p:cNvSpPr>
            <a:spLocks noGrp="1"/>
          </p:cNvSpPr>
          <p:nvPr>
            <p:ph type="sldNum" sz="quarter" idx="10"/>
          </p:nvPr>
        </p:nvSpPr>
        <p:spPr/>
        <p:txBody>
          <a:bodyPr/>
          <a:lstStyle/>
          <a:p>
            <a:pPr rtl="0"/>
            <a:fld id="{32674CE4-FBD8-4481-AEFB-CA53E599A745}" type="slidenum">
              <a:rPr lang="fr-FR" smtClean="0"/>
              <a:t>217</a:t>
            </a:fld>
            <a:endParaRPr lang="fr-FR"/>
          </a:p>
        </p:txBody>
      </p:sp>
      <p:sp>
        <p:nvSpPr>
          <p:cNvPr id="5" name="Espace réservé du pied de page 4">
            <a:extLst>
              <a:ext uri="{FF2B5EF4-FFF2-40B4-BE49-F238E27FC236}">
                <a16:creationId xmlns:a16="http://schemas.microsoft.com/office/drawing/2014/main" id="{1737E0FC-5FF4-3757-CA09-545952F97528}"/>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1381148182"/>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2F09BF-960B-3E7C-BCB0-70515C219BC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2E2FB39-884C-E472-0F3D-F1E85F636EB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E099604-4A42-649C-C9C5-F416E9DE7564}"/>
              </a:ext>
            </a:extLst>
          </p:cNvPr>
          <p:cNvSpPr>
            <a:spLocks noGrp="1"/>
          </p:cNvSpPr>
          <p:nvPr>
            <p:ph type="body" idx="1"/>
          </p:nvPr>
        </p:nvSpPr>
        <p:spPr/>
        <p:txBody>
          <a:bodyPr/>
          <a:lstStyle/>
          <a:p>
            <a:r>
              <a:rPr lang="fr-FR" dirty="0"/>
              <a:t>let</a:t>
            </a:r>
          </a:p>
          <a:p>
            <a:r>
              <a:rPr lang="fr-FR" dirty="0"/>
              <a:t>    Source = Ventes,</a:t>
            </a:r>
          </a:p>
          <a:p>
            <a:r>
              <a:rPr lang="fr-FR" dirty="0"/>
              <a:t>    #"Garder uniquement col Date de ventes" = </a:t>
            </a:r>
            <a:r>
              <a:rPr lang="fr-FR" dirty="0" err="1"/>
              <a:t>Table.SelectColumns</a:t>
            </a:r>
            <a:r>
              <a:rPr lang="fr-FR" dirty="0"/>
              <a:t>(Source,{"Date de vente"}),</a:t>
            </a:r>
          </a:p>
          <a:p>
            <a:r>
              <a:rPr lang="fr-FR" dirty="0"/>
              <a:t>    // Suppression des doublons</a:t>
            </a:r>
          </a:p>
          <a:p>
            <a:r>
              <a:rPr lang="fr-FR" dirty="0"/>
              <a:t>    Base = </a:t>
            </a:r>
            <a:r>
              <a:rPr lang="fr-FR" dirty="0" err="1"/>
              <a:t>Table.Distinct</a:t>
            </a:r>
            <a:r>
              <a:rPr lang="fr-FR" dirty="0"/>
              <a:t>(#"Garder uniquement col Date de ventes"),</a:t>
            </a:r>
          </a:p>
          <a:p>
            <a:r>
              <a:rPr lang="fr-FR" dirty="0"/>
              <a:t>    #"Filtre ancien" = </a:t>
            </a:r>
            <a:r>
              <a:rPr lang="fr-FR" dirty="0" err="1"/>
              <a:t>Table.SelectRows</a:t>
            </a:r>
            <a:r>
              <a:rPr lang="fr-FR" dirty="0"/>
              <a:t>(Base, let </a:t>
            </a:r>
            <a:r>
              <a:rPr lang="fr-FR" dirty="0" err="1"/>
              <a:t>earliest</a:t>
            </a:r>
            <a:r>
              <a:rPr lang="fr-FR" dirty="0"/>
              <a:t> = </a:t>
            </a:r>
            <a:r>
              <a:rPr lang="fr-FR" dirty="0" err="1"/>
              <a:t>List.Min</a:t>
            </a:r>
            <a:r>
              <a:rPr lang="fr-FR" dirty="0"/>
              <a:t>(Base[Date de vente]) in </a:t>
            </a:r>
            <a:r>
              <a:rPr lang="fr-FR" dirty="0" err="1"/>
              <a:t>each</a:t>
            </a:r>
            <a:r>
              <a:rPr lang="fr-FR" dirty="0"/>
              <a:t> [Date de vente] = </a:t>
            </a:r>
            <a:r>
              <a:rPr lang="fr-FR" dirty="0" err="1"/>
              <a:t>earliest</a:t>
            </a:r>
            <a:r>
              <a:rPr lang="fr-FR" dirty="0"/>
              <a:t>),</a:t>
            </a:r>
          </a:p>
          <a:p>
            <a:r>
              <a:rPr lang="fr-FR" dirty="0"/>
              <a:t>    </a:t>
            </a:r>
            <a:r>
              <a:rPr lang="fr-FR" dirty="0" err="1"/>
              <a:t>StartDate</a:t>
            </a:r>
            <a:r>
              <a:rPr lang="fr-FR" dirty="0"/>
              <a:t> = #"Filtre ancien"[Date de vente],</a:t>
            </a:r>
          </a:p>
          <a:p>
            <a:r>
              <a:rPr lang="fr-FR" dirty="0"/>
              <a:t>    #"Retour à la liste de dates" = Base,</a:t>
            </a:r>
          </a:p>
          <a:p>
            <a:r>
              <a:rPr lang="fr-FR" dirty="0"/>
              <a:t>    #"Filtre récent" = </a:t>
            </a:r>
            <a:r>
              <a:rPr lang="fr-FR" dirty="0" err="1"/>
              <a:t>Table.SelectRows</a:t>
            </a:r>
            <a:r>
              <a:rPr lang="fr-FR" dirty="0"/>
              <a:t>(#"Retour à la liste de dates", let </a:t>
            </a:r>
            <a:r>
              <a:rPr lang="fr-FR" dirty="0" err="1"/>
              <a:t>latest</a:t>
            </a:r>
            <a:r>
              <a:rPr lang="fr-FR" dirty="0"/>
              <a:t> = </a:t>
            </a:r>
            <a:r>
              <a:rPr lang="fr-FR" dirty="0" err="1"/>
              <a:t>List.Max</a:t>
            </a:r>
            <a:r>
              <a:rPr lang="fr-FR" dirty="0"/>
              <a:t>(#"Retour à la liste de dates"[Date de vente]) in </a:t>
            </a:r>
            <a:r>
              <a:rPr lang="fr-FR" dirty="0" err="1"/>
              <a:t>each</a:t>
            </a:r>
            <a:r>
              <a:rPr lang="fr-FR" dirty="0"/>
              <a:t> [Date de vente] = </a:t>
            </a:r>
            <a:r>
              <a:rPr lang="fr-FR" dirty="0" err="1"/>
              <a:t>latest</a:t>
            </a:r>
            <a:r>
              <a:rPr lang="fr-FR" dirty="0"/>
              <a:t>),</a:t>
            </a:r>
          </a:p>
          <a:p>
            <a:r>
              <a:rPr lang="fr-FR" dirty="0"/>
              <a:t> #"EndDate dynamique" = #"Filtre récent"{0}[Date de vente]</a:t>
            </a:r>
          </a:p>
          <a:p>
            <a:r>
              <a:rPr lang="fr-FR" dirty="0"/>
              <a:t>in</a:t>
            </a:r>
          </a:p>
          <a:p>
            <a:r>
              <a:rPr lang="fr-FR" dirty="0"/>
              <a:t>   #"EndDate dynamique"</a:t>
            </a:r>
          </a:p>
        </p:txBody>
      </p:sp>
      <p:sp>
        <p:nvSpPr>
          <p:cNvPr id="4" name="Espace réservé du numéro de diapositive 3">
            <a:extLst>
              <a:ext uri="{FF2B5EF4-FFF2-40B4-BE49-F238E27FC236}">
                <a16:creationId xmlns:a16="http://schemas.microsoft.com/office/drawing/2014/main" id="{FF6678FE-A111-F8A6-AE8F-560734221379}"/>
              </a:ext>
            </a:extLst>
          </p:cNvPr>
          <p:cNvSpPr>
            <a:spLocks noGrp="1"/>
          </p:cNvSpPr>
          <p:nvPr>
            <p:ph type="sldNum" sz="quarter" idx="10"/>
          </p:nvPr>
        </p:nvSpPr>
        <p:spPr/>
        <p:txBody>
          <a:bodyPr/>
          <a:lstStyle/>
          <a:p>
            <a:pPr rtl="0"/>
            <a:fld id="{32674CE4-FBD8-4481-AEFB-CA53E599A745}" type="slidenum">
              <a:rPr lang="fr-FR" smtClean="0"/>
              <a:t>218</a:t>
            </a:fld>
            <a:endParaRPr lang="fr-FR"/>
          </a:p>
        </p:txBody>
      </p:sp>
      <p:sp>
        <p:nvSpPr>
          <p:cNvPr id="5" name="Espace réservé du pied de page 4">
            <a:extLst>
              <a:ext uri="{FF2B5EF4-FFF2-40B4-BE49-F238E27FC236}">
                <a16:creationId xmlns:a16="http://schemas.microsoft.com/office/drawing/2014/main" id="{6C34C46B-D518-8902-1651-AFA442E1013D}"/>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3178141646"/>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E5C607-5D3B-D1F6-1B39-9CBA803FAB7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E567626-76AF-F047-8007-6388876B1EE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3563310-89C5-F5F0-0B3A-377D293E0CC5}"/>
              </a:ext>
            </a:extLst>
          </p:cNvPr>
          <p:cNvSpPr>
            <a:spLocks noGrp="1"/>
          </p:cNvSpPr>
          <p:nvPr>
            <p:ph type="body" idx="1"/>
          </p:nvPr>
        </p:nvSpPr>
        <p:spPr/>
        <p:txBody>
          <a:bodyPr/>
          <a:lstStyle/>
          <a:p>
            <a:r>
              <a:rPr lang="fr-FR" dirty="0"/>
              <a:t>let</a:t>
            </a:r>
          </a:p>
          <a:p>
            <a:r>
              <a:rPr lang="fr-FR" dirty="0"/>
              <a:t>    Source = Ventes,</a:t>
            </a:r>
          </a:p>
          <a:p>
            <a:r>
              <a:rPr lang="fr-FR" dirty="0"/>
              <a:t>    #"Garder uniquement col Date de ventes" = </a:t>
            </a:r>
            <a:r>
              <a:rPr lang="fr-FR" dirty="0" err="1"/>
              <a:t>Table.SelectColumns</a:t>
            </a:r>
            <a:r>
              <a:rPr lang="fr-FR" dirty="0"/>
              <a:t>(Source,{"Date de vente"}),</a:t>
            </a:r>
          </a:p>
          <a:p>
            <a:r>
              <a:rPr lang="fr-FR" dirty="0"/>
              <a:t>    // Suppression des doublons</a:t>
            </a:r>
          </a:p>
          <a:p>
            <a:r>
              <a:rPr lang="fr-FR" dirty="0"/>
              <a:t>    Base = </a:t>
            </a:r>
            <a:r>
              <a:rPr lang="fr-FR" dirty="0" err="1"/>
              <a:t>Table.Distinct</a:t>
            </a:r>
            <a:r>
              <a:rPr lang="fr-FR" dirty="0"/>
              <a:t>(#"Garder uniquement col Date de ventes"),</a:t>
            </a:r>
          </a:p>
          <a:p>
            <a:r>
              <a:rPr lang="fr-FR" dirty="0"/>
              <a:t>    #"Filtre ancien" = </a:t>
            </a:r>
            <a:r>
              <a:rPr lang="fr-FR" dirty="0" err="1"/>
              <a:t>Table.SelectRows</a:t>
            </a:r>
            <a:r>
              <a:rPr lang="fr-FR" dirty="0"/>
              <a:t>(Base, let </a:t>
            </a:r>
            <a:r>
              <a:rPr lang="fr-FR" dirty="0" err="1"/>
              <a:t>earliest</a:t>
            </a:r>
            <a:r>
              <a:rPr lang="fr-FR" dirty="0"/>
              <a:t> = </a:t>
            </a:r>
            <a:r>
              <a:rPr lang="fr-FR" dirty="0" err="1"/>
              <a:t>List.Min</a:t>
            </a:r>
            <a:r>
              <a:rPr lang="fr-FR" dirty="0"/>
              <a:t>(Base[Date de vente]) in </a:t>
            </a:r>
            <a:r>
              <a:rPr lang="fr-FR" dirty="0" err="1"/>
              <a:t>each</a:t>
            </a:r>
            <a:r>
              <a:rPr lang="fr-FR" dirty="0"/>
              <a:t> [Date de vente] = </a:t>
            </a:r>
            <a:r>
              <a:rPr lang="fr-FR" dirty="0" err="1"/>
              <a:t>earliest</a:t>
            </a:r>
            <a:r>
              <a:rPr lang="fr-FR" dirty="0"/>
              <a:t>),</a:t>
            </a:r>
          </a:p>
          <a:p>
            <a:r>
              <a:rPr lang="fr-FR" dirty="0"/>
              <a:t>    </a:t>
            </a:r>
            <a:r>
              <a:rPr lang="fr-FR" dirty="0" err="1"/>
              <a:t>StartDate</a:t>
            </a:r>
            <a:r>
              <a:rPr lang="fr-FR" dirty="0"/>
              <a:t> = #"Filtre ancien"[Date de vente],</a:t>
            </a:r>
          </a:p>
          <a:p>
            <a:r>
              <a:rPr lang="fr-FR" dirty="0"/>
              <a:t>    #"Retour à la liste de dates" = Base,</a:t>
            </a:r>
          </a:p>
          <a:p>
            <a:r>
              <a:rPr lang="fr-FR" dirty="0"/>
              <a:t>    #"Filtre récent" = </a:t>
            </a:r>
            <a:r>
              <a:rPr lang="fr-FR" dirty="0" err="1"/>
              <a:t>Table.SelectRows</a:t>
            </a:r>
            <a:r>
              <a:rPr lang="fr-FR" dirty="0"/>
              <a:t>(#"Retour à la liste de dates", let </a:t>
            </a:r>
            <a:r>
              <a:rPr lang="fr-FR" dirty="0" err="1"/>
              <a:t>latest</a:t>
            </a:r>
            <a:r>
              <a:rPr lang="fr-FR" dirty="0"/>
              <a:t> = </a:t>
            </a:r>
            <a:r>
              <a:rPr lang="fr-FR" dirty="0" err="1"/>
              <a:t>List.Max</a:t>
            </a:r>
            <a:r>
              <a:rPr lang="fr-FR" dirty="0"/>
              <a:t>(#"Retour à la liste de dates"[Date de vente]) in </a:t>
            </a:r>
            <a:r>
              <a:rPr lang="fr-FR" dirty="0" err="1"/>
              <a:t>each</a:t>
            </a:r>
            <a:r>
              <a:rPr lang="fr-FR" dirty="0"/>
              <a:t> [Date de vente] = </a:t>
            </a:r>
            <a:r>
              <a:rPr lang="fr-FR" dirty="0" err="1"/>
              <a:t>latest</a:t>
            </a:r>
            <a:r>
              <a:rPr lang="fr-FR" dirty="0"/>
              <a:t>),</a:t>
            </a:r>
          </a:p>
          <a:p>
            <a:r>
              <a:rPr lang="fr-FR" dirty="0"/>
              <a:t> #"EndDate dynamique" = #"Filtre récent"{0}[Date de vente]</a:t>
            </a:r>
          </a:p>
          <a:p>
            <a:r>
              <a:rPr lang="fr-FR" dirty="0"/>
              <a:t>in</a:t>
            </a:r>
          </a:p>
          <a:p>
            <a:r>
              <a:rPr lang="fr-FR" dirty="0"/>
              <a:t>   #"EndDate dynamique"</a:t>
            </a:r>
          </a:p>
        </p:txBody>
      </p:sp>
      <p:sp>
        <p:nvSpPr>
          <p:cNvPr id="4" name="Espace réservé du numéro de diapositive 3">
            <a:extLst>
              <a:ext uri="{FF2B5EF4-FFF2-40B4-BE49-F238E27FC236}">
                <a16:creationId xmlns:a16="http://schemas.microsoft.com/office/drawing/2014/main" id="{F5DB2DB0-5830-AECF-6AEB-A3DFE5323BF9}"/>
              </a:ext>
            </a:extLst>
          </p:cNvPr>
          <p:cNvSpPr>
            <a:spLocks noGrp="1"/>
          </p:cNvSpPr>
          <p:nvPr>
            <p:ph type="sldNum" sz="quarter" idx="10"/>
          </p:nvPr>
        </p:nvSpPr>
        <p:spPr/>
        <p:txBody>
          <a:bodyPr/>
          <a:lstStyle/>
          <a:p>
            <a:pPr rtl="0"/>
            <a:fld id="{32674CE4-FBD8-4481-AEFB-CA53E599A745}" type="slidenum">
              <a:rPr lang="fr-FR" smtClean="0"/>
              <a:t>219</a:t>
            </a:fld>
            <a:endParaRPr lang="fr-FR"/>
          </a:p>
        </p:txBody>
      </p:sp>
      <p:sp>
        <p:nvSpPr>
          <p:cNvPr id="5" name="Espace réservé du pied de page 4">
            <a:extLst>
              <a:ext uri="{FF2B5EF4-FFF2-40B4-BE49-F238E27FC236}">
                <a16:creationId xmlns:a16="http://schemas.microsoft.com/office/drawing/2014/main" id="{BF4C1FAC-073F-DD9C-10C7-4562C646954C}"/>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4286648370"/>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E6CBFF-E587-FB52-9F4F-069AD788A79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FA489CD-2284-DF25-3B37-62ED3CB9CB2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8525E50-90DD-2EAD-76F1-DA8A503CED47}"/>
              </a:ext>
            </a:extLst>
          </p:cNvPr>
          <p:cNvSpPr>
            <a:spLocks noGrp="1"/>
          </p:cNvSpPr>
          <p:nvPr>
            <p:ph type="body" idx="1"/>
          </p:nvPr>
        </p:nvSpPr>
        <p:spPr/>
        <p:txBody>
          <a:bodyPr/>
          <a:lstStyle/>
          <a:p>
            <a:r>
              <a:rPr lang="fr-FR" dirty="0"/>
              <a:t>let</a:t>
            </a:r>
          </a:p>
          <a:p>
            <a:r>
              <a:rPr lang="fr-FR" dirty="0"/>
              <a:t>    Source = Ventes,</a:t>
            </a:r>
          </a:p>
          <a:p>
            <a:r>
              <a:rPr lang="fr-FR" dirty="0"/>
              <a:t>    #"Garder uniquement col Date de ventes" = </a:t>
            </a:r>
            <a:r>
              <a:rPr lang="fr-FR" dirty="0" err="1"/>
              <a:t>Table.SelectColumns</a:t>
            </a:r>
            <a:r>
              <a:rPr lang="fr-FR" dirty="0"/>
              <a:t>(Source,{"Date de vente"}),</a:t>
            </a:r>
          </a:p>
          <a:p>
            <a:r>
              <a:rPr lang="fr-FR" dirty="0"/>
              <a:t>    // Suppression des doublons</a:t>
            </a:r>
          </a:p>
          <a:p>
            <a:r>
              <a:rPr lang="fr-FR" dirty="0"/>
              <a:t>    Base = </a:t>
            </a:r>
            <a:r>
              <a:rPr lang="fr-FR" dirty="0" err="1"/>
              <a:t>Table.Distinct</a:t>
            </a:r>
            <a:r>
              <a:rPr lang="fr-FR" dirty="0"/>
              <a:t>(#"Garder uniquement col Date de ventes"),</a:t>
            </a:r>
          </a:p>
          <a:p>
            <a:r>
              <a:rPr lang="fr-FR" dirty="0"/>
              <a:t>    #"Filtre Ancien" = </a:t>
            </a:r>
            <a:r>
              <a:rPr lang="fr-FR" dirty="0" err="1"/>
              <a:t>Table.SelectRows</a:t>
            </a:r>
            <a:r>
              <a:rPr lang="fr-FR" dirty="0"/>
              <a:t>(Base, let </a:t>
            </a:r>
            <a:r>
              <a:rPr lang="fr-FR" dirty="0" err="1"/>
              <a:t>earliest</a:t>
            </a:r>
            <a:r>
              <a:rPr lang="fr-FR" dirty="0"/>
              <a:t> = </a:t>
            </a:r>
            <a:r>
              <a:rPr lang="fr-FR" dirty="0" err="1"/>
              <a:t>List.Min</a:t>
            </a:r>
            <a:r>
              <a:rPr lang="fr-FR" dirty="0"/>
              <a:t>(Base[Date de vente]) in </a:t>
            </a:r>
            <a:r>
              <a:rPr lang="fr-FR" dirty="0" err="1"/>
              <a:t>each</a:t>
            </a:r>
            <a:r>
              <a:rPr lang="fr-FR" dirty="0"/>
              <a:t> [Date de vente] = </a:t>
            </a:r>
            <a:r>
              <a:rPr lang="fr-FR" dirty="0" err="1"/>
              <a:t>earliest</a:t>
            </a:r>
            <a:r>
              <a:rPr lang="fr-FR" dirty="0"/>
              <a:t>),</a:t>
            </a:r>
          </a:p>
          <a:p>
            <a:r>
              <a:rPr lang="fr-FR" dirty="0"/>
              <a:t>    </a:t>
            </a:r>
            <a:r>
              <a:rPr lang="fr-FR" dirty="0" err="1"/>
              <a:t>StartDate</a:t>
            </a:r>
            <a:r>
              <a:rPr lang="fr-FR" dirty="0"/>
              <a:t> = #"Filtre Ancien"{[#"Date de vente"=#date(2017, 1, 16)]}[Date de vente],</a:t>
            </a:r>
          </a:p>
          <a:p>
            <a:r>
              <a:rPr lang="fr-FR" dirty="0"/>
              <a:t>    #"Retour à la liste de dates ventes" = Base,</a:t>
            </a:r>
          </a:p>
          <a:p>
            <a:r>
              <a:rPr lang="fr-FR" dirty="0"/>
              <a:t>    #"Filtre Récent" = </a:t>
            </a:r>
            <a:r>
              <a:rPr lang="fr-FR" dirty="0" err="1"/>
              <a:t>Table.SelectRows</a:t>
            </a:r>
            <a:r>
              <a:rPr lang="fr-FR" dirty="0"/>
              <a:t>(#"Retour à la liste de dates ventes", let </a:t>
            </a:r>
            <a:r>
              <a:rPr lang="fr-FR" dirty="0" err="1"/>
              <a:t>latest</a:t>
            </a:r>
            <a:r>
              <a:rPr lang="fr-FR" dirty="0"/>
              <a:t> = </a:t>
            </a:r>
            <a:r>
              <a:rPr lang="fr-FR" dirty="0" err="1"/>
              <a:t>List.Max</a:t>
            </a:r>
            <a:r>
              <a:rPr lang="fr-FR" dirty="0"/>
              <a:t>(#"Retour à la liste de dates ventes"[Date de vente]) in </a:t>
            </a:r>
            <a:r>
              <a:rPr lang="fr-FR" dirty="0" err="1"/>
              <a:t>each</a:t>
            </a:r>
            <a:r>
              <a:rPr lang="fr-FR" dirty="0"/>
              <a:t> [Date de vente] = </a:t>
            </a:r>
            <a:r>
              <a:rPr lang="fr-FR" dirty="0" err="1"/>
              <a:t>latest</a:t>
            </a:r>
            <a:r>
              <a:rPr lang="fr-FR" dirty="0"/>
              <a:t>),</a:t>
            </a:r>
          </a:p>
          <a:p>
            <a:r>
              <a:rPr lang="fr-FR" dirty="0"/>
              <a:t>    </a:t>
            </a:r>
            <a:r>
              <a:rPr lang="fr-FR" dirty="0" err="1"/>
              <a:t>EndDate</a:t>
            </a:r>
            <a:r>
              <a:rPr lang="fr-FR" dirty="0"/>
              <a:t> = #"Filtre Récent"{[#"Date de vente"=#date(2024, 1, 5)]}[Date de vente],</a:t>
            </a:r>
          </a:p>
          <a:p>
            <a:r>
              <a:rPr lang="fr-FR" dirty="0"/>
              <a:t>    #"Création listes de Dates" = </a:t>
            </a:r>
            <a:r>
              <a:rPr lang="fr-FR" dirty="0" err="1"/>
              <a:t>List.Dates</a:t>
            </a:r>
            <a:r>
              <a:rPr lang="fr-FR" dirty="0"/>
              <a:t>(</a:t>
            </a:r>
            <a:r>
              <a:rPr lang="fr-FR" dirty="0" err="1"/>
              <a:t>StartDate,Duration.Days</a:t>
            </a:r>
            <a:r>
              <a:rPr lang="fr-FR" dirty="0"/>
              <a:t>(</a:t>
            </a:r>
            <a:r>
              <a:rPr lang="fr-FR" dirty="0" err="1"/>
              <a:t>EndDate-StartDate</a:t>
            </a:r>
            <a:r>
              <a:rPr lang="fr-FR" dirty="0"/>
              <a:t>)+1,#duration(1,0,0,0))</a:t>
            </a:r>
          </a:p>
          <a:p>
            <a:r>
              <a:rPr lang="fr-FR" dirty="0"/>
              <a:t>in</a:t>
            </a:r>
          </a:p>
          <a:p>
            <a:r>
              <a:rPr lang="fr-FR" dirty="0"/>
              <a:t>    #"Création listes de Dates"</a:t>
            </a:r>
          </a:p>
        </p:txBody>
      </p:sp>
      <p:sp>
        <p:nvSpPr>
          <p:cNvPr id="4" name="Espace réservé du numéro de diapositive 3">
            <a:extLst>
              <a:ext uri="{FF2B5EF4-FFF2-40B4-BE49-F238E27FC236}">
                <a16:creationId xmlns:a16="http://schemas.microsoft.com/office/drawing/2014/main" id="{65214E19-7991-C917-210E-06596AC17BAD}"/>
              </a:ext>
            </a:extLst>
          </p:cNvPr>
          <p:cNvSpPr>
            <a:spLocks noGrp="1"/>
          </p:cNvSpPr>
          <p:nvPr>
            <p:ph type="sldNum" sz="quarter" idx="10"/>
          </p:nvPr>
        </p:nvSpPr>
        <p:spPr/>
        <p:txBody>
          <a:bodyPr/>
          <a:lstStyle/>
          <a:p>
            <a:pPr rtl="0"/>
            <a:fld id="{32674CE4-FBD8-4481-AEFB-CA53E599A745}" type="slidenum">
              <a:rPr lang="fr-FR" smtClean="0"/>
              <a:t>220</a:t>
            </a:fld>
            <a:endParaRPr lang="fr-FR"/>
          </a:p>
        </p:txBody>
      </p:sp>
      <p:sp>
        <p:nvSpPr>
          <p:cNvPr id="5" name="Espace réservé du pied de page 4">
            <a:extLst>
              <a:ext uri="{FF2B5EF4-FFF2-40B4-BE49-F238E27FC236}">
                <a16:creationId xmlns:a16="http://schemas.microsoft.com/office/drawing/2014/main" id="{13A8EB8C-52A3-C590-43F4-F350E704482D}"/>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26414312"/>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065B9-F3F2-ADE3-8EDA-9B9DDE66D4E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2D89FCA-022A-6121-C09D-EE09B413743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88D7283-53E7-7741-E54D-A6DDB9360DC0}"/>
              </a:ext>
            </a:extLst>
          </p:cNvPr>
          <p:cNvSpPr>
            <a:spLocks noGrp="1"/>
          </p:cNvSpPr>
          <p:nvPr>
            <p:ph type="body" idx="1"/>
          </p:nvPr>
        </p:nvSpPr>
        <p:spPr/>
        <p:txBody>
          <a:bodyPr/>
          <a:lstStyle/>
          <a:p>
            <a:r>
              <a:rPr lang="fr-FR" dirty="0"/>
              <a:t>let</a:t>
            </a:r>
          </a:p>
          <a:p>
            <a:r>
              <a:rPr lang="fr-FR" dirty="0"/>
              <a:t>    Source = Ventes,</a:t>
            </a:r>
          </a:p>
          <a:p>
            <a:r>
              <a:rPr lang="fr-FR" dirty="0"/>
              <a:t>    #"Garder uniquement col Date de ventes" = </a:t>
            </a:r>
            <a:r>
              <a:rPr lang="fr-FR" dirty="0" err="1"/>
              <a:t>Table.SelectColumns</a:t>
            </a:r>
            <a:r>
              <a:rPr lang="fr-FR" dirty="0"/>
              <a:t>(Source,{"Date de vente"}),</a:t>
            </a:r>
          </a:p>
          <a:p>
            <a:r>
              <a:rPr lang="fr-FR" dirty="0"/>
              <a:t>    // Suppression des doublons</a:t>
            </a:r>
          </a:p>
          <a:p>
            <a:r>
              <a:rPr lang="fr-FR" dirty="0"/>
              <a:t>    Base = </a:t>
            </a:r>
            <a:r>
              <a:rPr lang="fr-FR" dirty="0" err="1"/>
              <a:t>Table.Distinct</a:t>
            </a:r>
            <a:r>
              <a:rPr lang="fr-FR" dirty="0"/>
              <a:t>(#"Garder uniquement col Date de ventes"),</a:t>
            </a:r>
          </a:p>
          <a:p>
            <a:r>
              <a:rPr lang="fr-FR" dirty="0"/>
              <a:t>    #"Filtre Ancien" = </a:t>
            </a:r>
            <a:r>
              <a:rPr lang="fr-FR" dirty="0" err="1"/>
              <a:t>Table.SelectRows</a:t>
            </a:r>
            <a:r>
              <a:rPr lang="fr-FR" dirty="0"/>
              <a:t>(Base, let </a:t>
            </a:r>
            <a:r>
              <a:rPr lang="fr-FR" dirty="0" err="1"/>
              <a:t>earliest</a:t>
            </a:r>
            <a:r>
              <a:rPr lang="fr-FR" dirty="0"/>
              <a:t> = </a:t>
            </a:r>
            <a:r>
              <a:rPr lang="fr-FR" dirty="0" err="1"/>
              <a:t>List.Min</a:t>
            </a:r>
            <a:r>
              <a:rPr lang="fr-FR" dirty="0"/>
              <a:t>(Base[Date de vente]) in </a:t>
            </a:r>
            <a:r>
              <a:rPr lang="fr-FR" dirty="0" err="1"/>
              <a:t>each</a:t>
            </a:r>
            <a:r>
              <a:rPr lang="fr-FR" dirty="0"/>
              <a:t> [Date de vente] = </a:t>
            </a:r>
            <a:r>
              <a:rPr lang="fr-FR" dirty="0" err="1"/>
              <a:t>earliest</a:t>
            </a:r>
            <a:r>
              <a:rPr lang="fr-FR" dirty="0"/>
              <a:t>),</a:t>
            </a:r>
          </a:p>
          <a:p>
            <a:r>
              <a:rPr lang="fr-FR" dirty="0"/>
              <a:t>    </a:t>
            </a:r>
            <a:r>
              <a:rPr lang="fr-FR" dirty="0" err="1"/>
              <a:t>StartDate</a:t>
            </a:r>
            <a:r>
              <a:rPr lang="fr-FR" dirty="0"/>
              <a:t> = #"Filtre Ancien"{[#"Date de vente"=#date(2017, 1, 16)]}[Date de vente],</a:t>
            </a:r>
          </a:p>
          <a:p>
            <a:r>
              <a:rPr lang="fr-FR" dirty="0"/>
              <a:t>    #"Retour à la liste de dates ventes" = Base,</a:t>
            </a:r>
          </a:p>
          <a:p>
            <a:r>
              <a:rPr lang="fr-FR" dirty="0"/>
              <a:t>    #"Filtre Récent" = </a:t>
            </a:r>
            <a:r>
              <a:rPr lang="fr-FR" dirty="0" err="1"/>
              <a:t>Table.SelectRows</a:t>
            </a:r>
            <a:r>
              <a:rPr lang="fr-FR" dirty="0"/>
              <a:t>(#"Retour à la liste de dates ventes", let </a:t>
            </a:r>
            <a:r>
              <a:rPr lang="fr-FR" dirty="0" err="1"/>
              <a:t>latest</a:t>
            </a:r>
            <a:r>
              <a:rPr lang="fr-FR" dirty="0"/>
              <a:t> = </a:t>
            </a:r>
            <a:r>
              <a:rPr lang="fr-FR" dirty="0" err="1"/>
              <a:t>List.Max</a:t>
            </a:r>
            <a:r>
              <a:rPr lang="fr-FR" dirty="0"/>
              <a:t>(#"Retour à la liste de dates ventes"[Date de vente]) in </a:t>
            </a:r>
            <a:r>
              <a:rPr lang="fr-FR" dirty="0" err="1"/>
              <a:t>each</a:t>
            </a:r>
            <a:r>
              <a:rPr lang="fr-FR" dirty="0"/>
              <a:t> [Date de vente] = </a:t>
            </a:r>
            <a:r>
              <a:rPr lang="fr-FR" dirty="0" err="1"/>
              <a:t>latest</a:t>
            </a:r>
            <a:r>
              <a:rPr lang="fr-FR" dirty="0"/>
              <a:t>),</a:t>
            </a:r>
          </a:p>
          <a:p>
            <a:r>
              <a:rPr lang="fr-FR" dirty="0"/>
              <a:t>    </a:t>
            </a:r>
            <a:r>
              <a:rPr lang="fr-FR" dirty="0" err="1"/>
              <a:t>EndDate</a:t>
            </a:r>
            <a:r>
              <a:rPr lang="fr-FR" dirty="0"/>
              <a:t> = #"Filtre Récent"{[#"Date de vente"=#date(2024, 1, 5)]}[Date de vente],</a:t>
            </a:r>
          </a:p>
          <a:p>
            <a:r>
              <a:rPr lang="fr-FR" dirty="0"/>
              <a:t>    </a:t>
            </a:r>
          </a:p>
          <a:p>
            <a:r>
              <a:rPr lang="fr-FR" dirty="0"/>
              <a:t>    #"Création listes de Dates" = </a:t>
            </a:r>
            <a:r>
              <a:rPr lang="fr-FR" dirty="0" err="1"/>
              <a:t>List.Dates</a:t>
            </a:r>
            <a:r>
              <a:rPr lang="fr-FR" dirty="0"/>
              <a:t>(</a:t>
            </a:r>
            <a:r>
              <a:rPr lang="fr-FR" dirty="0" err="1"/>
              <a:t>StartDate,Duration.Days</a:t>
            </a:r>
            <a:r>
              <a:rPr lang="fr-FR" dirty="0"/>
              <a:t>(</a:t>
            </a:r>
            <a:r>
              <a:rPr lang="fr-FR" dirty="0" err="1"/>
              <a:t>EndDate-StartDate</a:t>
            </a:r>
            <a:r>
              <a:rPr lang="fr-FR" dirty="0"/>
              <a:t>)+1,#duration(1,0,0,0)),</a:t>
            </a:r>
          </a:p>
          <a:p>
            <a:r>
              <a:rPr lang="fr-FR" dirty="0"/>
              <a:t>    #"Converti en table" = </a:t>
            </a:r>
            <a:r>
              <a:rPr lang="fr-FR" dirty="0" err="1"/>
              <a:t>Table.FromList</a:t>
            </a:r>
            <a:r>
              <a:rPr lang="fr-FR" dirty="0"/>
              <a:t>(#"Création listes de Dates", </a:t>
            </a:r>
            <a:r>
              <a:rPr lang="fr-FR" dirty="0" err="1"/>
              <a:t>Splitter.SplitByNothing</a:t>
            </a:r>
            <a:r>
              <a:rPr lang="fr-FR" dirty="0"/>
              <a:t>(), </a:t>
            </a:r>
            <a:r>
              <a:rPr lang="fr-FR" dirty="0" err="1"/>
              <a:t>null</a:t>
            </a:r>
            <a:r>
              <a:rPr lang="fr-FR" dirty="0"/>
              <a:t>, </a:t>
            </a:r>
            <a:r>
              <a:rPr lang="fr-FR" dirty="0" err="1"/>
              <a:t>null</a:t>
            </a:r>
            <a:r>
              <a:rPr lang="fr-FR" dirty="0"/>
              <a:t>, </a:t>
            </a:r>
            <a:r>
              <a:rPr lang="fr-FR" dirty="0" err="1"/>
              <a:t>ExtraValues.Error</a:t>
            </a:r>
            <a:r>
              <a:rPr lang="fr-FR" dirty="0"/>
              <a:t>),</a:t>
            </a:r>
          </a:p>
          <a:p>
            <a:r>
              <a:rPr lang="fr-FR" dirty="0"/>
              <a:t>    #"Type DATE" = </a:t>
            </a:r>
            <a:r>
              <a:rPr lang="fr-FR" dirty="0" err="1"/>
              <a:t>Table.TransformColumnTypes</a:t>
            </a:r>
            <a:r>
              <a:rPr lang="fr-FR" dirty="0"/>
              <a:t>(#"Converti en table",{{"Column1", type date}}),</a:t>
            </a:r>
          </a:p>
          <a:p>
            <a:r>
              <a:rPr lang="fr-FR" dirty="0"/>
              <a:t>    #"Renommage colonne ID date" = </a:t>
            </a:r>
            <a:r>
              <a:rPr lang="fr-FR" dirty="0" err="1"/>
              <a:t>Table.RenameColumns</a:t>
            </a:r>
            <a:r>
              <a:rPr lang="fr-FR" dirty="0"/>
              <a:t>(#"Type DATE",{{"Column1", "</a:t>
            </a:r>
            <a:r>
              <a:rPr lang="fr-FR" dirty="0" err="1"/>
              <a:t>CleDate</a:t>
            </a:r>
            <a:r>
              <a:rPr lang="fr-FR" dirty="0"/>
              <a:t>"}}),</a:t>
            </a:r>
          </a:p>
          <a:p>
            <a:r>
              <a:rPr lang="fr-FR" dirty="0"/>
              <a:t>    #"Année insérée" = </a:t>
            </a:r>
            <a:r>
              <a:rPr lang="fr-FR" dirty="0" err="1"/>
              <a:t>Table.AddColumn</a:t>
            </a:r>
            <a:r>
              <a:rPr lang="fr-FR" dirty="0"/>
              <a:t>(#"Renommage colonne ID date", "Année", </a:t>
            </a:r>
            <a:r>
              <a:rPr lang="fr-FR" dirty="0" err="1"/>
              <a:t>each</a:t>
            </a:r>
            <a:r>
              <a:rPr lang="fr-FR" dirty="0"/>
              <a:t> </a:t>
            </a:r>
            <a:r>
              <a:rPr lang="fr-FR" dirty="0" err="1"/>
              <a:t>Date.Year</a:t>
            </a:r>
            <a:r>
              <a:rPr lang="fr-FR" dirty="0"/>
              <a:t>([</a:t>
            </a:r>
            <a:r>
              <a:rPr lang="fr-FR" dirty="0" err="1"/>
              <a:t>CleDate</a:t>
            </a:r>
            <a:r>
              <a:rPr lang="fr-FR" dirty="0"/>
              <a:t>]), Int64.Type),</a:t>
            </a:r>
          </a:p>
          <a:p>
            <a:r>
              <a:rPr lang="fr-FR" dirty="0"/>
              <a:t>    #"Trimestre inséré1" = </a:t>
            </a:r>
            <a:r>
              <a:rPr lang="fr-FR" dirty="0" err="1"/>
              <a:t>Table.AddColumn</a:t>
            </a:r>
            <a:r>
              <a:rPr lang="fr-FR" dirty="0"/>
              <a:t>(#"Année insérée", "Trimestre", </a:t>
            </a:r>
            <a:r>
              <a:rPr lang="fr-FR" dirty="0" err="1"/>
              <a:t>each</a:t>
            </a:r>
            <a:r>
              <a:rPr lang="fr-FR" dirty="0"/>
              <a:t> </a:t>
            </a:r>
            <a:r>
              <a:rPr lang="fr-FR" dirty="0" err="1"/>
              <a:t>Date.QuarterOfYear</a:t>
            </a:r>
            <a:r>
              <a:rPr lang="fr-FR" dirty="0"/>
              <a:t>([</a:t>
            </a:r>
            <a:r>
              <a:rPr lang="fr-FR" dirty="0" err="1"/>
              <a:t>CleDate</a:t>
            </a:r>
            <a:r>
              <a:rPr lang="fr-FR" dirty="0"/>
              <a:t>]), Int64.Type),</a:t>
            </a:r>
          </a:p>
          <a:p>
            <a:r>
              <a:rPr lang="fr-FR" dirty="0"/>
              <a:t>    #"Nom du mois inséré" = </a:t>
            </a:r>
            <a:r>
              <a:rPr lang="fr-FR" dirty="0" err="1"/>
              <a:t>Table.AddColumn</a:t>
            </a:r>
            <a:r>
              <a:rPr lang="fr-FR" dirty="0"/>
              <a:t>(#"Trimestre inséré1", "Nom du mois", </a:t>
            </a:r>
            <a:r>
              <a:rPr lang="fr-FR" dirty="0" err="1"/>
              <a:t>each</a:t>
            </a:r>
            <a:r>
              <a:rPr lang="fr-FR" dirty="0"/>
              <a:t> </a:t>
            </a:r>
            <a:r>
              <a:rPr lang="fr-FR" dirty="0" err="1"/>
              <a:t>Date.MonthName</a:t>
            </a:r>
            <a:r>
              <a:rPr lang="fr-FR" dirty="0"/>
              <a:t>([</a:t>
            </a:r>
            <a:r>
              <a:rPr lang="fr-FR" dirty="0" err="1"/>
              <a:t>CleDate</a:t>
            </a:r>
            <a:r>
              <a:rPr lang="fr-FR" dirty="0"/>
              <a:t>]), type </a:t>
            </a:r>
            <a:r>
              <a:rPr lang="fr-FR" dirty="0" err="1"/>
              <a:t>text</a:t>
            </a:r>
            <a:r>
              <a:rPr lang="fr-FR" dirty="0"/>
              <a:t>),</a:t>
            </a:r>
          </a:p>
          <a:p>
            <a:r>
              <a:rPr lang="fr-FR" dirty="0"/>
              <a:t>    #"Mois inséré" = </a:t>
            </a:r>
            <a:r>
              <a:rPr lang="fr-FR" dirty="0" err="1"/>
              <a:t>Table.AddColumn</a:t>
            </a:r>
            <a:r>
              <a:rPr lang="fr-FR" dirty="0"/>
              <a:t>(#"Nom du mois inséré", "Mois", </a:t>
            </a:r>
            <a:r>
              <a:rPr lang="fr-FR" dirty="0" err="1"/>
              <a:t>each</a:t>
            </a:r>
            <a:r>
              <a:rPr lang="fr-FR" dirty="0"/>
              <a:t> </a:t>
            </a:r>
            <a:r>
              <a:rPr lang="fr-FR" dirty="0" err="1"/>
              <a:t>Date.Month</a:t>
            </a:r>
            <a:r>
              <a:rPr lang="fr-FR" dirty="0"/>
              <a:t>([</a:t>
            </a:r>
            <a:r>
              <a:rPr lang="fr-FR" dirty="0" err="1"/>
              <a:t>CleDate</a:t>
            </a:r>
            <a:r>
              <a:rPr lang="fr-FR" dirty="0"/>
              <a:t>]), Int64.Type),</a:t>
            </a:r>
          </a:p>
          <a:p>
            <a:r>
              <a:rPr lang="fr-FR" dirty="0"/>
              <a:t>    #"Semaine de l'année insérée" = </a:t>
            </a:r>
            <a:r>
              <a:rPr lang="fr-FR" dirty="0" err="1"/>
              <a:t>Table.AddColumn</a:t>
            </a:r>
            <a:r>
              <a:rPr lang="fr-FR" dirty="0"/>
              <a:t>(#"Mois inséré", "Semaine de l'année", </a:t>
            </a:r>
            <a:r>
              <a:rPr lang="fr-FR" dirty="0" err="1"/>
              <a:t>each</a:t>
            </a:r>
            <a:r>
              <a:rPr lang="fr-FR" dirty="0"/>
              <a:t> </a:t>
            </a:r>
            <a:r>
              <a:rPr lang="fr-FR" dirty="0" err="1"/>
              <a:t>Date.WeekOfYear</a:t>
            </a:r>
            <a:r>
              <a:rPr lang="fr-FR" dirty="0"/>
              <a:t>([</a:t>
            </a:r>
            <a:r>
              <a:rPr lang="fr-FR" dirty="0" err="1"/>
              <a:t>CleDate</a:t>
            </a:r>
            <a:r>
              <a:rPr lang="fr-FR" dirty="0"/>
              <a:t>]), Int64.Type),</a:t>
            </a:r>
          </a:p>
          <a:p>
            <a:r>
              <a:rPr lang="fr-FR" dirty="0"/>
              <a:t>    #"Nom du jour inséré" = </a:t>
            </a:r>
            <a:r>
              <a:rPr lang="fr-FR" dirty="0" err="1"/>
              <a:t>Table.AddColumn</a:t>
            </a:r>
            <a:r>
              <a:rPr lang="fr-FR" dirty="0"/>
              <a:t>(#"Semaine de l'année insérée", "Nom du jour", </a:t>
            </a:r>
            <a:r>
              <a:rPr lang="fr-FR" dirty="0" err="1"/>
              <a:t>each</a:t>
            </a:r>
            <a:r>
              <a:rPr lang="fr-FR" dirty="0"/>
              <a:t> </a:t>
            </a:r>
            <a:r>
              <a:rPr lang="fr-FR" dirty="0" err="1"/>
              <a:t>Date.DayOfWeekName</a:t>
            </a:r>
            <a:r>
              <a:rPr lang="fr-FR" dirty="0"/>
              <a:t>([</a:t>
            </a:r>
            <a:r>
              <a:rPr lang="fr-FR" dirty="0" err="1"/>
              <a:t>CleDate</a:t>
            </a:r>
            <a:r>
              <a:rPr lang="fr-FR" dirty="0"/>
              <a:t>]), type </a:t>
            </a:r>
            <a:r>
              <a:rPr lang="fr-FR" dirty="0" err="1"/>
              <a:t>text</a:t>
            </a:r>
            <a:r>
              <a:rPr lang="fr-FR" dirty="0"/>
              <a:t>),</a:t>
            </a:r>
          </a:p>
          <a:p>
            <a:r>
              <a:rPr lang="fr-FR" dirty="0"/>
              <a:t>    #"Jour inséré" = </a:t>
            </a:r>
            <a:r>
              <a:rPr lang="fr-FR" dirty="0" err="1"/>
              <a:t>Table.AddColumn</a:t>
            </a:r>
            <a:r>
              <a:rPr lang="fr-FR" dirty="0"/>
              <a:t>(#"Nom du jour inséré", "Jour", </a:t>
            </a:r>
            <a:r>
              <a:rPr lang="fr-FR" dirty="0" err="1"/>
              <a:t>each</a:t>
            </a:r>
            <a:r>
              <a:rPr lang="fr-FR" dirty="0"/>
              <a:t> </a:t>
            </a:r>
            <a:r>
              <a:rPr lang="fr-FR" dirty="0" err="1"/>
              <a:t>Date.Day</a:t>
            </a:r>
            <a:r>
              <a:rPr lang="fr-FR" dirty="0"/>
              <a:t>([</a:t>
            </a:r>
            <a:r>
              <a:rPr lang="fr-FR" dirty="0" err="1"/>
              <a:t>CleDate</a:t>
            </a:r>
            <a:r>
              <a:rPr lang="fr-FR" dirty="0"/>
              <a:t>]), Int64.Type)</a:t>
            </a:r>
          </a:p>
          <a:p>
            <a:r>
              <a:rPr lang="fr-FR" dirty="0"/>
              <a:t>in</a:t>
            </a:r>
          </a:p>
          <a:p>
            <a:r>
              <a:rPr lang="fr-FR" dirty="0"/>
              <a:t>    #"Jour inséré"</a:t>
            </a:r>
          </a:p>
        </p:txBody>
      </p:sp>
      <p:sp>
        <p:nvSpPr>
          <p:cNvPr id="4" name="Espace réservé du numéro de diapositive 3">
            <a:extLst>
              <a:ext uri="{FF2B5EF4-FFF2-40B4-BE49-F238E27FC236}">
                <a16:creationId xmlns:a16="http://schemas.microsoft.com/office/drawing/2014/main" id="{06BA19F9-28E0-8606-EDCD-489A633B730A}"/>
              </a:ext>
            </a:extLst>
          </p:cNvPr>
          <p:cNvSpPr>
            <a:spLocks noGrp="1"/>
          </p:cNvSpPr>
          <p:nvPr>
            <p:ph type="sldNum" sz="quarter" idx="10"/>
          </p:nvPr>
        </p:nvSpPr>
        <p:spPr/>
        <p:txBody>
          <a:bodyPr/>
          <a:lstStyle/>
          <a:p>
            <a:pPr rtl="0"/>
            <a:fld id="{32674CE4-FBD8-4481-AEFB-CA53E599A745}" type="slidenum">
              <a:rPr lang="fr-FR" smtClean="0"/>
              <a:t>221</a:t>
            </a:fld>
            <a:endParaRPr lang="fr-FR"/>
          </a:p>
        </p:txBody>
      </p:sp>
      <p:sp>
        <p:nvSpPr>
          <p:cNvPr id="5" name="Espace réservé du pied de page 4">
            <a:extLst>
              <a:ext uri="{FF2B5EF4-FFF2-40B4-BE49-F238E27FC236}">
                <a16:creationId xmlns:a16="http://schemas.microsoft.com/office/drawing/2014/main" id="{6C5636DE-D4F1-FF70-9DE3-4820430EB589}"/>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2340146593"/>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223</a:t>
            </a:fld>
            <a:endParaRPr lang="fr-FR"/>
          </a:p>
        </p:txBody>
      </p:sp>
      <p:sp>
        <p:nvSpPr>
          <p:cNvPr id="5" name="Espace réservé du pied de page 4">
            <a:extLst>
              <a:ext uri="{FF2B5EF4-FFF2-40B4-BE49-F238E27FC236}">
                <a16:creationId xmlns:a16="http://schemas.microsoft.com/office/drawing/2014/main" id="{BBF37D10-7B6E-4344-BF06-EA3A3E91D91A}"/>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3880244072"/>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224</a:t>
            </a:fld>
            <a:endParaRPr lang="fr-FR"/>
          </a:p>
        </p:txBody>
      </p:sp>
      <p:sp>
        <p:nvSpPr>
          <p:cNvPr id="5" name="Espace réservé du pied de page 4">
            <a:extLst>
              <a:ext uri="{FF2B5EF4-FFF2-40B4-BE49-F238E27FC236}">
                <a16:creationId xmlns:a16="http://schemas.microsoft.com/office/drawing/2014/main" id="{DC3F9048-3DCD-496C-B970-1A46D476A3A2}"/>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3811111431"/>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225</a:t>
            </a:fld>
            <a:endParaRPr lang="fr-FR"/>
          </a:p>
        </p:txBody>
      </p:sp>
      <p:sp>
        <p:nvSpPr>
          <p:cNvPr id="5" name="Espace réservé du pied de page 4">
            <a:extLst>
              <a:ext uri="{FF2B5EF4-FFF2-40B4-BE49-F238E27FC236}">
                <a16:creationId xmlns:a16="http://schemas.microsoft.com/office/drawing/2014/main" id="{DC3F9048-3DCD-496C-B970-1A46D476A3A2}"/>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3451446572"/>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226</a:t>
            </a:fld>
            <a:endParaRPr lang="fr-FR"/>
          </a:p>
        </p:txBody>
      </p:sp>
      <p:sp>
        <p:nvSpPr>
          <p:cNvPr id="5" name="Espace réservé du pied de page 4">
            <a:extLst>
              <a:ext uri="{FF2B5EF4-FFF2-40B4-BE49-F238E27FC236}">
                <a16:creationId xmlns:a16="http://schemas.microsoft.com/office/drawing/2014/main" id="{DC3F9048-3DCD-496C-B970-1A46D476A3A2}"/>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149540880"/>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227</a:t>
            </a:fld>
            <a:endParaRPr lang="fr-FR"/>
          </a:p>
        </p:txBody>
      </p:sp>
      <p:sp>
        <p:nvSpPr>
          <p:cNvPr id="5" name="Espace réservé du pied de page 4">
            <a:extLst>
              <a:ext uri="{FF2B5EF4-FFF2-40B4-BE49-F238E27FC236}">
                <a16:creationId xmlns:a16="http://schemas.microsoft.com/office/drawing/2014/main" id="{B8291C5C-C868-4DD8-AF24-DB03E82624AA}"/>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21456384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https://www.youtube.com/watch?v=OID0Nuysks4 </a:t>
            </a:r>
            <a:r>
              <a:rPr lang="fr-FR" dirty="0">
                <a:sym typeface="Wingdings" panose="05000000000000000000" pitchFamily="2" charset="2"/>
              </a:rPr>
              <a:t> pour aller plus loin</a:t>
            </a:r>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22</a:t>
            </a:fld>
            <a:endParaRPr lang="fr-FR"/>
          </a:p>
        </p:txBody>
      </p:sp>
      <p:sp>
        <p:nvSpPr>
          <p:cNvPr id="5" name="Espace réservé du pied de page 4">
            <a:extLst>
              <a:ext uri="{FF2B5EF4-FFF2-40B4-BE49-F238E27FC236}">
                <a16:creationId xmlns:a16="http://schemas.microsoft.com/office/drawing/2014/main" id="{DAE2A5F1-43D5-4CD2-8EAF-160D9644B000}"/>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2183837257"/>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229</a:t>
            </a:fld>
            <a:endParaRPr lang="fr-FR"/>
          </a:p>
        </p:txBody>
      </p:sp>
      <p:sp>
        <p:nvSpPr>
          <p:cNvPr id="5" name="Espace réservé du pied de page 4">
            <a:extLst>
              <a:ext uri="{FF2B5EF4-FFF2-40B4-BE49-F238E27FC236}">
                <a16:creationId xmlns:a16="http://schemas.microsoft.com/office/drawing/2014/main" id="{BBF37D10-7B6E-4344-BF06-EA3A3E91D91A}"/>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2391917130"/>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230</a:t>
            </a:fld>
            <a:endParaRPr lang="fr-FR"/>
          </a:p>
        </p:txBody>
      </p:sp>
      <p:sp>
        <p:nvSpPr>
          <p:cNvPr id="5" name="Espace réservé du pied de page 4">
            <a:extLst>
              <a:ext uri="{FF2B5EF4-FFF2-40B4-BE49-F238E27FC236}">
                <a16:creationId xmlns:a16="http://schemas.microsoft.com/office/drawing/2014/main" id="{BBF37D10-7B6E-4344-BF06-EA3A3E91D91A}"/>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3527515785"/>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231</a:t>
            </a:fld>
            <a:endParaRPr lang="fr-FR"/>
          </a:p>
        </p:txBody>
      </p:sp>
      <p:sp>
        <p:nvSpPr>
          <p:cNvPr id="5" name="Espace réservé du pied de page 4">
            <a:extLst>
              <a:ext uri="{FF2B5EF4-FFF2-40B4-BE49-F238E27FC236}">
                <a16:creationId xmlns:a16="http://schemas.microsoft.com/office/drawing/2014/main" id="{BBF37D10-7B6E-4344-BF06-EA3A3E91D91A}"/>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4084893252"/>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232</a:t>
            </a:fld>
            <a:endParaRPr lang="fr-FR"/>
          </a:p>
        </p:txBody>
      </p:sp>
      <p:sp>
        <p:nvSpPr>
          <p:cNvPr id="5" name="Espace réservé du pied de page 4">
            <a:extLst>
              <a:ext uri="{FF2B5EF4-FFF2-40B4-BE49-F238E27FC236}">
                <a16:creationId xmlns:a16="http://schemas.microsoft.com/office/drawing/2014/main" id="{BBF37D10-7B6E-4344-BF06-EA3A3E91D91A}"/>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3506632926"/>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233</a:t>
            </a:fld>
            <a:endParaRPr lang="fr-FR"/>
          </a:p>
        </p:txBody>
      </p:sp>
      <p:sp>
        <p:nvSpPr>
          <p:cNvPr id="5" name="Espace réservé du pied de page 4">
            <a:extLst>
              <a:ext uri="{FF2B5EF4-FFF2-40B4-BE49-F238E27FC236}">
                <a16:creationId xmlns:a16="http://schemas.microsoft.com/office/drawing/2014/main" id="{BBF37D10-7B6E-4344-BF06-EA3A3E91D91A}"/>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2668914156"/>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234</a:t>
            </a:fld>
            <a:endParaRPr lang="fr-FR"/>
          </a:p>
        </p:txBody>
      </p:sp>
      <p:sp>
        <p:nvSpPr>
          <p:cNvPr id="5" name="Espace réservé du pied de page 4">
            <a:extLst>
              <a:ext uri="{FF2B5EF4-FFF2-40B4-BE49-F238E27FC236}">
                <a16:creationId xmlns:a16="http://schemas.microsoft.com/office/drawing/2014/main" id="{B25EA4DA-3C53-4A58-A20D-0204856E55C4}"/>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2347933668"/>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235</a:t>
            </a:fld>
            <a:endParaRPr lang="fr-FR"/>
          </a:p>
        </p:txBody>
      </p:sp>
      <p:sp>
        <p:nvSpPr>
          <p:cNvPr id="5" name="Espace réservé du pied de page 4">
            <a:extLst>
              <a:ext uri="{FF2B5EF4-FFF2-40B4-BE49-F238E27FC236}">
                <a16:creationId xmlns:a16="http://schemas.microsoft.com/office/drawing/2014/main" id="{B25EA4DA-3C53-4A58-A20D-0204856E55C4}"/>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12799825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23</a:t>
            </a:fld>
            <a:endParaRPr lang="fr-FR"/>
          </a:p>
        </p:txBody>
      </p:sp>
      <p:sp>
        <p:nvSpPr>
          <p:cNvPr id="5" name="Espace réservé du pied de page 4">
            <a:extLst>
              <a:ext uri="{FF2B5EF4-FFF2-40B4-BE49-F238E27FC236}">
                <a16:creationId xmlns:a16="http://schemas.microsoft.com/office/drawing/2014/main" id="{DAE2A5F1-43D5-4CD2-8EAF-160D9644B000}"/>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2081151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marL="185715" indent="-185715">
              <a:buFont typeface="Arial" panose="020B0604020202020204" pitchFamily="34" charset="0"/>
              <a:buChar char="•"/>
            </a:pPr>
            <a:endParaRPr lang="fr-FR" dirty="0"/>
          </a:p>
        </p:txBody>
      </p:sp>
      <p:sp>
        <p:nvSpPr>
          <p:cNvPr id="4" name="Espace réservé du numéro de diapositive 3"/>
          <p:cNvSpPr>
            <a:spLocks noGrp="1"/>
          </p:cNvSpPr>
          <p:nvPr>
            <p:ph type="sldNum" sz="quarter" idx="10"/>
          </p:nvPr>
        </p:nvSpPr>
        <p:spPr/>
        <p:txBody>
          <a:bodyPr rtlCol="0"/>
          <a:lstStyle/>
          <a:p>
            <a:pPr rtl="0"/>
            <a:fld id="{CF2FD335-6D8E-486A-8F5F-DFC7325903FF}" type="slidenum">
              <a:rPr lang="fr-FR" smtClean="0"/>
              <a:t>2</a:t>
            </a:fld>
            <a:endParaRPr lang="fr-FR"/>
          </a:p>
        </p:txBody>
      </p:sp>
      <p:sp>
        <p:nvSpPr>
          <p:cNvPr id="5" name="Espace réservé du pied de page 4">
            <a:extLst>
              <a:ext uri="{FF2B5EF4-FFF2-40B4-BE49-F238E27FC236}">
                <a16:creationId xmlns:a16="http://schemas.microsoft.com/office/drawing/2014/main" id="{A75A3894-CDAC-49CD-8D1E-4069F694222E}"/>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16311717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25</a:t>
            </a:fld>
            <a:endParaRPr lang="fr-FR"/>
          </a:p>
        </p:txBody>
      </p:sp>
      <p:sp>
        <p:nvSpPr>
          <p:cNvPr id="5" name="Espace réservé du pied de page 4">
            <a:extLst>
              <a:ext uri="{FF2B5EF4-FFF2-40B4-BE49-F238E27FC236}">
                <a16:creationId xmlns:a16="http://schemas.microsoft.com/office/drawing/2014/main" id="{DAE2A5F1-43D5-4CD2-8EAF-160D9644B000}"/>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4197904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i="1" dirty="0">
                <a:solidFill>
                  <a:schemeClr val="tx1"/>
                </a:solidFill>
              </a:rPr>
              <a:t>Comme sur Excel, il est possible qu’une ou plusieurs colonnes soient mal typées : </a:t>
            </a:r>
            <a:r>
              <a:rPr lang="fr-FR" sz="1200" b="1" i="1" dirty="0">
                <a:solidFill>
                  <a:schemeClr val="tx1"/>
                </a:solidFill>
              </a:rPr>
              <a:t>du texte alors que c’est un champ de date</a:t>
            </a:r>
            <a:r>
              <a:rPr lang="fr-FR" sz="1200" i="1" dirty="0">
                <a:solidFill>
                  <a:schemeClr val="tx1"/>
                </a:solidFill>
              </a:rPr>
              <a:t>, etc. Il faut donc vérifier qu’il a bien assigner le bon type de données à chaque colonne. Power </a:t>
            </a:r>
            <a:r>
              <a:rPr lang="fr-FR" sz="1200" i="1" dirty="0" err="1">
                <a:solidFill>
                  <a:schemeClr val="tx1"/>
                </a:solidFill>
              </a:rPr>
              <a:t>Query</a:t>
            </a:r>
            <a:r>
              <a:rPr lang="fr-FR" sz="1200" i="1" dirty="0">
                <a:solidFill>
                  <a:schemeClr val="tx1"/>
                </a:solidFill>
              </a:rPr>
              <a:t> fait largement moins d’erreur qu’Excel sur cette partie-là.</a:t>
            </a:r>
          </a:p>
          <a:p>
            <a:endParaRPr lang="fr-FR" dirty="0"/>
          </a:p>
        </p:txBody>
      </p:sp>
      <p:sp>
        <p:nvSpPr>
          <p:cNvPr id="4" name="Espace réservé du pied de page 3"/>
          <p:cNvSpPr>
            <a:spLocks noGrp="1"/>
          </p:cNvSpPr>
          <p:nvPr>
            <p:ph type="ftr" sz="quarter" idx="4"/>
          </p:nvPr>
        </p:nvSpPr>
        <p:spPr/>
        <p:txBody>
          <a:bodyPr/>
          <a:lstStyle/>
          <a:p>
            <a:pPr rtl="0"/>
            <a:r>
              <a:rPr lang="fr-FR" noProof="0"/>
              <a:t>BERENGUER LAURE - POWER BI - V11</a:t>
            </a:r>
          </a:p>
        </p:txBody>
      </p:sp>
      <p:sp>
        <p:nvSpPr>
          <p:cNvPr id="5" name="Espace réservé du numéro de diapositive 4"/>
          <p:cNvSpPr>
            <a:spLocks noGrp="1"/>
          </p:cNvSpPr>
          <p:nvPr>
            <p:ph type="sldNum" sz="quarter" idx="5"/>
          </p:nvPr>
        </p:nvSpPr>
        <p:spPr/>
        <p:txBody>
          <a:bodyPr/>
          <a:lstStyle/>
          <a:p>
            <a:pPr rtl="0"/>
            <a:fld id="{32674CE4-FBD8-4481-AEFB-CA53E599A745}" type="slidenum">
              <a:rPr lang="fr-FR" noProof="0" smtClean="0"/>
              <a:t>31</a:t>
            </a:fld>
            <a:endParaRPr lang="fr-FR" noProof="0"/>
          </a:p>
        </p:txBody>
      </p:sp>
    </p:spTree>
    <p:extLst>
      <p:ext uri="{BB962C8B-B14F-4D97-AF65-F5344CB8AC3E}">
        <p14:creationId xmlns:p14="http://schemas.microsoft.com/office/powerpoint/2010/main" val="23975896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indent="-285750" algn="just">
              <a:buFont typeface="Wingdings" panose="05000000000000000000" pitchFamily="2" charset="2"/>
              <a:buChar char="ü"/>
            </a:pPr>
            <a:r>
              <a:rPr lang="fr-FR" sz="1200" i="1" dirty="0">
                <a:solidFill>
                  <a:schemeClr val="accent1"/>
                </a:solidFill>
              </a:rPr>
              <a:t>L’outil permet de transformer toutes les valeurs de votre colonne en </a:t>
            </a:r>
            <a:r>
              <a:rPr lang="fr-FR" sz="1200" b="1" i="1" dirty="0">
                <a:solidFill>
                  <a:schemeClr val="accent1"/>
                </a:solidFill>
              </a:rPr>
              <a:t>Majuscule</a:t>
            </a:r>
            <a:r>
              <a:rPr lang="fr-FR" sz="1200" i="1" dirty="0">
                <a:solidFill>
                  <a:schemeClr val="accent1"/>
                </a:solidFill>
              </a:rPr>
              <a:t>, ou seulement la première lettre, etc. « </a:t>
            </a:r>
            <a:r>
              <a:rPr lang="fr-FR" sz="1200" i="1" dirty="0" err="1">
                <a:solidFill>
                  <a:schemeClr val="accent1"/>
                </a:solidFill>
              </a:rPr>
              <a:t>france</a:t>
            </a:r>
            <a:r>
              <a:rPr lang="fr-FR" sz="1200" i="1" dirty="0">
                <a:solidFill>
                  <a:schemeClr val="accent1"/>
                </a:solidFill>
              </a:rPr>
              <a:t> » </a:t>
            </a:r>
            <a:r>
              <a:rPr lang="fr-FR" sz="1200" i="1" dirty="0">
                <a:solidFill>
                  <a:schemeClr val="accent1"/>
                </a:solidFill>
                <a:sym typeface="Wingdings" panose="05000000000000000000" pitchFamily="2" charset="2"/>
              </a:rPr>
              <a:t> « France » ou « FRANCE »</a:t>
            </a:r>
            <a:endParaRPr lang="fr-FR" sz="1200" i="1" dirty="0">
              <a:solidFill>
                <a:schemeClr val="accent1"/>
              </a:solidFill>
            </a:endParaRPr>
          </a:p>
          <a:p>
            <a:pPr marL="285750" indent="-285750" algn="just">
              <a:buFont typeface="Wingdings" panose="05000000000000000000" pitchFamily="2" charset="2"/>
              <a:buChar char="ü"/>
            </a:pPr>
            <a:r>
              <a:rPr lang="fr-FR" sz="1200" i="1" dirty="0">
                <a:solidFill>
                  <a:schemeClr val="accent1"/>
                </a:solidFill>
              </a:rPr>
              <a:t>Il permet également de </a:t>
            </a:r>
            <a:r>
              <a:rPr lang="fr-FR" sz="1200" b="1" i="1" dirty="0">
                <a:solidFill>
                  <a:schemeClr val="accent1"/>
                </a:solidFill>
              </a:rPr>
              <a:t>supprimer les espaces </a:t>
            </a:r>
            <a:r>
              <a:rPr lang="fr-FR" sz="1200" i="1" dirty="0">
                <a:solidFill>
                  <a:schemeClr val="accent1"/>
                </a:solidFill>
              </a:rPr>
              <a:t>au début et en fin de valeurs. ‘</a:t>
            </a:r>
            <a:r>
              <a:rPr lang="fr-FR" sz="1200" i="1" dirty="0">
                <a:solidFill>
                  <a:schemeClr val="accent1"/>
                </a:solidFill>
                <a:highlight>
                  <a:srgbClr val="00FF00"/>
                </a:highlight>
              </a:rPr>
              <a:t> </a:t>
            </a:r>
            <a:r>
              <a:rPr lang="fr-FR" sz="1200" i="1" dirty="0">
                <a:solidFill>
                  <a:schemeClr val="accent1"/>
                </a:solidFill>
              </a:rPr>
              <a:t>France’  </a:t>
            </a:r>
            <a:r>
              <a:rPr lang="fr-FR" sz="1200" i="1" dirty="0">
                <a:solidFill>
                  <a:schemeClr val="accent1"/>
                </a:solidFill>
                <a:sym typeface="Wingdings" panose="05000000000000000000" pitchFamily="2" charset="2"/>
              </a:rPr>
              <a:t> ‘France’</a:t>
            </a:r>
            <a:endParaRPr lang="fr-FR" sz="1200" i="1" dirty="0">
              <a:solidFill>
                <a:schemeClr val="accent1"/>
              </a:solidFill>
            </a:endParaRPr>
          </a:p>
          <a:p>
            <a:pPr marL="285750" indent="-285750" algn="just">
              <a:buFont typeface="Wingdings" panose="05000000000000000000" pitchFamily="2" charset="2"/>
              <a:buChar char="ü"/>
            </a:pPr>
            <a:r>
              <a:rPr lang="fr-FR" sz="1200" i="1" dirty="0">
                <a:solidFill>
                  <a:schemeClr val="accent1"/>
                </a:solidFill>
              </a:rPr>
              <a:t>Si je souhaite </a:t>
            </a:r>
            <a:r>
              <a:rPr lang="fr-FR" sz="1200" b="1" i="1" dirty="0">
                <a:solidFill>
                  <a:schemeClr val="accent1"/>
                </a:solidFill>
              </a:rPr>
              <a:t>soustraire le coût </a:t>
            </a:r>
            <a:r>
              <a:rPr lang="fr-FR" sz="1200" i="1" dirty="0">
                <a:solidFill>
                  <a:schemeClr val="accent1"/>
                </a:solidFill>
              </a:rPr>
              <a:t>au montant des ventes, je peux le faire en sélectionnant les deux colonnes correspondantes,</a:t>
            </a:r>
          </a:p>
          <a:p>
            <a:pPr marL="285750" indent="-285750" algn="just">
              <a:buFont typeface="Wingdings" panose="05000000000000000000" pitchFamily="2" charset="2"/>
              <a:buChar char="ü"/>
            </a:pPr>
            <a:r>
              <a:rPr lang="fr-FR" sz="1200" i="1" dirty="0">
                <a:solidFill>
                  <a:schemeClr val="accent1"/>
                </a:solidFill>
              </a:rPr>
              <a:t>Je peux également </a:t>
            </a:r>
            <a:r>
              <a:rPr lang="fr-FR" sz="1200" b="1" i="1" dirty="0">
                <a:solidFill>
                  <a:schemeClr val="accent1"/>
                </a:solidFill>
              </a:rPr>
              <a:t>ajouter, multiplier, diviser</a:t>
            </a:r>
            <a:r>
              <a:rPr lang="fr-FR" sz="1200" i="1" dirty="0">
                <a:solidFill>
                  <a:schemeClr val="accent1"/>
                </a:solidFill>
              </a:rPr>
              <a:t> des colonnes entre elles très facilement.</a:t>
            </a:r>
          </a:p>
          <a:p>
            <a:pPr marL="285750" indent="-285750" algn="just">
              <a:buFont typeface="Wingdings" panose="05000000000000000000" pitchFamily="2" charset="2"/>
              <a:buChar char="ü"/>
            </a:pPr>
            <a:r>
              <a:rPr lang="fr-FR" sz="1200" i="1" dirty="0">
                <a:solidFill>
                  <a:schemeClr val="accent1"/>
                </a:solidFill>
              </a:rPr>
              <a:t>Je peux également attribuer </a:t>
            </a:r>
            <a:r>
              <a:rPr lang="fr-FR" sz="1200" b="1" i="1" dirty="0">
                <a:solidFill>
                  <a:schemeClr val="accent1"/>
                </a:solidFill>
              </a:rPr>
              <a:t>un arrondi au nombre souhaité de décimales </a:t>
            </a:r>
            <a:r>
              <a:rPr lang="fr-FR" sz="1200" i="1" dirty="0">
                <a:solidFill>
                  <a:schemeClr val="accent1"/>
                </a:solidFill>
              </a:rPr>
              <a:t>après la virgule.</a:t>
            </a:r>
          </a:p>
          <a:p>
            <a:endParaRPr lang="fr-FR" dirty="0"/>
          </a:p>
        </p:txBody>
      </p:sp>
      <p:sp>
        <p:nvSpPr>
          <p:cNvPr id="4" name="Espace réservé du pied de page 3"/>
          <p:cNvSpPr>
            <a:spLocks noGrp="1"/>
          </p:cNvSpPr>
          <p:nvPr>
            <p:ph type="ftr" sz="quarter" idx="4"/>
          </p:nvPr>
        </p:nvSpPr>
        <p:spPr/>
        <p:txBody>
          <a:bodyPr/>
          <a:lstStyle/>
          <a:p>
            <a:pPr rtl="0"/>
            <a:r>
              <a:rPr lang="fr-FR" noProof="0"/>
              <a:t>BERENGUER LAURE - POWER BI - V11</a:t>
            </a:r>
          </a:p>
        </p:txBody>
      </p:sp>
      <p:sp>
        <p:nvSpPr>
          <p:cNvPr id="5" name="Espace réservé du numéro de diapositive 4"/>
          <p:cNvSpPr>
            <a:spLocks noGrp="1"/>
          </p:cNvSpPr>
          <p:nvPr>
            <p:ph type="sldNum" sz="quarter" idx="5"/>
          </p:nvPr>
        </p:nvSpPr>
        <p:spPr/>
        <p:txBody>
          <a:bodyPr/>
          <a:lstStyle/>
          <a:p>
            <a:pPr rtl="0"/>
            <a:fld id="{32674CE4-FBD8-4481-AEFB-CA53E599A745}" type="slidenum">
              <a:rPr lang="fr-FR" noProof="0" smtClean="0"/>
              <a:t>32</a:t>
            </a:fld>
            <a:endParaRPr lang="fr-FR" noProof="0"/>
          </a:p>
        </p:txBody>
      </p:sp>
    </p:spTree>
    <p:extLst>
      <p:ext uri="{BB962C8B-B14F-4D97-AF65-F5344CB8AC3E}">
        <p14:creationId xmlns:p14="http://schemas.microsoft.com/office/powerpoint/2010/main" val="23958903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https://docs.microsoft.com/fr-fr/power-bi/desktop-measures</a:t>
            </a:r>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35</a:t>
            </a:fld>
            <a:endParaRPr lang="fr-FR"/>
          </a:p>
        </p:txBody>
      </p:sp>
      <p:sp>
        <p:nvSpPr>
          <p:cNvPr id="5" name="Espace réservé du pied de page 4">
            <a:extLst>
              <a:ext uri="{FF2B5EF4-FFF2-40B4-BE49-F238E27FC236}">
                <a16:creationId xmlns:a16="http://schemas.microsoft.com/office/drawing/2014/main" id="{AA4C15FC-C30C-4706-8E3E-9B9CDC42BE68}"/>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814806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36</a:t>
            </a:fld>
            <a:endParaRPr lang="fr-FR"/>
          </a:p>
        </p:txBody>
      </p:sp>
      <p:sp>
        <p:nvSpPr>
          <p:cNvPr id="5" name="Espace réservé du pied de page 4">
            <a:extLst>
              <a:ext uri="{FF2B5EF4-FFF2-40B4-BE49-F238E27FC236}">
                <a16:creationId xmlns:a16="http://schemas.microsoft.com/office/drawing/2014/main" id="{AE2EA5AC-5415-4DF7-BB14-DFCA2E10719E}"/>
              </a:ext>
            </a:extLst>
          </p:cNvPr>
          <p:cNvSpPr>
            <a:spLocks noGrp="1"/>
          </p:cNvSpPr>
          <p:nvPr>
            <p:ph type="ftr" sz="quarter" idx="4"/>
          </p:nvPr>
        </p:nvSpPr>
        <p:spPr/>
        <p:txBody>
          <a:bodyPr/>
          <a:lstStyle/>
          <a:p>
            <a:pPr rtl="0"/>
            <a:r>
              <a:rPr lang="fr-FR" noProof="0"/>
              <a:t>BERENGUER LAURE - POWER BI</a:t>
            </a:r>
          </a:p>
        </p:txBody>
      </p:sp>
    </p:spTree>
    <p:extLst>
      <p:ext uri="{BB962C8B-B14F-4D97-AF65-F5344CB8AC3E}">
        <p14:creationId xmlns:p14="http://schemas.microsoft.com/office/powerpoint/2010/main" val="11760407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https://docs.microsoft.com/fr-fr/power-bi/desktop-measures</a:t>
            </a:r>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37</a:t>
            </a:fld>
            <a:endParaRPr lang="fr-FR"/>
          </a:p>
        </p:txBody>
      </p:sp>
      <p:sp>
        <p:nvSpPr>
          <p:cNvPr id="5" name="Espace réservé du pied de page 4">
            <a:extLst>
              <a:ext uri="{FF2B5EF4-FFF2-40B4-BE49-F238E27FC236}">
                <a16:creationId xmlns:a16="http://schemas.microsoft.com/office/drawing/2014/main" id="{AA4C15FC-C30C-4706-8E3E-9B9CDC42BE68}"/>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31212290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a:p>
            <a:endParaRPr lang="fr-FR" dirty="0"/>
          </a:p>
        </p:txBody>
      </p:sp>
      <p:sp>
        <p:nvSpPr>
          <p:cNvPr id="4" name="Espace réservé du pied de page 3"/>
          <p:cNvSpPr>
            <a:spLocks noGrp="1"/>
          </p:cNvSpPr>
          <p:nvPr>
            <p:ph type="ftr" sz="quarter" idx="10"/>
          </p:nvPr>
        </p:nvSpPr>
        <p:spPr/>
        <p:txBody>
          <a:bodyPr/>
          <a:lstStyle/>
          <a:p>
            <a:r>
              <a:rPr lang="fr-FR"/>
              <a:t>BERENGUER LAURE - POWER BI - V11</a:t>
            </a:r>
          </a:p>
        </p:txBody>
      </p:sp>
    </p:spTree>
    <p:extLst>
      <p:ext uri="{BB962C8B-B14F-4D97-AF65-F5344CB8AC3E}">
        <p14:creationId xmlns:p14="http://schemas.microsoft.com/office/powerpoint/2010/main" val="19283121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https://docs.microsoft.com/fr-fr/power-bi/desktop-measures</a:t>
            </a:r>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40</a:t>
            </a:fld>
            <a:endParaRPr lang="fr-FR"/>
          </a:p>
        </p:txBody>
      </p:sp>
      <p:sp>
        <p:nvSpPr>
          <p:cNvPr id="5" name="Espace réservé du pied de page 4">
            <a:extLst>
              <a:ext uri="{FF2B5EF4-FFF2-40B4-BE49-F238E27FC236}">
                <a16:creationId xmlns:a16="http://schemas.microsoft.com/office/drawing/2014/main" id="{AA4C15FC-C30C-4706-8E3E-9B9CDC42BE68}"/>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18869350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https://docs.microsoft.com/fr-fr/power-bi/desktop-measures</a:t>
            </a:r>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41</a:t>
            </a:fld>
            <a:endParaRPr lang="fr-FR"/>
          </a:p>
        </p:txBody>
      </p:sp>
      <p:sp>
        <p:nvSpPr>
          <p:cNvPr id="5" name="Espace réservé du pied de page 4">
            <a:extLst>
              <a:ext uri="{FF2B5EF4-FFF2-40B4-BE49-F238E27FC236}">
                <a16:creationId xmlns:a16="http://schemas.microsoft.com/office/drawing/2014/main" id="{AA4C15FC-C30C-4706-8E3E-9B9CDC42BE68}"/>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26988556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https://docs.microsoft.com/fr-fr/power-bi/desktop-measures</a:t>
            </a:r>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42</a:t>
            </a:fld>
            <a:endParaRPr lang="fr-FR"/>
          </a:p>
        </p:txBody>
      </p:sp>
      <p:sp>
        <p:nvSpPr>
          <p:cNvPr id="5" name="Espace réservé du pied de page 4">
            <a:extLst>
              <a:ext uri="{FF2B5EF4-FFF2-40B4-BE49-F238E27FC236}">
                <a16:creationId xmlns:a16="http://schemas.microsoft.com/office/drawing/2014/main" id="{AA4C15FC-C30C-4706-8E3E-9B9CDC42BE68}"/>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1002151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marL="185715" indent="-185715">
              <a:buFont typeface="Arial" panose="020B0604020202020204" pitchFamily="34" charset="0"/>
              <a:buChar char="•"/>
            </a:pPr>
            <a:endParaRPr lang="fr-FR" dirty="0"/>
          </a:p>
        </p:txBody>
      </p:sp>
      <p:sp>
        <p:nvSpPr>
          <p:cNvPr id="4" name="Espace réservé du numéro de diapositive 3"/>
          <p:cNvSpPr>
            <a:spLocks noGrp="1"/>
          </p:cNvSpPr>
          <p:nvPr>
            <p:ph type="sldNum" sz="quarter" idx="10"/>
          </p:nvPr>
        </p:nvSpPr>
        <p:spPr/>
        <p:txBody>
          <a:bodyPr rtlCol="0"/>
          <a:lstStyle/>
          <a:p>
            <a:pPr rtl="0"/>
            <a:fld id="{CF2FD335-6D8E-486A-8F5F-DFC7325903FF}" type="slidenum">
              <a:rPr lang="fr-FR" smtClean="0"/>
              <a:t>3</a:t>
            </a:fld>
            <a:endParaRPr lang="fr-FR"/>
          </a:p>
        </p:txBody>
      </p:sp>
      <p:sp>
        <p:nvSpPr>
          <p:cNvPr id="5" name="Espace réservé du pied de page 4">
            <a:extLst>
              <a:ext uri="{FF2B5EF4-FFF2-40B4-BE49-F238E27FC236}">
                <a16:creationId xmlns:a16="http://schemas.microsoft.com/office/drawing/2014/main" id="{A9386EA4-2AAE-4994-A221-CDAB24867DEC}"/>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1188670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https://docs.microsoft.com/fr-fr/power-bi/desktop-measures</a:t>
            </a:r>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43</a:t>
            </a:fld>
            <a:endParaRPr lang="fr-FR"/>
          </a:p>
        </p:txBody>
      </p:sp>
      <p:sp>
        <p:nvSpPr>
          <p:cNvPr id="5" name="Espace réservé du pied de page 4">
            <a:extLst>
              <a:ext uri="{FF2B5EF4-FFF2-40B4-BE49-F238E27FC236}">
                <a16:creationId xmlns:a16="http://schemas.microsoft.com/office/drawing/2014/main" id="{AA4C15FC-C30C-4706-8E3E-9B9CDC42BE68}"/>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42621684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49AE6-89BA-0BAE-1AF5-82D3F451363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43CB9EC-0C21-7517-87B0-7A917D0C4C2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15AB1FA-B97A-54BB-AB51-DE8205BC68E0}"/>
              </a:ext>
            </a:extLst>
          </p:cNvPr>
          <p:cNvSpPr>
            <a:spLocks noGrp="1"/>
          </p:cNvSpPr>
          <p:nvPr>
            <p:ph type="body" idx="1"/>
          </p:nvPr>
        </p:nvSpPr>
        <p:spPr/>
        <p:txBody>
          <a:bodyPr/>
          <a:lstStyle/>
          <a:p>
            <a:r>
              <a:rPr lang="fr-FR" dirty="0"/>
              <a:t>https://docs.microsoft.com/fr-fr/power-bi/desktop-measures</a:t>
            </a:r>
          </a:p>
        </p:txBody>
      </p:sp>
      <p:sp>
        <p:nvSpPr>
          <p:cNvPr id="4" name="Espace réservé du numéro de diapositive 3">
            <a:extLst>
              <a:ext uri="{FF2B5EF4-FFF2-40B4-BE49-F238E27FC236}">
                <a16:creationId xmlns:a16="http://schemas.microsoft.com/office/drawing/2014/main" id="{CC093E74-9D1A-3650-CA64-5C7A43B504E2}"/>
              </a:ext>
            </a:extLst>
          </p:cNvPr>
          <p:cNvSpPr>
            <a:spLocks noGrp="1"/>
          </p:cNvSpPr>
          <p:nvPr>
            <p:ph type="sldNum" sz="quarter" idx="10"/>
          </p:nvPr>
        </p:nvSpPr>
        <p:spPr/>
        <p:txBody>
          <a:bodyPr/>
          <a:lstStyle/>
          <a:p>
            <a:pPr rtl="0"/>
            <a:fld id="{32674CE4-FBD8-4481-AEFB-CA53E599A745}" type="slidenum">
              <a:rPr lang="fr-FR" smtClean="0"/>
              <a:t>44</a:t>
            </a:fld>
            <a:endParaRPr lang="fr-FR"/>
          </a:p>
        </p:txBody>
      </p:sp>
      <p:sp>
        <p:nvSpPr>
          <p:cNvPr id="5" name="Espace réservé du pied de page 4">
            <a:extLst>
              <a:ext uri="{FF2B5EF4-FFF2-40B4-BE49-F238E27FC236}">
                <a16:creationId xmlns:a16="http://schemas.microsoft.com/office/drawing/2014/main" id="{2646DCD7-6B39-212B-EF5D-2ADD50D6A7BA}"/>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4028464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https://docs.microsoft.com/fr-fr/power-bi/desktop-measures</a:t>
            </a:r>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46</a:t>
            </a:fld>
            <a:endParaRPr lang="fr-FR"/>
          </a:p>
        </p:txBody>
      </p:sp>
      <p:sp>
        <p:nvSpPr>
          <p:cNvPr id="5" name="Espace réservé du pied de page 4">
            <a:extLst>
              <a:ext uri="{FF2B5EF4-FFF2-40B4-BE49-F238E27FC236}">
                <a16:creationId xmlns:a16="http://schemas.microsoft.com/office/drawing/2014/main" id="{AA4C15FC-C30C-4706-8E3E-9B9CDC42BE68}"/>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28270394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47</a:t>
            </a:fld>
            <a:endParaRPr lang="fr-FR"/>
          </a:p>
        </p:txBody>
      </p:sp>
      <p:sp>
        <p:nvSpPr>
          <p:cNvPr id="5" name="Espace réservé du pied de page 4">
            <a:extLst>
              <a:ext uri="{FF2B5EF4-FFF2-40B4-BE49-F238E27FC236}">
                <a16:creationId xmlns:a16="http://schemas.microsoft.com/office/drawing/2014/main" id="{9B598698-C965-41EF-907C-63B6920DE88C}"/>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10157008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48</a:t>
            </a:fld>
            <a:endParaRPr lang="fr-FR"/>
          </a:p>
        </p:txBody>
      </p:sp>
      <p:sp>
        <p:nvSpPr>
          <p:cNvPr id="5" name="Espace réservé du pied de page 4">
            <a:extLst>
              <a:ext uri="{FF2B5EF4-FFF2-40B4-BE49-F238E27FC236}">
                <a16:creationId xmlns:a16="http://schemas.microsoft.com/office/drawing/2014/main" id="{9B598698-C965-41EF-907C-63B6920DE88C}"/>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10855960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5E3303-140F-155B-9E5F-107F8DB8D90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1C8FE29-8C45-6BB9-8706-A90AB33AE96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C847C70-5745-8F53-19A1-E8D63D7D42A6}"/>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D512E593-922A-1204-5B52-042C2957FA95}"/>
              </a:ext>
            </a:extLst>
          </p:cNvPr>
          <p:cNvSpPr>
            <a:spLocks noGrp="1"/>
          </p:cNvSpPr>
          <p:nvPr>
            <p:ph type="sldNum" sz="quarter" idx="10"/>
          </p:nvPr>
        </p:nvSpPr>
        <p:spPr/>
        <p:txBody>
          <a:bodyPr/>
          <a:lstStyle/>
          <a:p>
            <a:pPr rtl="0"/>
            <a:fld id="{32674CE4-FBD8-4481-AEFB-CA53E599A745}" type="slidenum">
              <a:rPr lang="fr-FR" smtClean="0"/>
              <a:t>49</a:t>
            </a:fld>
            <a:endParaRPr lang="fr-FR"/>
          </a:p>
        </p:txBody>
      </p:sp>
      <p:sp>
        <p:nvSpPr>
          <p:cNvPr id="5" name="Espace réservé du pied de page 4">
            <a:extLst>
              <a:ext uri="{FF2B5EF4-FFF2-40B4-BE49-F238E27FC236}">
                <a16:creationId xmlns:a16="http://schemas.microsoft.com/office/drawing/2014/main" id="{B737342E-B111-1CA3-35C1-89D007410B4F}"/>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30663469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045F02-7F4D-7631-523D-9CDE40B2DA5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83111D9-C215-2E21-4B45-084F5684667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F6327CE-1861-6BE8-EB11-1EFE7242A2D6}"/>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B3EAB540-B5B2-FD60-0FFF-1729735BC51F}"/>
              </a:ext>
            </a:extLst>
          </p:cNvPr>
          <p:cNvSpPr>
            <a:spLocks noGrp="1"/>
          </p:cNvSpPr>
          <p:nvPr>
            <p:ph type="sldNum" sz="quarter" idx="10"/>
          </p:nvPr>
        </p:nvSpPr>
        <p:spPr/>
        <p:txBody>
          <a:bodyPr/>
          <a:lstStyle/>
          <a:p>
            <a:pPr rtl="0"/>
            <a:fld id="{32674CE4-FBD8-4481-AEFB-CA53E599A745}" type="slidenum">
              <a:rPr lang="fr-FR" smtClean="0"/>
              <a:t>50</a:t>
            </a:fld>
            <a:endParaRPr lang="fr-FR"/>
          </a:p>
        </p:txBody>
      </p:sp>
      <p:sp>
        <p:nvSpPr>
          <p:cNvPr id="5" name="Espace réservé du pied de page 4">
            <a:extLst>
              <a:ext uri="{FF2B5EF4-FFF2-40B4-BE49-F238E27FC236}">
                <a16:creationId xmlns:a16="http://schemas.microsoft.com/office/drawing/2014/main" id="{F6C890F2-9464-BFDE-0B8C-EBEC814DE1B4}"/>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36240469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1C0B48-FFD7-1968-F719-F7BC5866850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2E2BCBC-6698-2E1F-3B79-D8BB1EFE2B7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09CEE90-9BD4-31A8-D335-58F7511EBDC3}"/>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2BDDEB4C-CC6C-7DEF-00B0-A3C629ABF9DB}"/>
              </a:ext>
            </a:extLst>
          </p:cNvPr>
          <p:cNvSpPr>
            <a:spLocks noGrp="1"/>
          </p:cNvSpPr>
          <p:nvPr>
            <p:ph type="sldNum" sz="quarter" idx="10"/>
          </p:nvPr>
        </p:nvSpPr>
        <p:spPr/>
        <p:txBody>
          <a:bodyPr/>
          <a:lstStyle/>
          <a:p>
            <a:pPr rtl="0"/>
            <a:fld id="{32674CE4-FBD8-4481-AEFB-CA53E599A745}" type="slidenum">
              <a:rPr lang="fr-FR" smtClean="0"/>
              <a:t>51</a:t>
            </a:fld>
            <a:endParaRPr lang="fr-FR"/>
          </a:p>
        </p:txBody>
      </p:sp>
      <p:sp>
        <p:nvSpPr>
          <p:cNvPr id="5" name="Espace réservé du pied de page 4">
            <a:extLst>
              <a:ext uri="{FF2B5EF4-FFF2-40B4-BE49-F238E27FC236}">
                <a16:creationId xmlns:a16="http://schemas.microsoft.com/office/drawing/2014/main" id="{A7F67575-4D26-E11C-731A-B843B03E5CD4}"/>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10797509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C9B73-9C01-467D-1608-BB9A6A3B4A6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77BA8EB-5A94-C8EB-F568-A496D9FA501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8BEF1E9-259A-1BA2-6870-BF41DA187C65}"/>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731D50A3-E9B5-E7E4-C8E6-DA90B40B9B1C}"/>
              </a:ext>
            </a:extLst>
          </p:cNvPr>
          <p:cNvSpPr>
            <a:spLocks noGrp="1"/>
          </p:cNvSpPr>
          <p:nvPr>
            <p:ph type="sldNum" sz="quarter" idx="10"/>
          </p:nvPr>
        </p:nvSpPr>
        <p:spPr/>
        <p:txBody>
          <a:bodyPr/>
          <a:lstStyle/>
          <a:p>
            <a:pPr rtl="0"/>
            <a:fld id="{32674CE4-FBD8-4481-AEFB-CA53E599A745}" type="slidenum">
              <a:rPr lang="fr-FR" smtClean="0"/>
              <a:t>52</a:t>
            </a:fld>
            <a:endParaRPr lang="fr-FR"/>
          </a:p>
        </p:txBody>
      </p:sp>
      <p:sp>
        <p:nvSpPr>
          <p:cNvPr id="5" name="Espace réservé du pied de page 4">
            <a:extLst>
              <a:ext uri="{FF2B5EF4-FFF2-40B4-BE49-F238E27FC236}">
                <a16:creationId xmlns:a16="http://schemas.microsoft.com/office/drawing/2014/main" id="{CE7B0487-B398-5DB5-092F-F9C8B03754FB}"/>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25211607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54</a:t>
            </a:fld>
            <a:endParaRPr lang="fr-FR"/>
          </a:p>
        </p:txBody>
      </p:sp>
      <p:sp>
        <p:nvSpPr>
          <p:cNvPr id="5" name="Espace réservé du pied de page 4">
            <a:extLst>
              <a:ext uri="{FF2B5EF4-FFF2-40B4-BE49-F238E27FC236}">
                <a16:creationId xmlns:a16="http://schemas.microsoft.com/office/drawing/2014/main" id="{AA4C15FC-C30C-4706-8E3E-9B9CDC42BE68}"/>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4099080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marL="185715" indent="-185715">
              <a:buFont typeface="Arial" panose="020B0604020202020204" pitchFamily="34" charset="0"/>
              <a:buChar char="•"/>
            </a:pPr>
            <a:endParaRPr lang="fr-FR" dirty="0"/>
          </a:p>
        </p:txBody>
      </p:sp>
      <p:sp>
        <p:nvSpPr>
          <p:cNvPr id="4" name="Espace réservé du numéro de diapositive 3"/>
          <p:cNvSpPr>
            <a:spLocks noGrp="1"/>
          </p:cNvSpPr>
          <p:nvPr>
            <p:ph type="sldNum" sz="quarter" idx="10"/>
          </p:nvPr>
        </p:nvSpPr>
        <p:spPr/>
        <p:txBody>
          <a:bodyPr rtlCol="0"/>
          <a:lstStyle/>
          <a:p>
            <a:pPr rtl="0"/>
            <a:fld id="{CF2FD335-6D8E-486A-8F5F-DFC7325903FF}" type="slidenum">
              <a:rPr lang="fr-FR" smtClean="0"/>
              <a:t>4</a:t>
            </a:fld>
            <a:endParaRPr lang="fr-FR"/>
          </a:p>
        </p:txBody>
      </p:sp>
      <p:sp>
        <p:nvSpPr>
          <p:cNvPr id="5" name="Espace réservé du pied de page 4">
            <a:extLst>
              <a:ext uri="{FF2B5EF4-FFF2-40B4-BE49-F238E27FC236}">
                <a16:creationId xmlns:a16="http://schemas.microsoft.com/office/drawing/2014/main" id="{18F69F36-042D-49E6-AE84-F88743FED355}"/>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10753701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55</a:t>
            </a:fld>
            <a:endParaRPr lang="fr-FR"/>
          </a:p>
        </p:txBody>
      </p:sp>
      <p:sp>
        <p:nvSpPr>
          <p:cNvPr id="5" name="Espace réservé du pied de page 4">
            <a:extLst>
              <a:ext uri="{FF2B5EF4-FFF2-40B4-BE49-F238E27FC236}">
                <a16:creationId xmlns:a16="http://schemas.microsoft.com/office/drawing/2014/main" id="{AA4C15FC-C30C-4706-8E3E-9B9CDC42BE68}"/>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32036534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56</a:t>
            </a:fld>
            <a:endParaRPr lang="fr-FR"/>
          </a:p>
        </p:txBody>
      </p:sp>
      <p:sp>
        <p:nvSpPr>
          <p:cNvPr id="5" name="Espace réservé du pied de page 4">
            <a:extLst>
              <a:ext uri="{FF2B5EF4-FFF2-40B4-BE49-F238E27FC236}">
                <a16:creationId xmlns:a16="http://schemas.microsoft.com/office/drawing/2014/main" id="{AA4C15FC-C30C-4706-8E3E-9B9CDC42BE68}"/>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15041422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57</a:t>
            </a:fld>
            <a:endParaRPr lang="fr-FR"/>
          </a:p>
        </p:txBody>
      </p:sp>
      <p:sp>
        <p:nvSpPr>
          <p:cNvPr id="5" name="Espace réservé du pied de page 4">
            <a:extLst>
              <a:ext uri="{FF2B5EF4-FFF2-40B4-BE49-F238E27FC236}">
                <a16:creationId xmlns:a16="http://schemas.microsoft.com/office/drawing/2014/main" id="{AA4C15FC-C30C-4706-8E3E-9B9CDC42BE68}"/>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214453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58</a:t>
            </a:fld>
            <a:endParaRPr lang="fr-FR"/>
          </a:p>
        </p:txBody>
      </p:sp>
      <p:sp>
        <p:nvSpPr>
          <p:cNvPr id="5" name="Espace réservé du pied de page 4">
            <a:extLst>
              <a:ext uri="{FF2B5EF4-FFF2-40B4-BE49-F238E27FC236}">
                <a16:creationId xmlns:a16="http://schemas.microsoft.com/office/drawing/2014/main" id="{AA4C15FC-C30C-4706-8E3E-9B9CDC42BE68}"/>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38060419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Split en démo : permet de fractionner le contenu d’une colonne et après de décider de mettre sur deux colonnes différentes (1</a:t>
            </a:r>
            <a:r>
              <a:rPr lang="fr-FR" baseline="30000" dirty="0"/>
              <a:t>ère</a:t>
            </a:r>
            <a:r>
              <a:rPr lang="fr-FR" dirty="0"/>
              <a:t> ligne, 1</a:t>
            </a:r>
            <a:r>
              <a:rPr lang="fr-FR" baseline="30000" dirty="0"/>
              <a:t>ère</a:t>
            </a:r>
            <a:r>
              <a:rPr lang="fr-FR" dirty="0"/>
              <a:t> valeur, 2</a:t>
            </a:r>
            <a:r>
              <a:rPr lang="fr-FR" baseline="30000" dirty="0"/>
              <a:t>ème</a:t>
            </a:r>
            <a:r>
              <a:rPr lang="fr-FR" dirty="0"/>
              <a:t> ligne, 2</a:t>
            </a:r>
            <a:r>
              <a:rPr lang="fr-FR" baseline="30000" dirty="0"/>
              <a:t>ème</a:t>
            </a:r>
            <a:r>
              <a:rPr lang="fr-FR" dirty="0"/>
              <a:t> valeur qui arrivait après séparateur) </a:t>
            </a:r>
            <a:r>
              <a:rPr lang="fr-FR" dirty="0">
                <a:sym typeface="Wingdings" panose="05000000000000000000" pitchFamily="2" charset="2"/>
              </a:rPr>
              <a:t> super intéressant si besoin.</a:t>
            </a:r>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60</a:t>
            </a:fld>
            <a:endParaRPr lang="fr-FR"/>
          </a:p>
        </p:txBody>
      </p:sp>
      <p:sp>
        <p:nvSpPr>
          <p:cNvPr id="5" name="Espace réservé du pied de page 4">
            <a:extLst>
              <a:ext uri="{FF2B5EF4-FFF2-40B4-BE49-F238E27FC236}">
                <a16:creationId xmlns:a16="http://schemas.microsoft.com/office/drawing/2014/main" id="{AA4C15FC-C30C-4706-8E3E-9B9CDC42BE68}"/>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21403807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61</a:t>
            </a:fld>
            <a:endParaRPr lang="fr-FR"/>
          </a:p>
        </p:txBody>
      </p:sp>
      <p:sp>
        <p:nvSpPr>
          <p:cNvPr id="5" name="Espace réservé du pied de page 4">
            <a:extLst>
              <a:ext uri="{FF2B5EF4-FFF2-40B4-BE49-F238E27FC236}">
                <a16:creationId xmlns:a16="http://schemas.microsoft.com/office/drawing/2014/main" id="{AA4C15FC-C30C-4706-8E3E-9B9CDC42BE68}"/>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14640052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3C276-D2BE-579D-7247-36E8F6B4333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F8E0522-0246-A0E1-7C39-2AD227CEF02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662211C-4EB5-7CED-B26D-D5270AD1E699}"/>
              </a:ext>
            </a:extLst>
          </p:cNvPr>
          <p:cNvSpPr>
            <a:spLocks noGrp="1"/>
          </p:cNvSpPr>
          <p:nvPr>
            <p:ph type="body" idx="1"/>
          </p:nvPr>
        </p:nvSpPr>
        <p:spPr/>
        <p:txBody>
          <a:bodyPr/>
          <a:lstStyle/>
          <a:p>
            <a:r>
              <a:rPr lang="fr-FR" dirty="0"/>
              <a:t>La première démonstration ne peut être faite juste avec connexion à dossier car elle va vouloir prendre tous les fichiers mais comme rien à voir elle est perdue lors de la connexion. Dès que l’on sort d’un seul dossier avec exactement les mêmes fichiers et noms de table à l’intérieur on est obligé de passer par là.</a:t>
            </a:r>
          </a:p>
        </p:txBody>
      </p:sp>
      <p:sp>
        <p:nvSpPr>
          <p:cNvPr id="4" name="Espace réservé du numéro de diapositive 3">
            <a:extLst>
              <a:ext uri="{FF2B5EF4-FFF2-40B4-BE49-F238E27FC236}">
                <a16:creationId xmlns:a16="http://schemas.microsoft.com/office/drawing/2014/main" id="{E8BF2C2A-53B4-C692-4674-30F527045FAF}"/>
              </a:ext>
            </a:extLst>
          </p:cNvPr>
          <p:cNvSpPr>
            <a:spLocks noGrp="1"/>
          </p:cNvSpPr>
          <p:nvPr>
            <p:ph type="sldNum" sz="quarter" idx="10"/>
          </p:nvPr>
        </p:nvSpPr>
        <p:spPr/>
        <p:txBody>
          <a:bodyPr/>
          <a:lstStyle/>
          <a:p>
            <a:pPr rtl="0"/>
            <a:fld id="{32674CE4-FBD8-4481-AEFB-CA53E599A745}" type="slidenum">
              <a:rPr lang="fr-FR" smtClean="0"/>
              <a:t>62</a:t>
            </a:fld>
            <a:endParaRPr lang="fr-FR"/>
          </a:p>
        </p:txBody>
      </p:sp>
      <p:sp>
        <p:nvSpPr>
          <p:cNvPr id="5" name="Espace réservé du pied de page 4">
            <a:extLst>
              <a:ext uri="{FF2B5EF4-FFF2-40B4-BE49-F238E27FC236}">
                <a16:creationId xmlns:a16="http://schemas.microsoft.com/office/drawing/2014/main" id="{6830EFB9-8C8A-734A-65FC-5F42AB6196D7}"/>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19685838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64</a:t>
            </a:fld>
            <a:endParaRPr lang="fr-FR"/>
          </a:p>
        </p:txBody>
      </p:sp>
      <p:sp>
        <p:nvSpPr>
          <p:cNvPr id="5" name="Espace réservé du pied de page 4">
            <a:extLst>
              <a:ext uri="{FF2B5EF4-FFF2-40B4-BE49-F238E27FC236}">
                <a16:creationId xmlns:a16="http://schemas.microsoft.com/office/drawing/2014/main" id="{DC3F9048-3DCD-496C-B970-1A46D476A3A2}"/>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7973820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65</a:t>
            </a:fld>
            <a:endParaRPr lang="fr-FR"/>
          </a:p>
        </p:txBody>
      </p:sp>
      <p:sp>
        <p:nvSpPr>
          <p:cNvPr id="5" name="Espace réservé du pied de page 4">
            <a:extLst>
              <a:ext uri="{FF2B5EF4-FFF2-40B4-BE49-F238E27FC236}">
                <a16:creationId xmlns:a16="http://schemas.microsoft.com/office/drawing/2014/main" id="{DC3F9048-3DCD-496C-B970-1A46D476A3A2}"/>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31731029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66</a:t>
            </a:fld>
            <a:endParaRPr lang="fr-FR"/>
          </a:p>
        </p:txBody>
      </p:sp>
      <p:sp>
        <p:nvSpPr>
          <p:cNvPr id="5" name="Espace réservé du pied de page 4">
            <a:extLst>
              <a:ext uri="{FF2B5EF4-FFF2-40B4-BE49-F238E27FC236}">
                <a16:creationId xmlns:a16="http://schemas.microsoft.com/office/drawing/2014/main" id="{DC3F9048-3DCD-496C-B970-1A46D476A3A2}"/>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3211400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10"/>
          </p:nvPr>
        </p:nvSpPr>
        <p:spPr/>
        <p:txBody>
          <a:bodyPr rtlCol="0"/>
          <a:lstStyle/>
          <a:p>
            <a:pPr rtl="0"/>
            <a:fld id="{CF2FD335-6D8E-486A-8F5F-DFC7325903FF}" type="slidenum">
              <a:rPr lang="fr-FR" smtClean="0"/>
              <a:t>5</a:t>
            </a:fld>
            <a:endParaRPr lang="fr-FR"/>
          </a:p>
        </p:txBody>
      </p:sp>
      <p:sp>
        <p:nvSpPr>
          <p:cNvPr id="5" name="Espace réservé du pied de page 4">
            <a:extLst>
              <a:ext uri="{FF2B5EF4-FFF2-40B4-BE49-F238E27FC236}">
                <a16:creationId xmlns:a16="http://schemas.microsoft.com/office/drawing/2014/main" id="{0EE04B8E-3BC8-4D96-B6D4-ECC6D289123E}"/>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9558711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68</a:t>
            </a:fld>
            <a:endParaRPr lang="fr-FR"/>
          </a:p>
        </p:txBody>
      </p:sp>
      <p:sp>
        <p:nvSpPr>
          <p:cNvPr id="5" name="Espace réservé du pied de page 4">
            <a:extLst>
              <a:ext uri="{FF2B5EF4-FFF2-40B4-BE49-F238E27FC236}">
                <a16:creationId xmlns:a16="http://schemas.microsoft.com/office/drawing/2014/main" id="{DC3F9048-3DCD-496C-B970-1A46D476A3A2}"/>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185448623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69</a:t>
            </a:fld>
            <a:endParaRPr lang="fr-FR"/>
          </a:p>
        </p:txBody>
      </p:sp>
      <p:sp>
        <p:nvSpPr>
          <p:cNvPr id="5" name="Espace réservé du pied de page 4">
            <a:extLst>
              <a:ext uri="{FF2B5EF4-FFF2-40B4-BE49-F238E27FC236}">
                <a16:creationId xmlns:a16="http://schemas.microsoft.com/office/drawing/2014/main" id="{DC3F9048-3DCD-496C-B970-1A46D476A3A2}"/>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36994576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let</a:t>
            </a:r>
          </a:p>
          <a:p>
            <a:r>
              <a:rPr lang="fr-FR" dirty="0"/>
              <a:t>    Source = </a:t>
            </a:r>
          </a:p>
          <a:p>
            <a:r>
              <a:rPr lang="fr-FR" dirty="0"/>
              <a:t>    </a:t>
            </a:r>
            <a:r>
              <a:rPr lang="fr-FR" dirty="0" err="1"/>
              <a:t>Table.SelectRows</a:t>
            </a:r>
            <a:r>
              <a:rPr lang="fr-FR" dirty="0"/>
              <a:t>(</a:t>
            </a:r>
          </a:p>
          <a:p>
            <a:r>
              <a:rPr lang="fr-FR" dirty="0"/>
              <a:t>    </a:t>
            </a:r>
            <a:r>
              <a:rPr lang="fr-FR" dirty="0" err="1"/>
              <a:t>Excel.Workbook</a:t>
            </a:r>
            <a:r>
              <a:rPr lang="fr-FR" dirty="0"/>
              <a:t>(</a:t>
            </a:r>
            <a:r>
              <a:rPr lang="fr-FR" dirty="0" err="1"/>
              <a:t>File.Contents</a:t>
            </a:r>
            <a:r>
              <a:rPr lang="fr-FR" dirty="0"/>
              <a:t>("E:\FORMATIONS\SUPPORT\Power BI\Power BI - Niveau 2\Exercices et données - ancien (à reprendre pour PERF)\Vendeurs Excel.xlsx"), </a:t>
            </a:r>
            <a:r>
              <a:rPr lang="fr-FR" dirty="0" err="1"/>
              <a:t>null</a:t>
            </a:r>
            <a:r>
              <a:rPr lang="fr-FR" dirty="0"/>
              <a:t>, </a:t>
            </a:r>
            <a:r>
              <a:rPr lang="fr-FR" dirty="0" err="1"/>
              <a:t>true</a:t>
            </a:r>
            <a:r>
              <a:rPr lang="fr-FR" dirty="0"/>
              <a:t>)</a:t>
            </a:r>
          </a:p>
          <a:p>
            <a:endParaRPr lang="fr-FR" dirty="0"/>
          </a:p>
          <a:p>
            <a:r>
              <a:rPr lang="fr-FR" dirty="0"/>
              <a:t>    {[Item="</a:t>
            </a:r>
            <a:r>
              <a:rPr lang="fr-FR" dirty="0" err="1"/>
              <a:t>Vendeurs",Kind</a:t>
            </a:r>
            <a:r>
              <a:rPr lang="fr-FR" dirty="0"/>
              <a:t>="Table"]}[Data]</a:t>
            </a:r>
          </a:p>
          <a:p>
            <a:r>
              <a:rPr lang="fr-FR" dirty="0"/>
              <a:t>    [[</a:t>
            </a:r>
            <a:r>
              <a:rPr lang="fr-FR" dirty="0" err="1"/>
              <a:t>Idvendeur</a:t>
            </a:r>
            <a:r>
              <a:rPr lang="fr-FR" dirty="0"/>
              <a:t>],[Nom], [Situation familiale], [Genre]],</a:t>
            </a:r>
          </a:p>
          <a:p>
            <a:r>
              <a:rPr lang="fr-FR" dirty="0"/>
              <a:t>    </a:t>
            </a:r>
            <a:r>
              <a:rPr lang="fr-FR" dirty="0" err="1"/>
              <a:t>each</a:t>
            </a:r>
            <a:r>
              <a:rPr lang="fr-FR" dirty="0"/>
              <a:t> ([Genre] = "Femme" and ([Situation familiale] = "Pacsée"))</a:t>
            </a:r>
          </a:p>
          <a:p>
            <a:r>
              <a:rPr lang="fr-FR" dirty="0"/>
              <a:t>                    )</a:t>
            </a:r>
          </a:p>
          <a:p>
            <a:r>
              <a:rPr lang="fr-FR" dirty="0"/>
              <a:t>in</a:t>
            </a:r>
          </a:p>
          <a:p>
            <a:r>
              <a:rPr lang="fr-FR" dirty="0"/>
              <a:t>    Source</a:t>
            </a:r>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70</a:t>
            </a:fld>
            <a:endParaRPr lang="fr-FR"/>
          </a:p>
        </p:txBody>
      </p:sp>
      <p:sp>
        <p:nvSpPr>
          <p:cNvPr id="5" name="Espace réservé du pied de page 4">
            <a:extLst>
              <a:ext uri="{FF2B5EF4-FFF2-40B4-BE49-F238E27FC236}">
                <a16:creationId xmlns:a16="http://schemas.microsoft.com/office/drawing/2014/main" id="{DC3F9048-3DCD-496C-B970-1A46D476A3A2}"/>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97337548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71</a:t>
            </a:fld>
            <a:endParaRPr lang="fr-FR"/>
          </a:p>
        </p:txBody>
      </p:sp>
      <p:sp>
        <p:nvSpPr>
          <p:cNvPr id="5" name="Espace réservé du pied de page 4">
            <a:extLst>
              <a:ext uri="{FF2B5EF4-FFF2-40B4-BE49-F238E27FC236}">
                <a16:creationId xmlns:a16="http://schemas.microsoft.com/office/drawing/2014/main" id="{500A6D7B-0B38-43FC-A6EC-FC80D0A48975}"/>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340528337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74</a:t>
            </a:fld>
            <a:endParaRPr lang="fr-FR"/>
          </a:p>
        </p:txBody>
      </p:sp>
      <p:sp>
        <p:nvSpPr>
          <p:cNvPr id="5" name="Espace réservé du pied de page 4">
            <a:extLst>
              <a:ext uri="{FF2B5EF4-FFF2-40B4-BE49-F238E27FC236}">
                <a16:creationId xmlns:a16="http://schemas.microsoft.com/office/drawing/2014/main" id="{DC3F9048-3DCD-496C-B970-1A46D476A3A2}"/>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223752348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AEDCF-E1D4-F3A5-FD1C-F7A8FED6821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13B4270-D961-BB16-88BD-AAFFBAD774B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E1ECB14-BF94-DFE5-EFB9-4D5A8B4BD1A9}"/>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CEABBB92-6DE8-F18B-F128-6ACEA5976FCB}"/>
              </a:ext>
            </a:extLst>
          </p:cNvPr>
          <p:cNvSpPr>
            <a:spLocks noGrp="1"/>
          </p:cNvSpPr>
          <p:nvPr>
            <p:ph type="sldNum" sz="quarter" idx="10"/>
          </p:nvPr>
        </p:nvSpPr>
        <p:spPr/>
        <p:txBody>
          <a:bodyPr/>
          <a:lstStyle/>
          <a:p>
            <a:pPr rtl="0"/>
            <a:fld id="{32674CE4-FBD8-4481-AEFB-CA53E599A745}" type="slidenum">
              <a:rPr lang="fr-FR" smtClean="0"/>
              <a:t>75</a:t>
            </a:fld>
            <a:endParaRPr lang="fr-FR"/>
          </a:p>
        </p:txBody>
      </p:sp>
      <p:sp>
        <p:nvSpPr>
          <p:cNvPr id="5" name="Espace réservé du pied de page 4">
            <a:extLst>
              <a:ext uri="{FF2B5EF4-FFF2-40B4-BE49-F238E27FC236}">
                <a16:creationId xmlns:a16="http://schemas.microsoft.com/office/drawing/2014/main" id="{0E33A57A-C06B-32FB-CE29-904797079343}"/>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37386694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9665E-352C-DFD9-2859-AA9E6E8EB8A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1A48D11-B9CC-7483-082E-C9D16887FC7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68EDA11-41D8-BF4E-5B45-10E258ECA351}"/>
              </a:ext>
            </a:extLst>
          </p:cNvPr>
          <p:cNvSpPr>
            <a:spLocks noGrp="1"/>
          </p:cNvSpPr>
          <p:nvPr>
            <p:ph type="body" idx="1"/>
          </p:nvPr>
        </p:nvSpPr>
        <p:spPr/>
        <p:txBody>
          <a:bodyPr/>
          <a:lstStyle/>
          <a:p>
            <a:pPr algn="just"/>
            <a:r>
              <a:rPr lang="fr-FR" sz="1200" dirty="0"/>
              <a:t>let</a:t>
            </a:r>
          </a:p>
          <a:p>
            <a:pPr algn="just"/>
            <a:r>
              <a:rPr lang="fr-FR" sz="1200" dirty="0" err="1"/>
              <a:t>DateDebut</a:t>
            </a:r>
            <a:r>
              <a:rPr lang="fr-FR" sz="1200" dirty="0"/>
              <a:t>=#date(2010, 1, 1),</a:t>
            </a:r>
          </a:p>
          <a:p>
            <a:pPr algn="just"/>
            <a:r>
              <a:rPr lang="fr-FR" sz="1200" dirty="0" err="1"/>
              <a:t>DateFin</a:t>
            </a:r>
            <a:r>
              <a:rPr lang="fr-FR" sz="1200" dirty="0"/>
              <a:t>=#date(2030, 12, 31),</a:t>
            </a:r>
          </a:p>
          <a:p>
            <a:pPr algn="just"/>
            <a:r>
              <a:rPr lang="fr-FR" sz="1200" dirty="0" err="1"/>
              <a:t>NbJour</a:t>
            </a:r>
            <a:r>
              <a:rPr lang="fr-FR" sz="1200" dirty="0"/>
              <a:t> = </a:t>
            </a:r>
            <a:r>
              <a:rPr lang="fr-FR" sz="1200" dirty="0" err="1"/>
              <a:t>Duration.Days</a:t>
            </a:r>
            <a:r>
              <a:rPr lang="fr-FR" sz="1200" dirty="0"/>
              <a:t>(</a:t>
            </a:r>
            <a:r>
              <a:rPr lang="fr-FR" sz="1200" dirty="0" err="1"/>
              <a:t>DateFin-DateDebut</a:t>
            </a:r>
            <a:r>
              <a:rPr lang="fr-FR" sz="1200" dirty="0"/>
              <a:t>),</a:t>
            </a:r>
          </a:p>
          <a:p>
            <a:pPr algn="just"/>
            <a:r>
              <a:rPr lang="fr-FR" sz="1200" dirty="0"/>
              <a:t>Source = </a:t>
            </a:r>
            <a:r>
              <a:rPr lang="fr-FR" sz="1200" dirty="0" err="1"/>
              <a:t>List.Dates</a:t>
            </a:r>
            <a:r>
              <a:rPr lang="fr-FR" sz="1200" dirty="0"/>
              <a:t>(</a:t>
            </a:r>
            <a:r>
              <a:rPr lang="fr-FR" sz="1200" dirty="0" err="1"/>
              <a:t>DateDebut</a:t>
            </a:r>
            <a:r>
              <a:rPr lang="fr-FR" sz="1200" dirty="0"/>
              <a:t>, NbJour+1, #duration(1, 0, 0 ,0)),</a:t>
            </a:r>
          </a:p>
          <a:p>
            <a:pPr algn="just"/>
            <a:r>
              <a:rPr lang="fr-FR" sz="1200" dirty="0"/>
              <a:t>    #"Converti en table" = </a:t>
            </a:r>
            <a:r>
              <a:rPr lang="fr-FR" sz="1200" dirty="0" err="1"/>
              <a:t>Table.FromList</a:t>
            </a:r>
            <a:r>
              <a:rPr lang="fr-FR" sz="1200" dirty="0"/>
              <a:t>(Source, </a:t>
            </a:r>
            <a:r>
              <a:rPr lang="fr-FR" sz="1200" dirty="0" err="1"/>
              <a:t>Splitter.SplitByNothing</a:t>
            </a:r>
            <a:r>
              <a:rPr lang="fr-FR" sz="1200" dirty="0"/>
              <a:t>(), </a:t>
            </a:r>
            <a:r>
              <a:rPr lang="fr-FR" sz="1200" dirty="0" err="1"/>
              <a:t>null</a:t>
            </a:r>
            <a:r>
              <a:rPr lang="fr-FR" sz="1200" dirty="0"/>
              <a:t>, </a:t>
            </a:r>
            <a:r>
              <a:rPr lang="fr-FR" sz="1200" dirty="0" err="1"/>
              <a:t>null</a:t>
            </a:r>
            <a:r>
              <a:rPr lang="fr-FR" sz="1200" dirty="0"/>
              <a:t>, </a:t>
            </a:r>
            <a:r>
              <a:rPr lang="fr-FR" sz="1200" dirty="0" err="1"/>
              <a:t>ExtraValues.Error</a:t>
            </a:r>
            <a:r>
              <a:rPr lang="fr-FR" sz="1200" dirty="0"/>
              <a:t>),</a:t>
            </a:r>
          </a:p>
          <a:p>
            <a:pPr algn="just"/>
            <a:r>
              <a:rPr lang="fr-FR" sz="1200" dirty="0"/>
              <a:t>    #"Type modifié" = </a:t>
            </a:r>
            <a:r>
              <a:rPr lang="fr-FR" sz="1200" dirty="0" err="1"/>
              <a:t>Table.TransformColumnTypes</a:t>
            </a:r>
            <a:r>
              <a:rPr lang="fr-FR" sz="1200" dirty="0"/>
              <a:t>(#"Converti en table",{{"Column1", type date}}),</a:t>
            </a:r>
          </a:p>
          <a:p>
            <a:pPr algn="just"/>
            <a:r>
              <a:rPr lang="fr-FR" sz="1200" dirty="0"/>
              <a:t>    #"Colonnes renommées" = </a:t>
            </a:r>
            <a:r>
              <a:rPr lang="fr-FR" sz="1200" dirty="0" err="1"/>
              <a:t>Table.RenameColumns</a:t>
            </a:r>
            <a:r>
              <a:rPr lang="fr-FR" sz="1200" dirty="0"/>
              <a:t>(#"Type modifié",{{"Column1", "Date"}})</a:t>
            </a:r>
          </a:p>
          <a:p>
            <a:pPr algn="just"/>
            <a:r>
              <a:rPr lang="fr-FR" sz="1200" dirty="0"/>
              <a:t>in</a:t>
            </a:r>
          </a:p>
          <a:p>
            <a:pPr algn="just"/>
            <a:r>
              <a:rPr lang="fr-FR" sz="1200" dirty="0"/>
              <a:t>#"Colonnes renommées"</a:t>
            </a:r>
            <a:endParaRPr lang="fr-FR" dirty="0"/>
          </a:p>
        </p:txBody>
      </p:sp>
      <p:sp>
        <p:nvSpPr>
          <p:cNvPr id="4" name="Espace réservé du numéro de diapositive 3">
            <a:extLst>
              <a:ext uri="{FF2B5EF4-FFF2-40B4-BE49-F238E27FC236}">
                <a16:creationId xmlns:a16="http://schemas.microsoft.com/office/drawing/2014/main" id="{93E3223A-3B8A-A62E-32C1-447B2FAC3C95}"/>
              </a:ext>
            </a:extLst>
          </p:cNvPr>
          <p:cNvSpPr>
            <a:spLocks noGrp="1"/>
          </p:cNvSpPr>
          <p:nvPr>
            <p:ph type="sldNum" sz="quarter" idx="10"/>
          </p:nvPr>
        </p:nvSpPr>
        <p:spPr/>
        <p:txBody>
          <a:bodyPr/>
          <a:lstStyle/>
          <a:p>
            <a:pPr rtl="0"/>
            <a:fld id="{32674CE4-FBD8-4481-AEFB-CA53E599A745}" type="slidenum">
              <a:rPr lang="fr-FR" smtClean="0"/>
              <a:t>76</a:t>
            </a:fld>
            <a:endParaRPr lang="fr-FR"/>
          </a:p>
        </p:txBody>
      </p:sp>
      <p:sp>
        <p:nvSpPr>
          <p:cNvPr id="5" name="Espace réservé du pied de page 4">
            <a:extLst>
              <a:ext uri="{FF2B5EF4-FFF2-40B4-BE49-F238E27FC236}">
                <a16:creationId xmlns:a16="http://schemas.microsoft.com/office/drawing/2014/main" id="{A002F89E-187D-2FC7-E84D-997C46FDA34B}"/>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254189839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59709D-45F0-883E-CA7A-C18FF692921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0D7EF2C-6EF9-7A3A-D25B-811C559008A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49435B3-4C5F-3ADE-13A6-174EE2B2FE42}"/>
              </a:ext>
            </a:extLst>
          </p:cNvPr>
          <p:cNvSpPr>
            <a:spLocks noGrp="1"/>
          </p:cNvSpPr>
          <p:nvPr>
            <p:ph type="body" idx="1"/>
          </p:nvPr>
        </p:nvSpPr>
        <p:spPr/>
        <p:txBody>
          <a:bodyPr/>
          <a:lstStyle/>
          <a:p>
            <a:r>
              <a:rPr lang="fr-FR" dirty="0"/>
              <a:t>let</a:t>
            </a:r>
          </a:p>
          <a:p>
            <a:r>
              <a:rPr lang="fr-FR" dirty="0"/>
              <a:t>// Création listing de dates</a:t>
            </a:r>
          </a:p>
          <a:p>
            <a:r>
              <a:rPr lang="fr-FR" dirty="0" err="1"/>
              <a:t>DateDebut</a:t>
            </a:r>
            <a:r>
              <a:rPr lang="fr-FR" dirty="0"/>
              <a:t>=</a:t>
            </a:r>
            <a:r>
              <a:rPr lang="fr-FR" dirty="0" err="1"/>
              <a:t>List.Min</a:t>
            </a:r>
            <a:r>
              <a:rPr lang="fr-FR" dirty="0"/>
              <a:t>(Ventes[Date de vente]),</a:t>
            </a:r>
          </a:p>
          <a:p>
            <a:r>
              <a:rPr lang="fr-FR" dirty="0" err="1"/>
              <a:t>DateFin</a:t>
            </a:r>
            <a:r>
              <a:rPr lang="fr-FR" dirty="0"/>
              <a:t>=</a:t>
            </a:r>
            <a:r>
              <a:rPr lang="fr-FR" dirty="0" err="1"/>
              <a:t>List.Max</a:t>
            </a:r>
            <a:r>
              <a:rPr lang="fr-FR" dirty="0"/>
              <a:t>(Ventes[Date de vente]),</a:t>
            </a:r>
          </a:p>
          <a:p>
            <a:r>
              <a:rPr lang="fr-FR" dirty="0" err="1"/>
              <a:t>NbJour</a:t>
            </a:r>
            <a:r>
              <a:rPr lang="fr-FR" dirty="0"/>
              <a:t> = </a:t>
            </a:r>
            <a:r>
              <a:rPr lang="fr-FR" dirty="0" err="1"/>
              <a:t>Duration.Days</a:t>
            </a:r>
            <a:r>
              <a:rPr lang="fr-FR" dirty="0"/>
              <a:t>(</a:t>
            </a:r>
            <a:r>
              <a:rPr lang="fr-FR" dirty="0" err="1"/>
              <a:t>DateFin-DateDebut</a:t>
            </a:r>
            <a:r>
              <a:rPr lang="fr-FR" dirty="0"/>
              <a:t>),</a:t>
            </a:r>
          </a:p>
          <a:p>
            <a:r>
              <a:rPr lang="fr-FR" dirty="0"/>
              <a:t>Source = </a:t>
            </a:r>
            <a:r>
              <a:rPr lang="fr-FR" dirty="0" err="1"/>
              <a:t>List.Dates</a:t>
            </a:r>
            <a:r>
              <a:rPr lang="fr-FR" dirty="0"/>
              <a:t>(</a:t>
            </a:r>
            <a:r>
              <a:rPr lang="fr-FR" dirty="0" err="1"/>
              <a:t>DateDebut</a:t>
            </a:r>
            <a:r>
              <a:rPr lang="fr-FR" dirty="0"/>
              <a:t>, NbJour+1, #duration(1, 0, 0 ,0)), </a:t>
            </a:r>
          </a:p>
          <a:p>
            <a:r>
              <a:rPr lang="fr-FR" dirty="0"/>
              <a:t>    // Nettoyage et préparation des données</a:t>
            </a:r>
          </a:p>
          <a:p>
            <a:r>
              <a:rPr lang="fr-FR" dirty="0"/>
              <a:t>    #"Converti en table" = </a:t>
            </a:r>
            <a:r>
              <a:rPr lang="fr-FR" dirty="0" err="1"/>
              <a:t>Table.FromList</a:t>
            </a:r>
            <a:r>
              <a:rPr lang="fr-FR" dirty="0"/>
              <a:t>(Source, </a:t>
            </a:r>
            <a:r>
              <a:rPr lang="fr-FR" dirty="0" err="1"/>
              <a:t>Splitter.SplitByNothing</a:t>
            </a:r>
            <a:r>
              <a:rPr lang="fr-FR" dirty="0"/>
              <a:t>(), </a:t>
            </a:r>
            <a:r>
              <a:rPr lang="fr-FR" dirty="0" err="1"/>
              <a:t>null</a:t>
            </a:r>
            <a:r>
              <a:rPr lang="fr-FR" dirty="0"/>
              <a:t>, </a:t>
            </a:r>
            <a:r>
              <a:rPr lang="fr-FR" dirty="0" err="1"/>
              <a:t>null</a:t>
            </a:r>
            <a:r>
              <a:rPr lang="fr-FR" dirty="0"/>
              <a:t>, </a:t>
            </a:r>
            <a:r>
              <a:rPr lang="fr-FR" dirty="0" err="1"/>
              <a:t>ExtraValues.Error</a:t>
            </a:r>
            <a:r>
              <a:rPr lang="fr-FR" dirty="0"/>
              <a:t>),</a:t>
            </a:r>
          </a:p>
          <a:p>
            <a:r>
              <a:rPr lang="fr-FR" dirty="0"/>
              <a:t>    #"Type modifié" = </a:t>
            </a:r>
            <a:r>
              <a:rPr lang="fr-FR" dirty="0" err="1"/>
              <a:t>Table.TransformColumnTypes</a:t>
            </a:r>
            <a:r>
              <a:rPr lang="fr-FR" dirty="0"/>
              <a:t>(#"Converti en table",{{"Column1", type date}}),</a:t>
            </a:r>
          </a:p>
          <a:p>
            <a:r>
              <a:rPr lang="fr-FR" dirty="0"/>
              <a:t>    #"Colonnes renommées" = </a:t>
            </a:r>
            <a:r>
              <a:rPr lang="fr-FR" dirty="0" err="1"/>
              <a:t>Table.RenameColumns</a:t>
            </a:r>
            <a:r>
              <a:rPr lang="fr-FR" dirty="0"/>
              <a:t>(#"Type modifié",{{"Column1", "</a:t>
            </a:r>
            <a:r>
              <a:rPr lang="fr-FR" dirty="0" err="1"/>
              <a:t>CleDate</a:t>
            </a:r>
            <a:r>
              <a:rPr lang="fr-FR" dirty="0"/>
              <a:t>"}})</a:t>
            </a:r>
          </a:p>
          <a:p>
            <a:r>
              <a:rPr lang="fr-FR" dirty="0"/>
              <a:t>in</a:t>
            </a:r>
          </a:p>
          <a:p>
            <a:r>
              <a:rPr lang="fr-FR" dirty="0"/>
              <a:t>#"Colonnes renommées"</a:t>
            </a:r>
          </a:p>
        </p:txBody>
      </p:sp>
      <p:sp>
        <p:nvSpPr>
          <p:cNvPr id="4" name="Espace réservé du numéro de diapositive 3">
            <a:extLst>
              <a:ext uri="{FF2B5EF4-FFF2-40B4-BE49-F238E27FC236}">
                <a16:creationId xmlns:a16="http://schemas.microsoft.com/office/drawing/2014/main" id="{91193461-11DA-783C-2843-976BEFE7DE4D}"/>
              </a:ext>
            </a:extLst>
          </p:cNvPr>
          <p:cNvSpPr>
            <a:spLocks noGrp="1"/>
          </p:cNvSpPr>
          <p:nvPr>
            <p:ph type="sldNum" sz="quarter" idx="10"/>
          </p:nvPr>
        </p:nvSpPr>
        <p:spPr/>
        <p:txBody>
          <a:bodyPr/>
          <a:lstStyle/>
          <a:p>
            <a:pPr rtl="0"/>
            <a:fld id="{32674CE4-FBD8-4481-AEFB-CA53E599A745}" type="slidenum">
              <a:rPr lang="fr-FR" smtClean="0"/>
              <a:t>77</a:t>
            </a:fld>
            <a:endParaRPr lang="fr-FR"/>
          </a:p>
        </p:txBody>
      </p:sp>
      <p:sp>
        <p:nvSpPr>
          <p:cNvPr id="5" name="Espace réservé du pied de page 4">
            <a:extLst>
              <a:ext uri="{FF2B5EF4-FFF2-40B4-BE49-F238E27FC236}">
                <a16:creationId xmlns:a16="http://schemas.microsoft.com/office/drawing/2014/main" id="{DBBE77F4-1D60-8242-9427-1FD9F905697F}"/>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238479016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518345-6959-D98C-4373-39E042182B6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BC7FBF2-C27B-C8C2-170C-AC97B0B0034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02BE4F2-1505-5D69-BA68-7DB4CCE6C46E}"/>
              </a:ext>
            </a:extLst>
          </p:cNvPr>
          <p:cNvSpPr>
            <a:spLocks noGrp="1"/>
          </p:cNvSpPr>
          <p:nvPr>
            <p:ph type="body" idx="1"/>
          </p:nvPr>
        </p:nvSpPr>
        <p:spPr/>
        <p:txBody>
          <a:bodyPr/>
          <a:lstStyle/>
          <a:p>
            <a:r>
              <a:rPr lang="fr-FR" dirty="0"/>
              <a:t>let</a:t>
            </a:r>
          </a:p>
          <a:p>
            <a:r>
              <a:rPr lang="fr-FR" dirty="0"/>
              <a:t>    Source = Ventes,</a:t>
            </a:r>
          </a:p>
          <a:p>
            <a:r>
              <a:rPr lang="fr-FR" dirty="0"/>
              <a:t>    #"Garder uniquement col Date de ventes" = </a:t>
            </a:r>
            <a:r>
              <a:rPr lang="fr-FR" dirty="0" err="1"/>
              <a:t>Table.SelectColumns</a:t>
            </a:r>
            <a:r>
              <a:rPr lang="fr-FR" dirty="0"/>
              <a:t>(Source,{"Date de vente"}),</a:t>
            </a:r>
          </a:p>
          <a:p>
            <a:r>
              <a:rPr lang="fr-FR" dirty="0"/>
              <a:t>    // Suppression des doublons</a:t>
            </a:r>
          </a:p>
          <a:p>
            <a:r>
              <a:rPr lang="fr-FR" dirty="0"/>
              <a:t>    Base = </a:t>
            </a:r>
            <a:r>
              <a:rPr lang="fr-FR" dirty="0" err="1"/>
              <a:t>Table.Distinct</a:t>
            </a:r>
            <a:r>
              <a:rPr lang="fr-FR" dirty="0"/>
              <a:t>(#"Garder uniquement col Date de ventes"),</a:t>
            </a:r>
          </a:p>
          <a:p>
            <a:r>
              <a:rPr lang="fr-FR" dirty="0"/>
              <a:t>    #"Filtre Ancien" = </a:t>
            </a:r>
            <a:r>
              <a:rPr lang="fr-FR" dirty="0" err="1"/>
              <a:t>Table.SelectRows</a:t>
            </a:r>
            <a:r>
              <a:rPr lang="fr-FR" dirty="0"/>
              <a:t>(Base, let </a:t>
            </a:r>
            <a:r>
              <a:rPr lang="fr-FR" dirty="0" err="1"/>
              <a:t>earliest</a:t>
            </a:r>
            <a:r>
              <a:rPr lang="fr-FR" dirty="0"/>
              <a:t> = </a:t>
            </a:r>
            <a:r>
              <a:rPr lang="fr-FR" dirty="0" err="1"/>
              <a:t>List.Min</a:t>
            </a:r>
            <a:r>
              <a:rPr lang="fr-FR" dirty="0"/>
              <a:t>(Base[Date de vente]) in </a:t>
            </a:r>
            <a:r>
              <a:rPr lang="fr-FR" dirty="0" err="1"/>
              <a:t>each</a:t>
            </a:r>
            <a:r>
              <a:rPr lang="fr-FR" dirty="0"/>
              <a:t> [Date de vente] = </a:t>
            </a:r>
            <a:r>
              <a:rPr lang="fr-FR" dirty="0" err="1"/>
              <a:t>earliest</a:t>
            </a:r>
            <a:r>
              <a:rPr lang="fr-FR" dirty="0"/>
              <a:t>),</a:t>
            </a:r>
          </a:p>
          <a:p>
            <a:r>
              <a:rPr lang="fr-FR" dirty="0"/>
              <a:t>    </a:t>
            </a:r>
            <a:r>
              <a:rPr lang="fr-FR" dirty="0" err="1"/>
              <a:t>StartDate</a:t>
            </a:r>
            <a:r>
              <a:rPr lang="fr-FR" dirty="0"/>
              <a:t> = #"Filtre Ancien"{[#"Date de vente"=#date(2017, 1, 16)]}[Date de vente],</a:t>
            </a:r>
          </a:p>
          <a:p>
            <a:r>
              <a:rPr lang="fr-FR" dirty="0"/>
              <a:t>    #"Retour à la liste de dates ventes" = Base,</a:t>
            </a:r>
          </a:p>
          <a:p>
            <a:r>
              <a:rPr lang="fr-FR" dirty="0"/>
              <a:t>    #"Filtre Récent" = </a:t>
            </a:r>
            <a:r>
              <a:rPr lang="fr-FR" dirty="0" err="1"/>
              <a:t>Table.SelectRows</a:t>
            </a:r>
            <a:r>
              <a:rPr lang="fr-FR" dirty="0"/>
              <a:t>(#"Retour à la liste de dates ventes", let </a:t>
            </a:r>
            <a:r>
              <a:rPr lang="fr-FR" dirty="0" err="1"/>
              <a:t>latest</a:t>
            </a:r>
            <a:r>
              <a:rPr lang="fr-FR" dirty="0"/>
              <a:t> = </a:t>
            </a:r>
            <a:r>
              <a:rPr lang="fr-FR" dirty="0" err="1"/>
              <a:t>List.Max</a:t>
            </a:r>
            <a:r>
              <a:rPr lang="fr-FR" dirty="0"/>
              <a:t>(#"Retour à la liste de dates ventes"[Date de vente]) in </a:t>
            </a:r>
            <a:r>
              <a:rPr lang="fr-FR" dirty="0" err="1"/>
              <a:t>each</a:t>
            </a:r>
            <a:r>
              <a:rPr lang="fr-FR" dirty="0"/>
              <a:t> [Date de vente] = </a:t>
            </a:r>
            <a:r>
              <a:rPr lang="fr-FR" dirty="0" err="1"/>
              <a:t>latest</a:t>
            </a:r>
            <a:r>
              <a:rPr lang="fr-FR" dirty="0"/>
              <a:t>),</a:t>
            </a:r>
          </a:p>
          <a:p>
            <a:r>
              <a:rPr lang="fr-FR" dirty="0"/>
              <a:t>    </a:t>
            </a:r>
            <a:r>
              <a:rPr lang="fr-FR" dirty="0" err="1"/>
              <a:t>EndDate</a:t>
            </a:r>
            <a:r>
              <a:rPr lang="fr-FR" dirty="0"/>
              <a:t> = #"Filtre Récent"{[#"Date de vente"=#date(2024, 1, 5)]}[Date de vente],</a:t>
            </a:r>
          </a:p>
          <a:p>
            <a:r>
              <a:rPr lang="fr-FR" dirty="0"/>
              <a:t>    </a:t>
            </a:r>
          </a:p>
          <a:p>
            <a:r>
              <a:rPr lang="fr-FR" dirty="0"/>
              <a:t>    #"Création listes de Dates" = </a:t>
            </a:r>
            <a:r>
              <a:rPr lang="fr-FR" dirty="0" err="1"/>
              <a:t>List.Dates</a:t>
            </a:r>
            <a:r>
              <a:rPr lang="fr-FR" dirty="0"/>
              <a:t>(</a:t>
            </a:r>
            <a:r>
              <a:rPr lang="fr-FR" dirty="0" err="1"/>
              <a:t>StartDate,Duration.Days</a:t>
            </a:r>
            <a:r>
              <a:rPr lang="fr-FR" dirty="0"/>
              <a:t>(</a:t>
            </a:r>
            <a:r>
              <a:rPr lang="fr-FR" dirty="0" err="1"/>
              <a:t>EndDate-StartDate</a:t>
            </a:r>
            <a:r>
              <a:rPr lang="fr-FR" dirty="0"/>
              <a:t>)+1,#duration(1,0,0,0)),</a:t>
            </a:r>
          </a:p>
          <a:p>
            <a:r>
              <a:rPr lang="fr-FR" dirty="0"/>
              <a:t>    #"Converti en table" = </a:t>
            </a:r>
            <a:r>
              <a:rPr lang="fr-FR" dirty="0" err="1"/>
              <a:t>Table.FromList</a:t>
            </a:r>
            <a:r>
              <a:rPr lang="fr-FR" dirty="0"/>
              <a:t>(#"Création listes de Dates", </a:t>
            </a:r>
            <a:r>
              <a:rPr lang="fr-FR" dirty="0" err="1"/>
              <a:t>Splitter.SplitByNothing</a:t>
            </a:r>
            <a:r>
              <a:rPr lang="fr-FR" dirty="0"/>
              <a:t>(), </a:t>
            </a:r>
            <a:r>
              <a:rPr lang="fr-FR" dirty="0" err="1"/>
              <a:t>null</a:t>
            </a:r>
            <a:r>
              <a:rPr lang="fr-FR" dirty="0"/>
              <a:t>, </a:t>
            </a:r>
            <a:r>
              <a:rPr lang="fr-FR" dirty="0" err="1"/>
              <a:t>null</a:t>
            </a:r>
            <a:r>
              <a:rPr lang="fr-FR" dirty="0"/>
              <a:t>, </a:t>
            </a:r>
            <a:r>
              <a:rPr lang="fr-FR" dirty="0" err="1"/>
              <a:t>ExtraValues.Error</a:t>
            </a:r>
            <a:r>
              <a:rPr lang="fr-FR" dirty="0"/>
              <a:t>),</a:t>
            </a:r>
          </a:p>
          <a:p>
            <a:r>
              <a:rPr lang="fr-FR" dirty="0"/>
              <a:t>    #"Type DATE" = </a:t>
            </a:r>
            <a:r>
              <a:rPr lang="fr-FR" dirty="0" err="1"/>
              <a:t>Table.TransformColumnTypes</a:t>
            </a:r>
            <a:r>
              <a:rPr lang="fr-FR" dirty="0"/>
              <a:t>(#"Converti en table",{{"Column1", type date}}),</a:t>
            </a:r>
          </a:p>
          <a:p>
            <a:r>
              <a:rPr lang="fr-FR" dirty="0"/>
              <a:t>    #"Renommage colonne ID date" = </a:t>
            </a:r>
            <a:r>
              <a:rPr lang="fr-FR" dirty="0" err="1"/>
              <a:t>Table.RenameColumns</a:t>
            </a:r>
            <a:r>
              <a:rPr lang="fr-FR" dirty="0"/>
              <a:t>(#"Type DATE",{{"Column1", "</a:t>
            </a:r>
            <a:r>
              <a:rPr lang="fr-FR" dirty="0" err="1"/>
              <a:t>CleDate</a:t>
            </a:r>
            <a:r>
              <a:rPr lang="fr-FR" dirty="0"/>
              <a:t>"}}),</a:t>
            </a:r>
          </a:p>
          <a:p>
            <a:r>
              <a:rPr lang="fr-FR" dirty="0"/>
              <a:t>    #"Année insérée" = </a:t>
            </a:r>
            <a:r>
              <a:rPr lang="fr-FR" dirty="0" err="1"/>
              <a:t>Table.AddColumn</a:t>
            </a:r>
            <a:r>
              <a:rPr lang="fr-FR" dirty="0"/>
              <a:t>(#"Renommage colonne ID date", "Année", </a:t>
            </a:r>
            <a:r>
              <a:rPr lang="fr-FR" dirty="0" err="1"/>
              <a:t>each</a:t>
            </a:r>
            <a:r>
              <a:rPr lang="fr-FR" dirty="0"/>
              <a:t> </a:t>
            </a:r>
            <a:r>
              <a:rPr lang="fr-FR" dirty="0" err="1"/>
              <a:t>Date.Year</a:t>
            </a:r>
            <a:r>
              <a:rPr lang="fr-FR" dirty="0"/>
              <a:t>([</a:t>
            </a:r>
            <a:r>
              <a:rPr lang="fr-FR" dirty="0" err="1"/>
              <a:t>CleDate</a:t>
            </a:r>
            <a:r>
              <a:rPr lang="fr-FR" dirty="0"/>
              <a:t>]), Int64.Type),</a:t>
            </a:r>
          </a:p>
          <a:p>
            <a:r>
              <a:rPr lang="fr-FR" dirty="0"/>
              <a:t>    #"Trimestre inséré1" = </a:t>
            </a:r>
            <a:r>
              <a:rPr lang="fr-FR" dirty="0" err="1"/>
              <a:t>Table.AddColumn</a:t>
            </a:r>
            <a:r>
              <a:rPr lang="fr-FR" dirty="0"/>
              <a:t>(#"Année insérée", "Trimestre", </a:t>
            </a:r>
            <a:r>
              <a:rPr lang="fr-FR" dirty="0" err="1"/>
              <a:t>each</a:t>
            </a:r>
            <a:r>
              <a:rPr lang="fr-FR" dirty="0"/>
              <a:t> </a:t>
            </a:r>
            <a:r>
              <a:rPr lang="fr-FR" dirty="0" err="1"/>
              <a:t>Date.QuarterOfYear</a:t>
            </a:r>
            <a:r>
              <a:rPr lang="fr-FR" dirty="0"/>
              <a:t>([</a:t>
            </a:r>
            <a:r>
              <a:rPr lang="fr-FR" dirty="0" err="1"/>
              <a:t>CleDate</a:t>
            </a:r>
            <a:r>
              <a:rPr lang="fr-FR" dirty="0"/>
              <a:t>]), Int64.Type),</a:t>
            </a:r>
          </a:p>
          <a:p>
            <a:r>
              <a:rPr lang="fr-FR" dirty="0"/>
              <a:t>    #"Nom du mois inséré" = </a:t>
            </a:r>
            <a:r>
              <a:rPr lang="fr-FR" dirty="0" err="1"/>
              <a:t>Table.AddColumn</a:t>
            </a:r>
            <a:r>
              <a:rPr lang="fr-FR" dirty="0"/>
              <a:t>(#"Trimestre inséré1", "Nom du mois", </a:t>
            </a:r>
            <a:r>
              <a:rPr lang="fr-FR" dirty="0" err="1"/>
              <a:t>each</a:t>
            </a:r>
            <a:r>
              <a:rPr lang="fr-FR" dirty="0"/>
              <a:t> </a:t>
            </a:r>
            <a:r>
              <a:rPr lang="fr-FR" dirty="0" err="1"/>
              <a:t>Date.MonthName</a:t>
            </a:r>
            <a:r>
              <a:rPr lang="fr-FR" dirty="0"/>
              <a:t>([</a:t>
            </a:r>
            <a:r>
              <a:rPr lang="fr-FR" dirty="0" err="1"/>
              <a:t>CleDate</a:t>
            </a:r>
            <a:r>
              <a:rPr lang="fr-FR" dirty="0"/>
              <a:t>]), type </a:t>
            </a:r>
            <a:r>
              <a:rPr lang="fr-FR" dirty="0" err="1"/>
              <a:t>text</a:t>
            </a:r>
            <a:r>
              <a:rPr lang="fr-FR" dirty="0"/>
              <a:t>),</a:t>
            </a:r>
          </a:p>
          <a:p>
            <a:r>
              <a:rPr lang="fr-FR" dirty="0"/>
              <a:t>    #"Mois inséré" = </a:t>
            </a:r>
            <a:r>
              <a:rPr lang="fr-FR" dirty="0" err="1"/>
              <a:t>Table.AddColumn</a:t>
            </a:r>
            <a:r>
              <a:rPr lang="fr-FR" dirty="0"/>
              <a:t>(#"Nom du mois inséré", "Mois", </a:t>
            </a:r>
            <a:r>
              <a:rPr lang="fr-FR" dirty="0" err="1"/>
              <a:t>each</a:t>
            </a:r>
            <a:r>
              <a:rPr lang="fr-FR" dirty="0"/>
              <a:t> </a:t>
            </a:r>
            <a:r>
              <a:rPr lang="fr-FR" dirty="0" err="1"/>
              <a:t>Date.Month</a:t>
            </a:r>
            <a:r>
              <a:rPr lang="fr-FR" dirty="0"/>
              <a:t>([</a:t>
            </a:r>
            <a:r>
              <a:rPr lang="fr-FR" dirty="0" err="1"/>
              <a:t>CleDate</a:t>
            </a:r>
            <a:r>
              <a:rPr lang="fr-FR" dirty="0"/>
              <a:t>]), Int64.Type),</a:t>
            </a:r>
          </a:p>
          <a:p>
            <a:r>
              <a:rPr lang="fr-FR" dirty="0"/>
              <a:t>    #"Semaine de l'année insérée" = </a:t>
            </a:r>
            <a:r>
              <a:rPr lang="fr-FR" dirty="0" err="1"/>
              <a:t>Table.AddColumn</a:t>
            </a:r>
            <a:r>
              <a:rPr lang="fr-FR" dirty="0"/>
              <a:t>(#"Mois inséré", "Semaine de l'année", </a:t>
            </a:r>
            <a:r>
              <a:rPr lang="fr-FR" dirty="0" err="1"/>
              <a:t>each</a:t>
            </a:r>
            <a:r>
              <a:rPr lang="fr-FR" dirty="0"/>
              <a:t> </a:t>
            </a:r>
            <a:r>
              <a:rPr lang="fr-FR" dirty="0" err="1"/>
              <a:t>Date.WeekOfYear</a:t>
            </a:r>
            <a:r>
              <a:rPr lang="fr-FR" dirty="0"/>
              <a:t>([</a:t>
            </a:r>
            <a:r>
              <a:rPr lang="fr-FR" dirty="0" err="1"/>
              <a:t>CleDate</a:t>
            </a:r>
            <a:r>
              <a:rPr lang="fr-FR" dirty="0"/>
              <a:t>]), Int64.Type),</a:t>
            </a:r>
          </a:p>
          <a:p>
            <a:r>
              <a:rPr lang="fr-FR" dirty="0"/>
              <a:t>    #"Nom du jour inséré" = </a:t>
            </a:r>
            <a:r>
              <a:rPr lang="fr-FR" dirty="0" err="1"/>
              <a:t>Table.AddColumn</a:t>
            </a:r>
            <a:r>
              <a:rPr lang="fr-FR" dirty="0"/>
              <a:t>(#"Semaine de l'année insérée", "Nom du jour", </a:t>
            </a:r>
            <a:r>
              <a:rPr lang="fr-FR" dirty="0" err="1"/>
              <a:t>each</a:t>
            </a:r>
            <a:r>
              <a:rPr lang="fr-FR" dirty="0"/>
              <a:t> </a:t>
            </a:r>
            <a:r>
              <a:rPr lang="fr-FR" dirty="0" err="1"/>
              <a:t>Date.DayOfWeekName</a:t>
            </a:r>
            <a:r>
              <a:rPr lang="fr-FR" dirty="0"/>
              <a:t>([</a:t>
            </a:r>
            <a:r>
              <a:rPr lang="fr-FR" dirty="0" err="1"/>
              <a:t>CleDate</a:t>
            </a:r>
            <a:r>
              <a:rPr lang="fr-FR" dirty="0"/>
              <a:t>]), type </a:t>
            </a:r>
            <a:r>
              <a:rPr lang="fr-FR" dirty="0" err="1"/>
              <a:t>text</a:t>
            </a:r>
            <a:r>
              <a:rPr lang="fr-FR" dirty="0"/>
              <a:t>),</a:t>
            </a:r>
          </a:p>
          <a:p>
            <a:r>
              <a:rPr lang="fr-FR" dirty="0"/>
              <a:t>    #"Jour inséré" = </a:t>
            </a:r>
            <a:r>
              <a:rPr lang="fr-FR" dirty="0" err="1"/>
              <a:t>Table.AddColumn</a:t>
            </a:r>
            <a:r>
              <a:rPr lang="fr-FR" dirty="0"/>
              <a:t>(#"Nom du jour inséré", "Jour", </a:t>
            </a:r>
            <a:r>
              <a:rPr lang="fr-FR" dirty="0" err="1"/>
              <a:t>each</a:t>
            </a:r>
            <a:r>
              <a:rPr lang="fr-FR" dirty="0"/>
              <a:t> </a:t>
            </a:r>
            <a:r>
              <a:rPr lang="fr-FR" dirty="0" err="1"/>
              <a:t>Date.Day</a:t>
            </a:r>
            <a:r>
              <a:rPr lang="fr-FR" dirty="0"/>
              <a:t>([</a:t>
            </a:r>
            <a:r>
              <a:rPr lang="fr-FR" dirty="0" err="1"/>
              <a:t>CleDate</a:t>
            </a:r>
            <a:r>
              <a:rPr lang="fr-FR" dirty="0"/>
              <a:t>]), Int64.Type)</a:t>
            </a:r>
          </a:p>
          <a:p>
            <a:r>
              <a:rPr lang="fr-FR" dirty="0"/>
              <a:t>in</a:t>
            </a:r>
          </a:p>
          <a:p>
            <a:r>
              <a:rPr lang="fr-FR" dirty="0"/>
              <a:t>    #"Jour inséré"</a:t>
            </a:r>
          </a:p>
        </p:txBody>
      </p:sp>
      <p:sp>
        <p:nvSpPr>
          <p:cNvPr id="4" name="Espace réservé du numéro de diapositive 3">
            <a:extLst>
              <a:ext uri="{FF2B5EF4-FFF2-40B4-BE49-F238E27FC236}">
                <a16:creationId xmlns:a16="http://schemas.microsoft.com/office/drawing/2014/main" id="{9F42B23C-B1C2-1B84-EAF7-607117F59E22}"/>
              </a:ext>
            </a:extLst>
          </p:cNvPr>
          <p:cNvSpPr>
            <a:spLocks noGrp="1"/>
          </p:cNvSpPr>
          <p:nvPr>
            <p:ph type="sldNum" sz="quarter" idx="10"/>
          </p:nvPr>
        </p:nvSpPr>
        <p:spPr/>
        <p:txBody>
          <a:bodyPr/>
          <a:lstStyle/>
          <a:p>
            <a:pPr rtl="0"/>
            <a:fld id="{32674CE4-FBD8-4481-AEFB-CA53E599A745}" type="slidenum">
              <a:rPr lang="fr-FR" smtClean="0"/>
              <a:t>78</a:t>
            </a:fld>
            <a:endParaRPr lang="fr-FR"/>
          </a:p>
        </p:txBody>
      </p:sp>
      <p:sp>
        <p:nvSpPr>
          <p:cNvPr id="5" name="Espace réservé du pied de page 4">
            <a:extLst>
              <a:ext uri="{FF2B5EF4-FFF2-40B4-BE49-F238E27FC236}">
                <a16:creationId xmlns:a16="http://schemas.microsoft.com/office/drawing/2014/main" id="{4E15A215-ACE4-E175-300B-86E53C509406}"/>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178037433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BFD58-97CD-4987-6E14-0AC691DB6B4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10BEDD1-8A10-21BA-6521-8B525355F8F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4B0ED65-E82A-130D-7D71-6A1D270397CD}"/>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24F97CB8-8EE5-B7A5-EEB5-614E25B1244F}"/>
              </a:ext>
            </a:extLst>
          </p:cNvPr>
          <p:cNvSpPr>
            <a:spLocks noGrp="1"/>
          </p:cNvSpPr>
          <p:nvPr>
            <p:ph type="sldNum" sz="quarter" idx="10"/>
          </p:nvPr>
        </p:nvSpPr>
        <p:spPr/>
        <p:txBody>
          <a:bodyPr/>
          <a:lstStyle/>
          <a:p>
            <a:pPr rtl="0"/>
            <a:fld id="{32674CE4-FBD8-4481-AEFB-CA53E599A745}" type="slidenum">
              <a:rPr lang="fr-FR" smtClean="0"/>
              <a:t>79</a:t>
            </a:fld>
            <a:endParaRPr lang="fr-FR"/>
          </a:p>
        </p:txBody>
      </p:sp>
      <p:sp>
        <p:nvSpPr>
          <p:cNvPr id="5" name="Espace réservé du pied de page 4">
            <a:extLst>
              <a:ext uri="{FF2B5EF4-FFF2-40B4-BE49-F238E27FC236}">
                <a16:creationId xmlns:a16="http://schemas.microsoft.com/office/drawing/2014/main" id="{3536421C-0830-770C-54FF-B6133A977EC5}"/>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3785600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10"/>
          </p:nvPr>
        </p:nvSpPr>
        <p:spPr/>
        <p:txBody>
          <a:bodyPr rtlCol="0"/>
          <a:lstStyle/>
          <a:p>
            <a:pPr rtl="0"/>
            <a:fld id="{CF2FD335-6D8E-486A-8F5F-DFC7325903FF}" type="slidenum">
              <a:rPr lang="fr-FR" smtClean="0"/>
              <a:t>6</a:t>
            </a:fld>
            <a:endParaRPr lang="fr-FR"/>
          </a:p>
        </p:txBody>
      </p:sp>
      <p:sp>
        <p:nvSpPr>
          <p:cNvPr id="5" name="Espace réservé du pied de page 4">
            <a:extLst>
              <a:ext uri="{FF2B5EF4-FFF2-40B4-BE49-F238E27FC236}">
                <a16:creationId xmlns:a16="http://schemas.microsoft.com/office/drawing/2014/main" id="{4E6E9E86-BDA4-468F-AD22-A4B4E79EF806}"/>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135603056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https://calendrier.api.gouv.fr/jours-feries/metropole.json </a:t>
            </a:r>
            <a:r>
              <a:rPr lang="fr-FR" dirty="0">
                <a:sym typeface="Wingdings" panose="05000000000000000000" pitchFamily="2" charset="2"/>
              </a:rPr>
              <a:t> autre site possible</a:t>
            </a:r>
          </a:p>
          <a:p>
            <a:endParaRPr lang="fr-FR" dirty="0">
              <a:sym typeface="Wingdings" panose="05000000000000000000" pitchFamily="2" charset="2"/>
            </a:endParaRPr>
          </a:p>
          <a:p>
            <a:r>
              <a:rPr lang="fr-FR" dirty="0">
                <a:sym typeface="Wingdings" panose="05000000000000000000" pitchFamily="2" charset="2"/>
              </a:rPr>
              <a:t>Code si table ne se converti pas comme il faut :   = </a:t>
            </a:r>
            <a:r>
              <a:rPr lang="fr-FR" dirty="0" err="1">
                <a:sym typeface="Wingdings" panose="05000000000000000000" pitchFamily="2" charset="2"/>
              </a:rPr>
              <a:t>Record.ToTable</a:t>
            </a:r>
            <a:r>
              <a:rPr lang="fr-FR" dirty="0">
                <a:sym typeface="Wingdings" panose="05000000000000000000" pitchFamily="2" charset="2"/>
              </a:rPr>
              <a:t>(Source)</a:t>
            </a:r>
          </a:p>
          <a:p>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80</a:t>
            </a:fld>
            <a:endParaRPr lang="fr-FR"/>
          </a:p>
        </p:txBody>
      </p:sp>
      <p:sp>
        <p:nvSpPr>
          <p:cNvPr id="5" name="Espace réservé du pied de page 4">
            <a:extLst>
              <a:ext uri="{FF2B5EF4-FFF2-40B4-BE49-F238E27FC236}">
                <a16:creationId xmlns:a16="http://schemas.microsoft.com/office/drawing/2014/main" id="{DC3F9048-3DCD-496C-B970-1A46D476A3A2}"/>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273230400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https://calendrier.api.gouv.fr/jours-feries/metropole.json </a:t>
            </a:r>
            <a:r>
              <a:rPr lang="fr-FR" dirty="0">
                <a:sym typeface="Wingdings" panose="05000000000000000000" pitchFamily="2" charset="2"/>
              </a:rPr>
              <a:t> autre site possible</a:t>
            </a:r>
          </a:p>
          <a:p>
            <a:endParaRPr lang="fr-FR" dirty="0">
              <a:sym typeface="Wingdings" panose="05000000000000000000" pitchFamily="2" charset="2"/>
            </a:endParaRPr>
          </a:p>
          <a:p>
            <a:r>
              <a:rPr lang="fr-FR" dirty="0">
                <a:sym typeface="Wingdings" panose="05000000000000000000" pitchFamily="2" charset="2"/>
              </a:rPr>
              <a:t>Code si table ne se converti pas comme il faut :   = </a:t>
            </a:r>
            <a:r>
              <a:rPr lang="fr-FR" dirty="0" err="1">
                <a:sym typeface="Wingdings" panose="05000000000000000000" pitchFamily="2" charset="2"/>
              </a:rPr>
              <a:t>Record.ToTable</a:t>
            </a:r>
            <a:r>
              <a:rPr lang="fr-FR" dirty="0">
                <a:sym typeface="Wingdings" panose="05000000000000000000" pitchFamily="2" charset="2"/>
              </a:rPr>
              <a:t>(Source)</a:t>
            </a:r>
          </a:p>
          <a:p>
            <a:endParaRPr lang="fr-FR" dirty="0">
              <a:sym typeface="Wingdings" panose="05000000000000000000" pitchFamily="2" charset="2"/>
            </a:endParaRPr>
          </a:p>
          <a:p>
            <a:r>
              <a:rPr lang="fr-FR" dirty="0">
                <a:sym typeface="Wingdings" panose="05000000000000000000" pitchFamily="2" charset="2"/>
              </a:rPr>
              <a:t>= </a:t>
            </a:r>
            <a:r>
              <a:rPr lang="fr-FR" dirty="0" err="1">
                <a:sym typeface="Wingdings" panose="05000000000000000000" pitchFamily="2" charset="2"/>
              </a:rPr>
              <a:t>Table.AddColumn</a:t>
            </a:r>
            <a:r>
              <a:rPr lang="fr-FR" dirty="0">
                <a:sym typeface="Wingdings" panose="05000000000000000000" pitchFamily="2" charset="2"/>
              </a:rPr>
              <a:t>(#"Récupération colonne jours </a:t>
            </a:r>
            <a:r>
              <a:rPr lang="fr-FR" dirty="0" err="1">
                <a:sym typeface="Wingdings" panose="05000000000000000000" pitchFamily="2" charset="2"/>
              </a:rPr>
              <a:t>feriés</a:t>
            </a:r>
            <a:r>
              <a:rPr lang="fr-FR" dirty="0">
                <a:sym typeface="Wingdings" panose="05000000000000000000" pitchFamily="2" charset="2"/>
              </a:rPr>
              <a:t>", "Jours Fériés O/N", </a:t>
            </a:r>
            <a:r>
              <a:rPr lang="fr-FR" dirty="0" err="1">
                <a:sym typeface="Wingdings" panose="05000000000000000000" pitchFamily="2" charset="2"/>
              </a:rPr>
              <a:t>each</a:t>
            </a:r>
            <a:r>
              <a:rPr lang="fr-FR" dirty="0">
                <a:sym typeface="Wingdings" panose="05000000000000000000" pitchFamily="2" charset="2"/>
              </a:rPr>
              <a:t> if [Jours </a:t>
            </a:r>
            <a:r>
              <a:rPr lang="fr-FR" dirty="0" err="1">
                <a:sym typeface="Wingdings" panose="05000000000000000000" pitchFamily="2" charset="2"/>
              </a:rPr>
              <a:t>Feriés</a:t>
            </a:r>
            <a:r>
              <a:rPr lang="fr-FR" dirty="0">
                <a:sym typeface="Wingdings" panose="05000000000000000000" pitchFamily="2" charset="2"/>
              </a:rPr>
              <a:t>] = </a:t>
            </a:r>
            <a:r>
              <a:rPr lang="fr-FR" dirty="0" err="1">
                <a:sym typeface="Wingdings" panose="05000000000000000000" pitchFamily="2" charset="2"/>
              </a:rPr>
              <a:t>null</a:t>
            </a:r>
            <a:r>
              <a:rPr lang="fr-FR" dirty="0">
                <a:sym typeface="Wingdings" panose="05000000000000000000" pitchFamily="2" charset="2"/>
              </a:rPr>
              <a:t> </a:t>
            </a:r>
            <a:r>
              <a:rPr lang="fr-FR" dirty="0" err="1">
                <a:sym typeface="Wingdings" panose="05000000000000000000" pitchFamily="2" charset="2"/>
              </a:rPr>
              <a:t>then</a:t>
            </a:r>
            <a:r>
              <a:rPr lang="fr-FR" dirty="0">
                <a:sym typeface="Wingdings" panose="05000000000000000000" pitchFamily="2" charset="2"/>
              </a:rPr>
              <a:t> "NON" </a:t>
            </a:r>
            <a:r>
              <a:rPr lang="fr-FR" dirty="0" err="1">
                <a:sym typeface="Wingdings" panose="05000000000000000000" pitchFamily="2" charset="2"/>
              </a:rPr>
              <a:t>else</a:t>
            </a:r>
            <a:r>
              <a:rPr lang="fr-FR" dirty="0">
                <a:sym typeface="Wingdings" panose="05000000000000000000" pitchFamily="2" charset="2"/>
              </a:rPr>
              <a:t> "OUI")</a:t>
            </a:r>
          </a:p>
          <a:p>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81</a:t>
            </a:fld>
            <a:endParaRPr lang="fr-FR"/>
          </a:p>
        </p:txBody>
      </p:sp>
      <p:sp>
        <p:nvSpPr>
          <p:cNvPr id="5" name="Espace réservé du pied de page 4">
            <a:extLst>
              <a:ext uri="{FF2B5EF4-FFF2-40B4-BE49-F238E27FC236}">
                <a16:creationId xmlns:a16="http://schemas.microsoft.com/office/drawing/2014/main" id="{DC3F9048-3DCD-496C-B970-1A46D476A3A2}"/>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237538799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les 4+ jours ouvrés (table de date)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Source = #"4 Table de Dates avec Jours </a:t>
            </a:r>
            <a:r>
              <a:rPr lang="fr-FR" dirty="0" err="1"/>
              <a:t>feriés</a:t>
            </a:r>
            <a:r>
              <a:rPr lang="fr-FR"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#"Création colonne WE" = </a:t>
            </a:r>
            <a:r>
              <a:rPr lang="fr-FR" dirty="0" err="1"/>
              <a:t>Table.AddColumn</a:t>
            </a:r>
            <a:r>
              <a:rPr lang="fr-FR" dirty="0"/>
              <a:t>(Source, "WE", </a:t>
            </a:r>
            <a:r>
              <a:rPr lang="fr-FR" dirty="0" err="1"/>
              <a:t>each</a:t>
            </a:r>
            <a:r>
              <a:rPr lang="fr-FR" dirty="0"/>
              <a:t> if [Jour de la semaine] = 6 or [Jour de la semaine] = 7 </a:t>
            </a:r>
            <a:r>
              <a:rPr lang="fr-FR" dirty="0" err="1"/>
              <a:t>then</a:t>
            </a:r>
            <a:r>
              <a:rPr lang="fr-FR" dirty="0"/>
              <a:t> 1 </a:t>
            </a:r>
            <a:r>
              <a:rPr lang="fr-FR" dirty="0" err="1"/>
              <a:t>else</a:t>
            </a:r>
            <a:r>
              <a:rPr lang="fr-FR" dirty="0"/>
              <a:t> 0),</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#"Création colonne </a:t>
            </a:r>
            <a:r>
              <a:rPr lang="fr-FR" dirty="0" err="1"/>
              <a:t>ferié</a:t>
            </a:r>
            <a:r>
              <a:rPr lang="fr-FR" dirty="0"/>
              <a:t> 0-1" = </a:t>
            </a:r>
            <a:r>
              <a:rPr lang="fr-FR" dirty="0" err="1"/>
              <a:t>Table.AddColumn</a:t>
            </a:r>
            <a:r>
              <a:rPr lang="fr-FR" dirty="0"/>
              <a:t>(#"Création colonne WE", "Férié", </a:t>
            </a:r>
            <a:r>
              <a:rPr lang="fr-FR" dirty="0" err="1"/>
              <a:t>each</a:t>
            </a:r>
            <a:r>
              <a:rPr lang="fr-FR" dirty="0"/>
              <a:t> if [Jours </a:t>
            </a:r>
            <a:r>
              <a:rPr lang="fr-FR" dirty="0" err="1"/>
              <a:t>Feriés</a:t>
            </a:r>
            <a:r>
              <a:rPr lang="fr-FR" dirty="0"/>
              <a:t>] = </a:t>
            </a:r>
            <a:r>
              <a:rPr lang="fr-FR" dirty="0" err="1"/>
              <a:t>null</a:t>
            </a:r>
            <a:r>
              <a:rPr lang="fr-FR" dirty="0"/>
              <a:t> </a:t>
            </a:r>
            <a:r>
              <a:rPr lang="fr-FR" dirty="0" err="1"/>
              <a:t>then</a:t>
            </a:r>
            <a:r>
              <a:rPr lang="fr-FR" dirty="0"/>
              <a:t> 0 </a:t>
            </a:r>
            <a:r>
              <a:rPr lang="fr-FR" dirty="0" err="1"/>
              <a:t>else</a:t>
            </a:r>
            <a:r>
              <a:rPr lang="fr-FR" dirty="0"/>
              <a:t> 1),</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#"Type modifié1" = </a:t>
            </a:r>
            <a:r>
              <a:rPr lang="fr-FR" dirty="0" err="1"/>
              <a:t>Table.TransformColumnTypes</a:t>
            </a:r>
            <a:r>
              <a:rPr lang="fr-FR" dirty="0"/>
              <a:t>(#"Création colonne </a:t>
            </a:r>
            <a:r>
              <a:rPr lang="fr-FR" dirty="0" err="1"/>
              <a:t>ferié</a:t>
            </a:r>
            <a:r>
              <a:rPr lang="fr-FR" dirty="0"/>
              <a:t> 0-1",{{"WE", Int64.Type}, {"Férié", Int64.Type}}),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#"Création jours fermés" = </a:t>
            </a:r>
            <a:r>
              <a:rPr lang="fr-FR" dirty="0" err="1"/>
              <a:t>Table.AddColumn</a:t>
            </a:r>
            <a:r>
              <a:rPr lang="fr-FR" dirty="0"/>
              <a:t>(#"Type modifié1", "Jours fermés", </a:t>
            </a:r>
            <a:r>
              <a:rPr lang="fr-FR" dirty="0" err="1"/>
              <a:t>each</a:t>
            </a:r>
            <a:r>
              <a:rPr lang="fr-FR" dirty="0"/>
              <a:t> [WE]+[Férié]),</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#"Type modifié2" = </a:t>
            </a:r>
            <a:r>
              <a:rPr lang="fr-FR" dirty="0" err="1"/>
              <a:t>Table.TransformColumnTypes</a:t>
            </a:r>
            <a:r>
              <a:rPr lang="fr-FR" dirty="0"/>
              <a:t>(#"Création jours fermés",{{"Jours fermés", Int64.Type}}),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#"Création jours ouvrables" = </a:t>
            </a:r>
            <a:r>
              <a:rPr lang="fr-FR" dirty="0" err="1"/>
              <a:t>Table.AddColumn</a:t>
            </a:r>
            <a:r>
              <a:rPr lang="fr-FR" dirty="0"/>
              <a:t>(#"Type modifié2", "Jours ouvrables", </a:t>
            </a:r>
            <a:r>
              <a:rPr lang="fr-FR" dirty="0" err="1"/>
              <a:t>each</a:t>
            </a:r>
            <a:r>
              <a:rPr lang="fr-FR" dirty="0"/>
              <a:t> if [Jours fermés] = 0 </a:t>
            </a:r>
            <a:r>
              <a:rPr lang="fr-FR" dirty="0" err="1"/>
              <a:t>then</a:t>
            </a:r>
            <a:r>
              <a:rPr lang="fr-FR" dirty="0"/>
              <a:t> 1 </a:t>
            </a:r>
            <a:r>
              <a:rPr lang="fr-FR" dirty="0" err="1"/>
              <a:t>else</a:t>
            </a:r>
            <a:r>
              <a:rPr lang="fr-FR" dirty="0"/>
              <a:t> 0),</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#"Type modifié3" = </a:t>
            </a:r>
            <a:r>
              <a:rPr lang="fr-FR" dirty="0" err="1"/>
              <a:t>Table.TransformColumnTypes</a:t>
            </a:r>
            <a:r>
              <a:rPr lang="fr-FR" dirty="0"/>
              <a:t>(#"Création jours ouvrables",{{"Jours ouvrables", Int64.Type}})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#"Type modifié3"</a:t>
            </a:r>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82</a:t>
            </a:fld>
            <a:endParaRPr lang="fr-FR"/>
          </a:p>
        </p:txBody>
      </p:sp>
      <p:sp>
        <p:nvSpPr>
          <p:cNvPr id="5" name="Espace réservé du pied de page 4">
            <a:extLst>
              <a:ext uri="{FF2B5EF4-FFF2-40B4-BE49-F238E27FC236}">
                <a16:creationId xmlns:a16="http://schemas.microsoft.com/office/drawing/2014/main" id="{DC3F9048-3DCD-496C-B970-1A46D476A3A2}"/>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406653050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279FF-BAF4-2126-CFC2-DA8EBEF59CE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A5C20D8-3172-76A1-DE94-03115F38F64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547133C-81E1-A078-3D44-2C3F78DDA8F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La table de référence de ventes sera renommée à la fin= </a:t>
            </a:r>
            <a:r>
              <a:rPr lang="fr-FR" sz="1200" i="1" dirty="0">
                <a:solidFill>
                  <a:schemeClr val="accent5"/>
                </a:solidFill>
                <a:sym typeface="Wingdings" panose="05000000000000000000" pitchFamily="2" charset="2"/>
              </a:rPr>
              <a:t>ventes ouvrées </a:t>
            </a:r>
            <a:r>
              <a:rPr lang="fr-FR" sz="1200" i="1" dirty="0" err="1">
                <a:solidFill>
                  <a:schemeClr val="accent5"/>
                </a:solidFill>
                <a:sym typeface="Wingdings" panose="05000000000000000000" pitchFamily="2" charset="2"/>
              </a:rPr>
              <a:t>Pquery</a:t>
            </a:r>
            <a:endParaRPr lang="fr-FR" dirty="0"/>
          </a:p>
          <a:p>
            <a:endParaRPr lang="fr-FR" dirty="0"/>
          </a:p>
        </p:txBody>
      </p:sp>
      <p:sp>
        <p:nvSpPr>
          <p:cNvPr id="4" name="Espace réservé du numéro de diapositive 3">
            <a:extLst>
              <a:ext uri="{FF2B5EF4-FFF2-40B4-BE49-F238E27FC236}">
                <a16:creationId xmlns:a16="http://schemas.microsoft.com/office/drawing/2014/main" id="{16572C4F-4B2B-761E-C186-535EA015CFD6}"/>
              </a:ext>
            </a:extLst>
          </p:cNvPr>
          <p:cNvSpPr>
            <a:spLocks noGrp="1"/>
          </p:cNvSpPr>
          <p:nvPr>
            <p:ph type="sldNum" sz="quarter" idx="10"/>
          </p:nvPr>
        </p:nvSpPr>
        <p:spPr/>
        <p:txBody>
          <a:bodyPr/>
          <a:lstStyle/>
          <a:p>
            <a:pPr rtl="0"/>
            <a:fld id="{32674CE4-FBD8-4481-AEFB-CA53E599A745}" type="slidenum">
              <a:rPr lang="fr-FR" smtClean="0"/>
              <a:t>83</a:t>
            </a:fld>
            <a:endParaRPr lang="fr-FR"/>
          </a:p>
        </p:txBody>
      </p:sp>
      <p:sp>
        <p:nvSpPr>
          <p:cNvPr id="5" name="Espace réservé du pied de page 4">
            <a:extLst>
              <a:ext uri="{FF2B5EF4-FFF2-40B4-BE49-F238E27FC236}">
                <a16:creationId xmlns:a16="http://schemas.microsoft.com/office/drawing/2014/main" id="{9317F811-1255-B5E4-31F4-E2878A9B755F}"/>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254758545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530A2-A60F-653B-767D-81239693CBC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A1770DB-D62A-0C72-6A35-79A2A113B6D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66FE7B2-6613-6248-CF6C-D54F97F6AE9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err="1"/>
              <a:t>RefVentes</a:t>
            </a:r>
            <a:r>
              <a:rPr lang="fr-FR" dirty="0"/>
              <a:t>= (qui sera renommée à la fin= </a:t>
            </a:r>
            <a:r>
              <a:rPr lang="fr-FR" sz="1200" i="1" dirty="0">
                <a:solidFill>
                  <a:schemeClr val="accent5"/>
                </a:solidFill>
                <a:sym typeface="Wingdings" panose="05000000000000000000" pitchFamily="2" charset="2"/>
              </a:rPr>
              <a:t>ventes ouvrées </a:t>
            </a:r>
            <a:r>
              <a:rPr lang="fr-FR" sz="1200" i="1" dirty="0" err="1">
                <a:solidFill>
                  <a:schemeClr val="accent5"/>
                </a:solidFill>
                <a:sym typeface="Wingdings" panose="05000000000000000000" pitchFamily="2" charset="2"/>
              </a:rPr>
              <a:t>Pquery</a:t>
            </a:r>
            <a:r>
              <a:rPr lang="fr-FR" sz="1200" i="1" dirty="0">
                <a:solidFill>
                  <a:schemeClr val="accent5"/>
                </a:solidFill>
                <a:sym typeface="Wingdings" panose="05000000000000000000" pitchFamily="2" charset="2"/>
              </a:rPr>
              <a:t>)</a:t>
            </a: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br>
              <a:rPr lang="fr-FR" dirty="0"/>
            </a:br>
            <a:r>
              <a:rPr lang="fr-FR" dirty="0"/>
              <a:t>let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Source = Ventes,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 il faut bien lui dire que si la date de livraison n'est pas connue, il faut mettre 0 à la place. Si on oublie, cela ne génère pas d'erreur mais on sera bloqué pour créer la liste de dates sans le paramètres sur 0.</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#"Création nb jours livraison global" = </a:t>
            </a:r>
            <a:r>
              <a:rPr lang="fr-FR" dirty="0" err="1"/>
              <a:t>Table.AddColumn</a:t>
            </a:r>
            <a:r>
              <a:rPr lang="fr-FR" dirty="0"/>
              <a:t>(Source, "Soustraction", </a:t>
            </a:r>
            <a:r>
              <a:rPr lang="fr-FR" dirty="0" err="1"/>
              <a:t>each</a:t>
            </a:r>
            <a:r>
              <a:rPr lang="fr-FR" dirty="0"/>
              <a:t> if [Date de livraison] = </a:t>
            </a:r>
            <a:r>
              <a:rPr lang="fr-FR" dirty="0" err="1"/>
              <a:t>null</a:t>
            </a:r>
            <a:r>
              <a:rPr lang="fr-FR" dirty="0"/>
              <a:t> </a:t>
            </a:r>
            <a:r>
              <a:rPr lang="fr-FR" dirty="0" err="1"/>
              <a:t>then</a:t>
            </a:r>
            <a:r>
              <a:rPr lang="fr-FR" dirty="0"/>
              <a:t> 0</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err="1"/>
              <a:t>else</a:t>
            </a:r>
            <a:r>
              <a:rPr lang="fr-FR" dirty="0"/>
              <a:t> </a:t>
            </a:r>
            <a:r>
              <a:rPr lang="fr-FR" dirty="0" err="1"/>
              <a:t>Duration.Days</a:t>
            </a:r>
            <a:r>
              <a:rPr lang="fr-FR" dirty="0"/>
              <a:t>([Date de livraison] - [Date de vente])),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#"Colonnes renommées" = </a:t>
            </a:r>
            <a:r>
              <a:rPr lang="fr-FR" dirty="0" err="1"/>
              <a:t>Table.RenameColumns</a:t>
            </a:r>
            <a:r>
              <a:rPr lang="fr-FR" dirty="0"/>
              <a:t>(#"Création nb jours livraison global",{{"Soustraction", "Nb jours livraison globale"}}),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#"Autres colonnes supprimées" = </a:t>
            </a:r>
            <a:r>
              <a:rPr lang="fr-FR" dirty="0" err="1"/>
              <a:t>Table.SelectColumns</a:t>
            </a:r>
            <a:r>
              <a:rPr lang="fr-FR" dirty="0"/>
              <a:t>(#"Colonnes renommées",{"Idvente", "Date de vente", "Date de livraison", "Nb jours livraison globale"}),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 si on ne rajoute pas + 1, si pas de livraison, il ne créera pas de ligne pour les ventes n'ayant pas été livrées ce qui sera faux</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#"Création liste de dates" = </a:t>
            </a:r>
            <a:r>
              <a:rPr lang="fr-FR" dirty="0" err="1"/>
              <a:t>Table.AddColumn</a:t>
            </a:r>
            <a:r>
              <a:rPr lang="fr-FR" dirty="0"/>
              <a:t>(#"Autres colonnes supprimées", "Liste de Dates", </a:t>
            </a:r>
            <a:r>
              <a:rPr lang="fr-FR" dirty="0" err="1"/>
              <a:t>each</a:t>
            </a:r>
            <a:r>
              <a:rPr lang="fr-FR" dirty="0"/>
              <a:t> </a:t>
            </a:r>
            <a:r>
              <a:rPr lang="fr-FR" dirty="0" err="1"/>
              <a:t>List.Dates</a:t>
            </a:r>
            <a:r>
              <a:rPr lang="fr-FR" dirty="0"/>
              <a:t>([Date de vente],[Nb jours livraison globale]+1,#duration(1,0,0,0))),</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#"Liste de dates </a:t>
            </a:r>
            <a:r>
              <a:rPr lang="fr-FR" dirty="0" err="1"/>
              <a:t>developpée</a:t>
            </a:r>
            <a:r>
              <a:rPr lang="fr-FR" dirty="0"/>
              <a:t>" = </a:t>
            </a:r>
            <a:r>
              <a:rPr lang="fr-FR" dirty="0" err="1"/>
              <a:t>Table.ExpandListColumn</a:t>
            </a:r>
            <a:r>
              <a:rPr lang="fr-FR" dirty="0"/>
              <a:t>(#"Création liste de dates", "Liste de Dates"),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#"Type modifié1" = </a:t>
            </a:r>
            <a:r>
              <a:rPr lang="fr-FR" dirty="0" err="1"/>
              <a:t>Table.TransformColumnTypes</a:t>
            </a:r>
            <a:r>
              <a:rPr lang="fr-FR" dirty="0"/>
              <a:t>(#"Liste de dates </a:t>
            </a:r>
            <a:r>
              <a:rPr lang="fr-FR" dirty="0" err="1"/>
              <a:t>developpée</a:t>
            </a:r>
            <a:r>
              <a:rPr lang="fr-FR" dirty="0"/>
              <a:t>",{{"Liste de Dates", type date}}),</a:t>
            </a:r>
          </a:p>
          <a:p>
            <a:endParaRPr lang="fr-FR" dirty="0"/>
          </a:p>
        </p:txBody>
      </p:sp>
      <p:sp>
        <p:nvSpPr>
          <p:cNvPr id="4" name="Espace réservé du numéro de diapositive 3">
            <a:extLst>
              <a:ext uri="{FF2B5EF4-FFF2-40B4-BE49-F238E27FC236}">
                <a16:creationId xmlns:a16="http://schemas.microsoft.com/office/drawing/2014/main" id="{233A7546-C198-62FA-AEFB-40619888B899}"/>
              </a:ext>
            </a:extLst>
          </p:cNvPr>
          <p:cNvSpPr>
            <a:spLocks noGrp="1"/>
          </p:cNvSpPr>
          <p:nvPr>
            <p:ph type="sldNum" sz="quarter" idx="10"/>
          </p:nvPr>
        </p:nvSpPr>
        <p:spPr/>
        <p:txBody>
          <a:bodyPr/>
          <a:lstStyle/>
          <a:p>
            <a:pPr rtl="0"/>
            <a:fld id="{32674CE4-FBD8-4481-AEFB-CA53E599A745}" type="slidenum">
              <a:rPr lang="fr-FR" smtClean="0"/>
              <a:t>84</a:t>
            </a:fld>
            <a:endParaRPr lang="fr-FR"/>
          </a:p>
        </p:txBody>
      </p:sp>
      <p:sp>
        <p:nvSpPr>
          <p:cNvPr id="5" name="Espace réservé du pied de page 4">
            <a:extLst>
              <a:ext uri="{FF2B5EF4-FFF2-40B4-BE49-F238E27FC236}">
                <a16:creationId xmlns:a16="http://schemas.microsoft.com/office/drawing/2014/main" id="{181D56A0-6099-1444-B7B8-4B864B259BEC}"/>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309986269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758F6-E29C-D3DE-092D-10B5A623850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388F105-D4B7-8DAE-4129-ABDDE17F4E5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E038262-0127-ACEA-D8DD-0A04DB2A93D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err="1"/>
              <a:t>RefVentes</a:t>
            </a:r>
            <a:r>
              <a:rPr lang="fr-FR" dirty="0"/>
              <a:t>= (qui sera renommée à la fin= </a:t>
            </a:r>
            <a:r>
              <a:rPr lang="fr-FR" sz="1200" i="1" dirty="0">
                <a:solidFill>
                  <a:schemeClr val="accent5"/>
                </a:solidFill>
                <a:sym typeface="Wingdings" panose="05000000000000000000" pitchFamily="2" charset="2"/>
              </a:rPr>
              <a:t>ventes ouvrées </a:t>
            </a:r>
            <a:r>
              <a:rPr lang="fr-FR" sz="1200" i="1" dirty="0" err="1">
                <a:solidFill>
                  <a:schemeClr val="accent5"/>
                </a:solidFill>
                <a:sym typeface="Wingdings" panose="05000000000000000000" pitchFamily="2" charset="2"/>
              </a:rPr>
              <a:t>Pquery</a:t>
            </a:r>
            <a:r>
              <a:rPr lang="fr-FR" sz="1200" i="1" dirty="0">
                <a:solidFill>
                  <a:schemeClr val="accent5"/>
                </a:solidFill>
                <a:sym typeface="Wingdings" panose="05000000000000000000" pitchFamily="2" charset="2"/>
              </a:rPr>
              <a:t>)</a:t>
            </a:r>
            <a:endParaRPr lang="fr-FR" dirty="0"/>
          </a:p>
          <a:p>
            <a:r>
              <a:rPr lang="fr-FR" dirty="0"/>
              <a:t>let</a:t>
            </a:r>
          </a:p>
          <a:p>
            <a:r>
              <a:rPr lang="fr-FR" dirty="0"/>
              <a:t>    Source = Ventes,</a:t>
            </a:r>
          </a:p>
          <a:p>
            <a:r>
              <a:rPr lang="fr-FR" dirty="0"/>
              <a:t>    // il faut bien lui dire que si la date de livraison n'est pas connue, il faut mettre 0 à la place. Si on oublie, cela ne génère pas d'erreur mais on sera bloqué pour créer la liste de dates sans le paramètres sur 0.</a:t>
            </a:r>
          </a:p>
          <a:p>
            <a:r>
              <a:rPr lang="fr-FR" dirty="0"/>
              <a:t>    #"Création nb jours livraison global" = </a:t>
            </a:r>
            <a:r>
              <a:rPr lang="fr-FR" dirty="0" err="1"/>
              <a:t>Table.AddColumn</a:t>
            </a:r>
            <a:r>
              <a:rPr lang="fr-FR" dirty="0"/>
              <a:t>(Source, "Soustraction", </a:t>
            </a:r>
            <a:r>
              <a:rPr lang="fr-FR" dirty="0" err="1"/>
              <a:t>each</a:t>
            </a:r>
            <a:r>
              <a:rPr lang="fr-FR" dirty="0"/>
              <a:t> if [Date de livraison] = </a:t>
            </a:r>
            <a:r>
              <a:rPr lang="fr-FR" dirty="0" err="1"/>
              <a:t>null</a:t>
            </a:r>
            <a:r>
              <a:rPr lang="fr-FR" dirty="0"/>
              <a:t> </a:t>
            </a:r>
            <a:r>
              <a:rPr lang="fr-FR" dirty="0" err="1"/>
              <a:t>then</a:t>
            </a:r>
            <a:r>
              <a:rPr lang="fr-FR" dirty="0"/>
              <a:t> 0</a:t>
            </a:r>
          </a:p>
          <a:p>
            <a:r>
              <a:rPr lang="fr-FR" dirty="0" err="1"/>
              <a:t>else</a:t>
            </a:r>
            <a:r>
              <a:rPr lang="fr-FR" dirty="0"/>
              <a:t> </a:t>
            </a:r>
            <a:r>
              <a:rPr lang="fr-FR" dirty="0" err="1"/>
              <a:t>Duration.Days</a:t>
            </a:r>
            <a:r>
              <a:rPr lang="fr-FR" dirty="0"/>
              <a:t>([Date de livraison] - [Date de vente])),</a:t>
            </a:r>
          </a:p>
          <a:p>
            <a:r>
              <a:rPr lang="fr-FR" dirty="0"/>
              <a:t>    #"Colonnes renommées" = </a:t>
            </a:r>
            <a:r>
              <a:rPr lang="fr-FR" dirty="0" err="1"/>
              <a:t>Table.RenameColumns</a:t>
            </a:r>
            <a:r>
              <a:rPr lang="fr-FR" dirty="0"/>
              <a:t>(#"Création nb jours livraison global",{{"Soustraction", "Nb jours livraison globale"}}),</a:t>
            </a:r>
          </a:p>
          <a:p>
            <a:r>
              <a:rPr lang="fr-FR" dirty="0"/>
              <a:t>    #"Autres colonnes supprimées" = </a:t>
            </a:r>
            <a:r>
              <a:rPr lang="fr-FR" dirty="0" err="1"/>
              <a:t>Table.SelectColumns</a:t>
            </a:r>
            <a:r>
              <a:rPr lang="fr-FR" dirty="0"/>
              <a:t>(#"Colonnes renommées",{"Idvente", "Date de vente", "Date de livraison", "Nb jours livraison globale"}),</a:t>
            </a:r>
          </a:p>
          <a:p>
            <a:r>
              <a:rPr lang="fr-FR" dirty="0"/>
              <a:t>    // si on ne rajoute pas + 1, si pas de livraison, il ne créera pas de ligne pour les ventes n'ayant pas été livrées ce qui sera faux</a:t>
            </a:r>
          </a:p>
          <a:p>
            <a:r>
              <a:rPr lang="fr-FR" dirty="0"/>
              <a:t>    #"Création liste de dates" = </a:t>
            </a:r>
            <a:r>
              <a:rPr lang="fr-FR" dirty="0" err="1"/>
              <a:t>Table.AddColumn</a:t>
            </a:r>
            <a:r>
              <a:rPr lang="fr-FR" dirty="0"/>
              <a:t>(#"Autres colonnes supprimées", "Liste de Dates", </a:t>
            </a:r>
            <a:r>
              <a:rPr lang="fr-FR" dirty="0" err="1"/>
              <a:t>each</a:t>
            </a:r>
            <a:r>
              <a:rPr lang="fr-FR" dirty="0"/>
              <a:t> </a:t>
            </a:r>
            <a:r>
              <a:rPr lang="fr-FR" dirty="0" err="1"/>
              <a:t>List.Dates</a:t>
            </a:r>
            <a:r>
              <a:rPr lang="fr-FR" dirty="0"/>
              <a:t>([Date de vente],[Nb jours livraison globale]+1,#duration(1,0,0,0))),</a:t>
            </a:r>
          </a:p>
          <a:p>
            <a:r>
              <a:rPr lang="fr-FR" dirty="0"/>
              <a:t>    #"Liste de dates </a:t>
            </a:r>
            <a:r>
              <a:rPr lang="fr-FR" dirty="0" err="1"/>
              <a:t>developpée</a:t>
            </a:r>
            <a:r>
              <a:rPr lang="fr-FR" dirty="0"/>
              <a:t>" = </a:t>
            </a:r>
            <a:r>
              <a:rPr lang="fr-FR" dirty="0" err="1"/>
              <a:t>Table.ExpandListColumn</a:t>
            </a:r>
            <a:r>
              <a:rPr lang="fr-FR" dirty="0"/>
              <a:t>(#"Création liste de dates", "Liste de Dates"),</a:t>
            </a:r>
          </a:p>
          <a:p>
            <a:r>
              <a:rPr lang="fr-FR" dirty="0"/>
              <a:t>    #"Type modifié1" = </a:t>
            </a:r>
            <a:r>
              <a:rPr lang="fr-FR" dirty="0" err="1"/>
              <a:t>Table.TransformColumnTypes</a:t>
            </a:r>
            <a:r>
              <a:rPr lang="fr-FR" dirty="0"/>
              <a:t>(#"Liste de dates </a:t>
            </a:r>
            <a:r>
              <a:rPr lang="fr-FR" dirty="0" err="1"/>
              <a:t>developpée</a:t>
            </a:r>
            <a:r>
              <a:rPr lang="fr-FR" dirty="0"/>
              <a:t>",{{"Liste de Dates", type date}}),</a:t>
            </a:r>
          </a:p>
          <a:p>
            <a:r>
              <a:rPr lang="fr-FR" dirty="0"/>
              <a:t>    #"Connexion table de date" = </a:t>
            </a:r>
            <a:r>
              <a:rPr lang="fr-FR" dirty="0" err="1"/>
              <a:t>Table.NestedJoin</a:t>
            </a:r>
            <a:r>
              <a:rPr lang="fr-FR" dirty="0"/>
              <a:t>(#"Type modifié1", {"Liste de Dates"}, #"5 Le 4 + jours ouvrés", {"</a:t>
            </a:r>
            <a:r>
              <a:rPr lang="fr-FR" dirty="0" err="1"/>
              <a:t>CleDate</a:t>
            </a:r>
            <a:r>
              <a:rPr lang="fr-FR" dirty="0"/>
              <a:t>"}, "5 Le 4 + jours ouvrés", </a:t>
            </a:r>
            <a:r>
              <a:rPr lang="fr-FR" dirty="0" err="1"/>
              <a:t>JoinKind.LeftOuter</a:t>
            </a:r>
            <a:r>
              <a:rPr lang="fr-FR" dirty="0"/>
              <a:t>),</a:t>
            </a:r>
          </a:p>
          <a:p>
            <a:r>
              <a:rPr lang="fr-FR" dirty="0"/>
              <a:t>    #"Récupération jours ouvrables" = </a:t>
            </a:r>
            <a:r>
              <a:rPr lang="fr-FR" dirty="0" err="1"/>
              <a:t>Table.ExpandTableColumn</a:t>
            </a:r>
            <a:r>
              <a:rPr lang="fr-FR" dirty="0"/>
              <a:t>(#"Connexion table de date", "5 Le 4 + jours ouvrés", {"Jours ouvrables"}, {"Jours ouvrables"}),</a:t>
            </a:r>
          </a:p>
          <a:p>
            <a:r>
              <a:rPr lang="fr-FR" dirty="0"/>
              <a:t>    // Soustraire 1 jour à chaque calcul car sinon il compte le jour de départ de vente dans le calcul du nombre de jours de livraison donc pas bon</a:t>
            </a:r>
          </a:p>
          <a:p>
            <a:r>
              <a:rPr lang="fr-FR" dirty="0"/>
              <a:t>    #"Lignes groupées" = </a:t>
            </a:r>
            <a:r>
              <a:rPr lang="fr-FR" dirty="0" err="1"/>
              <a:t>Table.Group</a:t>
            </a:r>
            <a:r>
              <a:rPr lang="fr-FR" dirty="0"/>
              <a:t>(#"Récupération jours ouvrables", {"Idvente"}, {{"Nb jours livraisons global", </a:t>
            </a:r>
            <a:r>
              <a:rPr lang="fr-FR" dirty="0" err="1"/>
              <a:t>each</a:t>
            </a:r>
            <a:r>
              <a:rPr lang="fr-FR" dirty="0"/>
              <a:t> </a:t>
            </a:r>
            <a:r>
              <a:rPr lang="fr-FR" dirty="0" err="1"/>
              <a:t>Table.RowCount</a:t>
            </a:r>
            <a:r>
              <a:rPr lang="fr-FR" dirty="0"/>
              <a:t>(_)-1, Int64.Type},    {"Nb jours livraisons ouvrés", </a:t>
            </a:r>
            <a:r>
              <a:rPr lang="fr-FR" dirty="0" err="1"/>
              <a:t>each</a:t>
            </a:r>
            <a:r>
              <a:rPr lang="fr-FR" dirty="0"/>
              <a:t> </a:t>
            </a:r>
            <a:r>
              <a:rPr lang="fr-FR" dirty="0" err="1"/>
              <a:t>List.Sum</a:t>
            </a:r>
            <a:r>
              <a:rPr lang="fr-FR" dirty="0"/>
              <a:t>([Jours ouvrables])-1, type </a:t>
            </a:r>
            <a:r>
              <a:rPr lang="fr-FR" dirty="0" err="1"/>
              <a:t>nullable</a:t>
            </a:r>
            <a:r>
              <a:rPr lang="fr-FR" dirty="0"/>
              <a:t> </a:t>
            </a:r>
            <a:r>
              <a:rPr lang="fr-FR" dirty="0" err="1"/>
              <a:t>number</a:t>
            </a:r>
            <a:r>
              <a:rPr lang="fr-FR" dirty="0"/>
              <a:t>}})</a:t>
            </a:r>
          </a:p>
          <a:p>
            <a:r>
              <a:rPr lang="fr-FR" dirty="0"/>
              <a:t>in</a:t>
            </a:r>
          </a:p>
          <a:p>
            <a:r>
              <a:rPr lang="fr-FR" dirty="0"/>
              <a:t>    #"Lignes groupées"</a:t>
            </a:r>
          </a:p>
        </p:txBody>
      </p:sp>
      <p:sp>
        <p:nvSpPr>
          <p:cNvPr id="4" name="Espace réservé du numéro de diapositive 3">
            <a:extLst>
              <a:ext uri="{FF2B5EF4-FFF2-40B4-BE49-F238E27FC236}">
                <a16:creationId xmlns:a16="http://schemas.microsoft.com/office/drawing/2014/main" id="{8AE8CBF7-919F-1FAE-6432-11E8796AB24C}"/>
              </a:ext>
            </a:extLst>
          </p:cNvPr>
          <p:cNvSpPr>
            <a:spLocks noGrp="1"/>
          </p:cNvSpPr>
          <p:nvPr>
            <p:ph type="sldNum" sz="quarter" idx="10"/>
          </p:nvPr>
        </p:nvSpPr>
        <p:spPr/>
        <p:txBody>
          <a:bodyPr/>
          <a:lstStyle/>
          <a:p>
            <a:pPr rtl="0"/>
            <a:fld id="{32674CE4-FBD8-4481-AEFB-CA53E599A745}" type="slidenum">
              <a:rPr lang="fr-FR" smtClean="0"/>
              <a:t>85</a:t>
            </a:fld>
            <a:endParaRPr lang="fr-FR"/>
          </a:p>
        </p:txBody>
      </p:sp>
      <p:sp>
        <p:nvSpPr>
          <p:cNvPr id="5" name="Espace réservé du pied de page 4">
            <a:extLst>
              <a:ext uri="{FF2B5EF4-FFF2-40B4-BE49-F238E27FC236}">
                <a16:creationId xmlns:a16="http://schemas.microsoft.com/office/drawing/2014/main" id="{1052DFB6-251D-EBA5-6021-B5FEB647C2A1}"/>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46662626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7E3C66-CC44-4899-9205-A3715EB5D3A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4470D79-85D1-D6E8-0E31-451F0B49FC6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DE345AD-BCD3-A24C-BC5D-F2ADA91BB99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i="1" dirty="0">
                <a:solidFill>
                  <a:schemeClr val="accent5"/>
                </a:solidFill>
                <a:sym typeface="Wingdings" panose="05000000000000000000" pitchFamily="2" charset="2"/>
              </a:rPr>
              <a:t>Ventes ouvrées </a:t>
            </a:r>
            <a:r>
              <a:rPr lang="fr-FR" sz="1200" i="1" dirty="0" err="1">
                <a:solidFill>
                  <a:schemeClr val="accent5"/>
                </a:solidFill>
                <a:sym typeface="Wingdings" panose="05000000000000000000" pitchFamily="2" charset="2"/>
              </a:rPr>
              <a:t>PQuery</a:t>
            </a: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Dans le calcul initial, il y a parfois des -1 car date de vente le samedi et arrivée le lundi, donc ça fait 0 et ensuite -1 du calcul donc -1</a:t>
            </a:r>
            <a:br>
              <a:rPr lang="fr-FR" dirty="0"/>
            </a:br>
            <a:r>
              <a:rPr lang="fr-FR" dirty="0"/>
              <a:t>Normalement, cette anomalie n’existe pas car l’entreprise n’envoie pas un jour du week-end ni férié donc ce n’est pas un cas de figure existant dans la vraie vie. Il ne pourra jamais compté -1 car si le jour de la commande tombe un jour de week-end, la commande partira forcément le lundi et arrivera minimum le mardi :  donc ça compte 2 (car compte le jour de départ) -1 : donc bien 1 jour ouvré.</a:t>
            </a:r>
            <a:br>
              <a:rPr lang="fr-FR" dirty="0"/>
            </a:br>
            <a:br>
              <a:rPr lang="fr-FR" dirty="0"/>
            </a:br>
            <a:endParaRPr lang="fr-FR" dirty="0"/>
          </a:p>
        </p:txBody>
      </p:sp>
      <p:sp>
        <p:nvSpPr>
          <p:cNvPr id="4" name="Espace réservé du numéro de diapositive 3">
            <a:extLst>
              <a:ext uri="{FF2B5EF4-FFF2-40B4-BE49-F238E27FC236}">
                <a16:creationId xmlns:a16="http://schemas.microsoft.com/office/drawing/2014/main" id="{570EBE6B-881D-EE8F-BDF1-72489B28A25B}"/>
              </a:ext>
            </a:extLst>
          </p:cNvPr>
          <p:cNvSpPr>
            <a:spLocks noGrp="1"/>
          </p:cNvSpPr>
          <p:nvPr>
            <p:ph type="sldNum" sz="quarter" idx="10"/>
          </p:nvPr>
        </p:nvSpPr>
        <p:spPr/>
        <p:txBody>
          <a:bodyPr/>
          <a:lstStyle/>
          <a:p>
            <a:pPr rtl="0"/>
            <a:fld id="{32674CE4-FBD8-4481-AEFB-CA53E599A745}" type="slidenum">
              <a:rPr lang="fr-FR" smtClean="0"/>
              <a:t>86</a:t>
            </a:fld>
            <a:endParaRPr lang="fr-FR"/>
          </a:p>
        </p:txBody>
      </p:sp>
      <p:sp>
        <p:nvSpPr>
          <p:cNvPr id="5" name="Espace réservé du pied de page 4">
            <a:extLst>
              <a:ext uri="{FF2B5EF4-FFF2-40B4-BE49-F238E27FC236}">
                <a16:creationId xmlns:a16="http://schemas.microsoft.com/office/drawing/2014/main" id="{A02923FE-67FE-A7C8-057D-799AB4663A5F}"/>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242281690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88</a:t>
            </a:fld>
            <a:endParaRPr lang="fr-FR"/>
          </a:p>
        </p:txBody>
      </p:sp>
      <p:sp>
        <p:nvSpPr>
          <p:cNvPr id="5" name="Espace réservé du pied de page 4">
            <a:extLst>
              <a:ext uri="{FF2B5EF4-FFF2-40B4-BE49-F238E27FC236}">
                <a16:creationId xmlns:a16="http://schemas.microsoft.com/office/drawing/2014/main" id="{DC3F9048-3DCD-496C-B970-1A46D476A3A2}"/>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246725395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89</a:t>
            </a:fld>
            <a:endParaRPr lang="fr-FR"/>
          </a:p>
        </p:txBody>
      </p:sp>
      <p:sp>
        <p:nvSpPr>
          <p:cNvPr id="5" name="Espace réservé du pied de page 4">
            <a:extLst>
              <a:ext uri="{FF2B5EF4-FFF2-40B4-BE49-F238E27FC236}">
                <a16:creationId xmlns:a16="http://schemas.microsoft.com/office/drawing/2014/main" id="{BBF37D10-7B6E-4344-BF06-EA3A3E91D91A}"/>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105293489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90</a:t>
            </a:fld>
            <a:endParaRPr lang="fr-FR"/>
          </a:p>
        </p:txBody>
      </p:sp>
      <p:sp>
        <p:nvSpPr>
          <p:cNvPr id="5" name="Espace réservé du pied de page 4">
            <a:extLst>
              <a:ext uri="{FF2B5EF4-FFF2-40B4-BE49-F238E27FC236}">
                <a16:creationId xmlns:a16="http://schemas.microsoft.com/office/drawing/2014/main" id="{BBF37D10-7B6E-4344-BF06-EA3A3E91D91A}"/>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3415406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9</a:t>
            </a:fld>
            <a:endParaRPr lang="fr-FR"/>
          </a:p>
        </p:txBody>
      </p:sp>
      <p:sp>
        <p:nvSpPr>
          <p:cNvPr id="5" name="Espace réservé du pied de page 4">
            <a:extLst>
              <a:ext uri="{FF2B5EF4-FFF2-40B4-BE49-F238E27FC236}">
                <a16:creationId xmlns:a16="http://schemas.microsoft.com/office/drawing/2014/main" id="{E5128E35-17A8-4A46-9057-29DB11C1B56C}"/>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92294341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CONTAINSSTRING : </a:t>
            </a:r>
          </a:p>
          <a:p>
            <a:r>
              <a:rPr lang="fr-FR" dirty="0"/>
              <a:t>EVALUATE ROW( "Case 1", CONTAINSSTRING("</a:t>
            </a:r>
            <a:r>
              <a:rPr lang="fr-FR" dirty="0" err="1"/>
              <a:t>abcd</a:t>
            </a:r>
            <a:r>
              <a:rPr lang="fr-FR" dirty="0"/>
              <a:t>", "</a:t>
            </a:r>
            <a:r>
              <a:rPr lang="fr-FR" dirty="0" err="1"/>
              <a:t>bc</a:t>
            </a:r>
            <a:r>
              <a:rPr lang="fr-FR" dirty="0"/>
              <a:t>"), </a:t>
            </a:r>
          </a:p>
          <a:p>
            <a:r>
              <a:rPr lang="fr-FR" dirty="0"/>
              <a:t>"Case 2", CONTAINSSTRING("</a:t>
            </a:r>
            <a:r>
              <a:rPr lang="fr-FR" dirty="0" err="1"/>
              <a:t>abcd</a:t>
            </a:r>
            <a:r>
              <a:rPr lang="fr-FR" dirty="0"/>
              <a:t>", "BC"), </a:t>
            </a:r>
          </a:p>
          <a:p>
            <a:r>
              <a:rPr lang="fr-FR" dirty="0"/>
              <a:t>"Case 3", CONTAINSSTRING("</a:t>
            </a:r>
            <a:r>
              <a:rPr lang="fr-FR" dirty="0" err="1"/>
              <a:t>abcd</a:t>
            </a:r>
            <a:r>
              <a:rPr lang="fr-FR" dirty="0"/>
              <a:t>", "a*d"), </a:t>
            </a:r>
          </a:p>
          <a:p>
            <a:r>
              <a:rPr lang="fr-FR" dirty="0"/>
              <a:t>"Case 4", CONTAINSSTRING("</a:t>
            </a:r>
            <a:r>
              <a:rPr lang="fr-FR" dirty="0" err="1"/>
              <a:t>abcd</a:t>
            </a:r>
            <a:r>
              <a:rPr lang="fr-FR" dirty="0"/>
              <a:t>", "</a:t>
            </a:r>
            <a:r>
              <a:rPr lang="fr-FR" dirty="0" err="1"/>
              <a:t>ef</a:t>
            </a:r>
            <a:r>
              <a:rPr lang="fr-FR" dirty="0"/>
              <a:t>") ) </a:t>
            </a:r>
          </a:p>
          <a:p>
            <a:pPr marL="171450" indent="-171450">
              <a:buFont typeface="Wingdings" panose="05000000000000000000" pitchFamily="2" charset="2"/>
              <a:buChar char="n"/>
            </a:pPr>
            <a:r>
              <a:rPr lang="fr-FR" dirty="0"/>
              <a:t>&gt; Vrai cas 1 à 3</a:t>
            </a:r>
          </a:p>
          <a:p>
            <a:pPr marL="171450" indent="-171450">
              <a:buFont typeface="Wingdings" panose="05000000000000000000" pitchFamily="2" charset="2"/>
              <a:buChar char="n"/>
            </a:pPr>
            <a:endParaRPr lang="fr-FR" dirty="0"/>
          </a:p>
          <a:p>
            <a:pPr marL="171450" indent="-171450">
              <a:buFont typeface="Wingdings" panose="05000000000000000000" pitchFamily="2" charset="2"/>
              <a:buChar char="n"/>
            </a:pPr>
            <a:r>
              <a:rPr lang="fr-FR" dirty="0"/>
              <a:t>ROUND : arrondir et TRUNC (enlever décimales)</a:t>
            </a:r>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93</a:t>
            </a:fld>
            <a:endParaRPr lang="fr-FR"/>
          </a:p>
        </p:txBody>
      </p:sp>
      <p:sp>
        <p:nvSpPr>
          <p:cNvPr id="5" name="Espace réservé du pied de page 4">
            <a:extLst>
              <a:ext uri="{FF2B5EF4-FFF2-40B4-BE49-F238E27FC236}">
                <a16:creationId xmlns:a16="http://schemas.microsoft.com/office/drawing/2014/main" id="{4A972A07-AB66-4871-A858-B64EAC7C5F79}"/>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40391788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0C9955-35B0-7C38-A5F7-09870DB4F03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380A0EB-A963-6840-F69C-556B0ADD213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422AF82-9518-3C72-5BD6-2970B162285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https://daxone.fr/la-creation-de-la-colonne-semaine-quelle-norme/</a:t>
            </a:r>
          </a:p>
          <a:p>
            <a:endParaRPr lang="fr-FR" dirty="0"/>
          </a:p>
        </p:txBody>
      </p:sp>
      <p:sp>
        <p:nvSpPr>
          <p:cNvPr id="4" name="Espace réservé du numéro de diapositive 3">
            <a:extLst>
              <a:ext uri="{FF2B5EF4-FFF2-40B4-BE49-F238E27FC236}">
                <a16:creationId xmlns:a16="http://schemas.microsoft.com/office/drawing/2014/main" id="{D5064728-18DD-655A-EEB3-84805C11AC01}"/>
              </a:ext>
            </a:extLst>
          </p:cNvPr>
          <p:cNvSpPr>
            <a:spLocks noGrp="1"/>
          </p:cNvSpPr>
          <p:nvPr>
            <p:ph type="sldNum" sz="quarter" idx="10"/>
          </p:nvPr>
        </p:nvSpPr>
        <p:spPr/>
        <p:txBody>
          <a:bodyPr/>
          <a:lstStyle/>
          <a:p>
            <a:pPr rtl="0"/>
            <a:fld id="{32674CE4-FBD8-4481-AEFB-CA53E599A745}" type="slidenum">
              <a:rPr lang="fr-FR" smtClean="0"/>
              <a:t>99</a:t>
            </a:fld>
            <a:endParaRPr lang="fr-FR"/>
          </a:p>
        </p:txBody>
      </p:sp>
      <p:sp>
        <p:nvSpPr>
          <p:cNvPr id="5" name="Espace réservé du pied de page 4">
            <a:extLst>
              <a:ext uri="{FF2B5EF4-FFF2-40B4-BE49-F238E27FC236}">
                <a16:creationId xmlns:a16="http://schemas.microsoft.com/office/drawing/2014/main" id="{F60A26DB-87A8-16D0-D03F-25F7341E20BE}"/>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38385775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2B6FC-1BC9-770E-C323-3B7EF4D9CA9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90861AC-E372-18EB-89AA-06DA05495F6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BCD4810-76DA-2FCB-2EBE-5D0D14219CB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https://daxone.fr/la-creation-de-la-colonne-semaine-quelle-norme/</a:t>
            </a:r>
          </a:p>
          <a:p>
            <a:endParaRPr lang="fr-FR" dirty="0"/>
          </a:p>
        </p:txBody>
      </p:sp>
      <p:sp>
        <p:nvSpPr>
          <p:cNvPr id="4" name="Espace réservé du numéro de diapositive 3">
            <a:extLst>
              <a:ext uri="{FF2B5EF4-FFF2-40B4-BE49-F238E27FC236}">
                <a16:creationId xmlns:a16="http://schemas.microsoft.com/office/drawing/2014/main" id="{0EB6189A-8BEA-C1BF-EBD5-67DD73540645}"/>
              </a:ext>
            </a:extLst>
          </p:cNvPr>
          <p:cNvSpPr>
            <a:spLocks noGrp="1"/>
          </p:cNvSpPr>
          <p:nvPr>
            <p:ph type="sldNum" sz="quarter" idx="10"/>
          </p:nvPr>
        </p:nvSpPr>
        <p:spPr/>
        <p:txBody>
          <a:bodyPr/>
          <a:lstStyle/>
          <a:p>
            <a:pPr rtl="0"/>
            <a:fld id="{32674CE4-FBD8-4481-AEFB-CA53E599A745}" type="slidenum">
              <a:rPr lang="fr-FR" smtClean="0"/>
              <a:t>100</a:t>
            </a:fld>
            <a:endParaRPr lang="fr-FR"/>
          </a:p>
        </p:txBody>
      </p:sp>
      <p:sp>
        <p:nvSpPr>
          <p:cNvPr id="5" name="Espace réservé du pied de page 4">
            <a:extLst>
              <a:ext uri="{FF2B5EF4-FFF2-40B4-BE49-F238E27FC236}">
                <a16:creationId xmlns:a16="http://schemas.microsoft.com/office/drawing/2014/main" id="{1708103A-DF7B-567F-9DB1-5E8BE425DD01}"/>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428902824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073241-13EC-119A-90E0-6F7B9BFB9D6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8D9BAF6-1C39-67DE-B8E8-F1928D91678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5D4AAB8-5339-0531-A6E8-73F81839A483}"/>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F6E22C62-5A0C-9245-24A7-1BF7C6903C3D}"/>
              </a:ext>
            </a:extLst>
          </p:cNvPr>
          <p:cNvSpPr>
            <a:spLocks noGrp="1"/>
          </p:cNvSpPr>
          <p:nvPr>
            <p:ph type="sldNum" sz="quarter" idx="10"/>
          </p:nvPr>
        </p:nvSpPr>
        <p:spPr/>
        <p:txBody>
          <a:bodyPr/>
          <a:lstStyle/>
          <a:p>
            <a:pPr rtl="0"/>
            <a:fld id="{32674CE4-FBD8-4481-AEFB-CA53E599A745}" type="slidenum">
              <a:rPr lang="fr-FR" smtClean="0"/>
              <a:t>101</a:t>
            </a:fld>
            <a:endParaRPr lang="fr-FR"/>
          </a:p>
        </p:txBody>
      </p:sp>
      <p:sp>
        <p:nvSpPr>
          <p:cNvPr id="5" name="Espace réservé du pied de page 4">
            <a:extLst>
              <a:ext uri="{FF2B5EF4-FFF2-40B4-BE49-F238E27FC236}">
                <a16:creationId xmlns:a16="http://schemas.microsoft.com/office/drawing/2014/main" id="{281C1CA0-0C59-A3BA-22F7-B460EFCBA560}"/>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86460391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8AB2C-B037-1B22-C700-D24263D357B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8962EDB-673A-2EEB-C72C-1E05C4FD455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1B09007-EC2E-D84A-D4EA-6BF3D028D7E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0" u="none" strike="noStrike" dirty="0">
                <a:solidFill>
                  <a:srgbClr val="000000"/>
                </a:solidFill>
                <a:effectLst/>
                <a:latin typeface="Calibri" panose="020F0502020204030204" pitchFamily="34" charset="0"/>
              </a:rPr>
              <a:t>Normal, il y a valeurs pour quantités retournées même si pas livrée ou date de retour car compliqué à gérer - l'expliquer aux stagiaires</a:t>
            </a:r>
            <a:r>
              <a:rPr lang="fr-FR" dirty="0"/>
              <a:t> </a:t>
            </a:r>
            <a:r>
              <a:rPr lang="fr-FR" sz="1800" b="0" i="0" u="none" strike="noStrike" dirty="0">
                <a:solidFill>
                  <a:srgbClr val="C00000"/>
                </a:solidFill>
                <a:effectLst/>
                <a:latin typeface="Calibri" panose="020F0502020204030204" pitchFamily="34" charset="0"/>
              </a:rPr>
              <a:t>attention ne pas mettre de date de livraison ou retour postérieur à la date du jour </a:t>
            </a:r>
            <a:r>
              <a:rPr lang="fr-FR" sz="1800" b="0" i="0" u="none" strike="noStrike" dirty="0" err="1">
                <a:solidFill>
                  <a:srgbClr val="C00000"/>
                </a:solidFill>
                <a:effectLst/>
                <a:latin typeface="Calibri" panose="020F0502020204030204" pitchFamily="34" charset="0"/>
              </a:rPr>
              <a:t>lol</a:t>
            </a:r>
            <a:r>
              <a:rPr lang="fr-FR" dirty="0"/>
              <a:t> </a:t>
            </a:r>
          </a:p>
        </p:txBody>
      </p:sp>
      <p:sp>
        <p:nvSpPr>
          <p:cNvPr id="4" name="Espace réservé du numéro de diapositive 3">
            <a:extLst>
              <a:ext uri="{FF2B5EF4-FFF2-40B4-BE49-F238E27FC236}">
                <a16:creationId xmlns:a16="http://schemas.microsoft.com/office/drawing/2014/main" id="{BB82E5C5-6448-AF3C-2292-0718456EF6A8}"/>
              </a:ext>
            </a:extLst>
          </p:cNvPr>
          <p:cNvSpPr>
            <a:spLocks noGrp="1"/>
          </p:cNvSpPr>
          <p:nvPr>
            <p:ph type="sldNum" sz="quarter" idx="10"/>
          </p:nvPr>
        </p:nvSpPr>
        <p:spPr/>
        <p:txBody>
          <a:bodyPr/>
          <a:lstStyle/>
          <a:p>
            <a:pPr rtl="0"/>
            <a:fld id="{32674CE4-FBD8-4481-AEFB-CA53E599A745}" type="slidenum">
              <a:rPr lang="fr-FR" smtClean="0"/>
              <a:t>102</a:t>
            </a:fld>
            <a:endParaRPr lang="fr-FR"/>
          </a:p>
        </p:txBody>
      </p:sp>
      <p:sp>
        <p:nvSpPr>
          <p:cNvPr id="5" name="Espace réservé du pied de page 4">
            <a:extLst>
              <a:ext uri="{FF2B5EF4-FFF2-40B4-BE49-F238E27FC236}">
                <a16:creationId xmlns:a16="http://schemas.microsoft.com/office/drawing/2014/main" id="{07BB8867-6F04-397B-45E8-0C2D1F0DFFA9}"/>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84830464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EF315-5E1C-F558-8522-4EA49D1DBA6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4C32FE7-7812-2215-3897-250AC801DBF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581BB12-6144-8A23-512C-9AD3D5F3F638}"/>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6E76E897-1FBA-F1DF-ED8B-BF711AF71CD6}"/>
              </a:ext>
            </a:extLst>
          </p:cNvPr>
          <p:cNvSpPr>
            <a:spLocks noGrp="1"/>
          </p:cNvSpPr>
          <p:nvPr>
            <p:ph type="sldNum" sz="quarter" idx="10"/>
          </p:nvPr>
        </p:nvSpPr>
        <p:spPr/>
        <p:txBody>
          <a:bodyPr/>
          <a:lstStyle/>
          <a:p>
            <a:pPr rtl="0"/>
            <a:fld id="{32674CE4-FBD8-4481-AEFB-CA53E599A745}" type="slidenum">
              <a:rPr lang="fr-FR" smtClean="0"/>
              <a:t>103</a:t>
            </a:fld>
            <a:endParaRPr lang="fr-FR"/>
          </a:p>
        </p:txBody>
      </p:sp>
      <p:sp>
        <p:nvSpPr>
          <p:cNvPr id="5" name="Espace réservé du pied de page 4">
            <a:extLst>
              <a:ext uri="{FF2B5EF4-FFF2-40B4-BE49-F238E27FC236}">
                <a16:creationId xmlns:a16="http://schemas.microsoft.com/office/drawing/2014/main" id="{CC66007A-0B06-2E31-E7ED-04F325D54C04}"/>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234881783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59DAC-C729-4326-05BD-D3E4F8CEF13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7080797-1EA9-03CF-8103-A16A8A3CF11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7726CFD-87E4-18E9-20C3-951885FC9DF3}"/>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9C352417-36E3-CBF8-5492-616C7593A4E1}"/>
              </a:ext>
            </a:extLst>
          </p:cNvPr>
          <p:cNvSpPr>
            <a:spLocks noGrp="1"/>
          </p:cNvSpPr>
          <p:nvPr>
            <p:ph type="sldNum" sz="quarter" idx="10"/>
          </p:nvPr>
        </p:nvSpPr>
        <p:spPr/>
        <p:txBody>
          <a:bodyPr/>
          <a:lstStyle/>
          <a:p>
            <a:pPr rtl="0"/>
            <a:fld id="{32674CE4-FBD8-4481-AEFB-CA53E599A745}" type="slidenum">
              <a:rPr lang="fr-FR" smtClean="0"/>
              <a:t>104</a:t>
            </a:fld>
            <a:endParaRPr lang="fr-FR"/>
          </a:p>
        </p:txBody>
      </p:sp>
      <p:sp>
        <p:nvSpPr>
          <p:cNvPr id="5" name="Espace réservé du pied de page 4">
            <a:extLst>
              <a:ext uri="{FF2B5EF4-FFF2-40B4-BE49-F238E27FC236}">
                <a16:creationId xmlns:a16="http://schemas.microsoft.com/office/drawing/2014/main" id="{72014F73-102B-B8AE-D1A7-6AA31BDC7C48}"/>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365749502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106</a:t>
            </a:fld>
            <a:endParaRPr lang="fr-FR"/>
          </a:p>
        </p:txBody>
      </p:sp>
      <p:sp>
        <p:nvSpPr>
          <p:cNvPr id="5" name="Espace réservé du pied de page 4">
            <a:extLst>
              <a:ext uri="{FF2B5EF4-FFF2-40B4-BE49-F238E27FC236}">
                <a16:creationId xmlns:a16="http://schemas.microsoft.com/office/drawing/2014/main" id="{A8BE1CF9-8E8B-495C-8D01-F17755E85441}"/>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193883488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078762-6CDA-5390-6E81-F319F8762FB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011A263-CBFB-E755-8DB6-EF7C2E823D0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A20D0BE-7521-0760-1F8C-7C431388788F}"/>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2B961AF9-8809-1682-86F2-189118485BF5}"/>
              </a:ext>
            </a:extLst>
          </p:cNvPr>
          <p:cNvSpPr>
            <a:spLocks noGrp="1"/>
          </p:cNvSpPr>
          <p:nvPr>
            <p:ph type="sldNum" sz="quarter" idx="10"/>
          </p:nvPr>
        </p:nvSpPr>
        <p:spPr/>
        <p:txBody>
          <a:bodyPr/>
          <a:lstStyle/>
          <a:p>
            <a:pPr rtl="0"/>
            <a:fld id="{32674CE4-FBD8-4481-AEFB-CA53E599A745}" type="slidenum">
              <a:rPr lang="fr-FR" smtClean="0"/>
              <a:t>107</a:t>
            </a:fld>
            <a:endParaRPr lang="fr-FR"/>
          </a:p>
        </p:txBody>
      </p:sp>
      <p:sp>
        <p:nvSpPr>
          <p:cNvPr id="5" name="Espace réservé du pied de page 4">
            <a:extLst>
              <a:ext uri="{FF2B5EF4-FFF2-40B4-BE49-F238E27FC236}">
                <a16:creationId xmlns:a16="http://schemas.microsoft.com/office/drawing/2014/main" id="{A96ACDD3-756C-5251-005D-9E66D993772F}"/>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280969340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87F6D-4534-1514-92E1-389F94E9485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5436A63-E6E8-57AD-E530-274463DDD52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137AE3D-5497-A3C5-8ED9-8CEBEA7FC313}"/>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BB9F4B82-6B28-E633-72C1-9ED093D90EDF}"/>
              </a:ext>
            </a:extLst>
          </p:cNvPr>
          <p:cNvSpPr>
            <a:spLocks noGrp="1"/>
          </p:cNvSpPr>
          <p:nvPr>
            <p:ph type="sldNum" sz="quarter" idx="10"/>
          </p:nvPr>
        </p:nvSpPr>
        <p:spPr/>
        <p:txBody>
          <a:bodyPr/>
          <a:lstStyle/>
          <a:p>
            <a:pPr rtl="0"/>
            <a:fld id="{32674CE4-FBD8-4481-AEFB-CA53E599A745}" type="slidenum">
              <a:rPr lang="fr-FR" smtClean="0"/>
              <a:t>108</a:t>
            </a:fld>
            <a:endParaRPr lang="fr-FR"/>
          </a:p>
        </p:txBody>
      </p:sp>
      <p:sp>
        <p:nvSpPr>
          <p:cNvPr id="5" name="Espace réservé du pied de page 4">
            <a:extLst>
              <a:ext uri="{FF2B5EF4-FFF2-40B4-BE49-F238E27FC236}">
                <a16:creationId xmlns:a16="http://schemas.microsoft.com/office/drawing/2014/main" id="{811454FE-78A3-CF29-C298-B5DEF823325E}"/>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1244234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11</a:t>
            </a:fld>
            <a:endParaRPr lang="fr-FR"/>
          </a:p>
        </p:txBody>
      </p:sp>
      <p:sp>
        <p:nvSpPr>
          <p:cNvPr id="5" name="Espace réservé du pied de page 4">
            <a:extLst>
              <a:ext uri="{FF2B5EF4-FFF2-40B4-BE49-F238E27FC236}">
                <a16:creationId xmlns:a16="http://schemas.microsoft.com/office/drawing/2014/main" id="{DAE2A5F1-43D5-4CD2-8EAF-160D9644B000}"/>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334323558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D400CC-E30A-E8A0-3F76-62B7144A3DA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2843D91-B075-D430-4479-B6A0ABA3A2C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7C1ABA5-4FF5-ABAE-8DDD-07AFF710C11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solidFill>
                  <a:srgbClr val="000000"/>
                </a:solidFill>
                <a:effectLst/>
                <a:latin typeface="Consolas" panose="020B0609020204030204" pitchFamily="49" charset="0"/>
              </a:rPr>
              <a:t>Evolution d'une année sur l'autre = (</a:t>
            </a:r>
            <a:r>
              <a:rPr lang="fr-FR" b="0" dirty="0">
                <a:solidFill>
                  <a:srgbClr val="68349C"/>
                </a:solidFill>
                <a:effectLst/>
                <a:latin typeface="Consolas" panose="020B0609020204030204" pitchFamily="49" charset="0"/>
              </a:rPr>
              <a:t>[Somme montants ventes]</a:t>
            </a:r>
            <a:r>
              <a:rPr lang="fr-FR" b="0" dirty="0">
                <a:solidFill>
                  <a:srgbClr val="000000"/>
                </a:solidFill>
                <a:effectLst/>
                <a:latin typeface="Consolas" panose="020B0609020204030204" pitchFamily="49" charset="0"/>
              </a:rPr>
              <a:t>-</a:t>
            </a:r>
            <a:r>
              <a:rPr lang="fr-FR" b="0" dirty="0">
                <a:solidFill>
                  <a:srgbClr val="68349C"/>
                </a:solidFill>
                <a:effectLst/>
                <a:latin typeface="Consolas" panose="020B0609020204030204" pitchFamily="49" charset="0"/>
              </a:rPr>
              <a:t>[Somme montants ventes Y-1]</a:t>
            </a:r>
            <a:r>
              <a:rPr lang="fr-FR" b="0" dirty="0">
                <a:solidFill>
                  <a:srgbClr val="000000"/>
                </a:solidFill>
                <a:effectLst/>
                <a:latin typeface="Consolas" panose="020B0609020204030204" pitchFamily="49" charset="0"/>
              </a:rPr>
              <a:t>)/</a:t>
            </a:r>
            <a:r>
              <a:rPr lang="fr-FR" b="0" dirty="0">
                <a:solidFill>
                  <a:srgbClr val="68349C"/>
                </a:solidFill>
                <a:effectLst/>
                <a:latin typeface="Consolas" panose="020B0609020204030204" pitchFamily="49" charset="0"/>
              </a:rPr>
              <a:t>[Somme montants ventes Y-1]</a:t>
            </a:r>
            <a:endParaRPr lang="fr-FR" b="0" dirty="0">
              <a:solidFill>
                <a:srgbClr val="000000"/>
              </a:solidFill>
              <a:effectLst/>
              <a:latin typeface="Consolas" panose="020B0609020204030204" pitchFamily="49" charset="0"/>
            </a:endParaRPr>
          </a:p>
          <a:p>
            <a:endParaRPr lang="fr-FR" dirty="0"/>
          </a:p>
        </p:txBody>
      </p:sp>
      <p:sp>
        <p:nvSpPr>
          <p:cNvPr id="4" name="Espace réservé du numéro de diapositive 3">
            <a:extLst>
              <a:ext uri="{FF2B5EF4-FFF2-40B4-BE49-F238E27FC236}">
                <a16:creationId xmlns:a16="http://schemas.microsoft.com/office/drawing/2014/main" id="{44F62FB3-4BCE-A36E-60C7-4303B8EC008F}"/>
              </a:ext>
            </a:extLst>
          </p:cNvPr>
          <p:cNvSpPr>
            <a:spLocks noGrp="1"/>
          </p:cNvSpPr>
          <p:nvPr>
            <p:ph type="sldNum" sz="quarter" idx="10"/>
          </p:nvPr>
        </p:nvSpPr>
        <p:spPr/>
        <p:txBody>
          <a:bodyPr/>
          <a:lstStyle/>
          <a:p>
            <a:pPr rtl="0"/>
            <a:fld id="{32674CE4-FBD8-4481-AEFB-CA53E599A745}" type="slidenum">
              <a:rPr lang="fr-FR" smtClean="0"/>
              <a:t>109</a:t>
            </a:fld>
            <a:endParaRPr lang="fr-FR"/>
          </a:p>
        </p:txBody>
      </p:sp>
      <p:sp>
        <p:nvSpPr>
          <p:cNvPr id="5" name="Espace réservé du pied de page 4">
            <a:extLst>
              <a:ext uri="{FF2B5EF4-FFF2-40B4-BE49-F238E27FC236}">
                <a16:creationId xmlns:a16="http://schemas.microsoft.com/office/drawing/2014/main" id="{EA184511-43F2-DC06-BA18-1AEE96560A8D}"/>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187759712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2BF4F8-78DE-AAAE-149A-0C3CCC63910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0D5BCF1-3907-C8DD-CFBB-C5DAED285EA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48529D4-74DB-66EA-21A4-7D91E6F648A0}"/>
              </a:ext>
            </a:extLst>
          </p:cNvPr>
          <p:cNvSpPr>
            <a:spLocks noGrp="1"/>
          </p:cNvSpPr>
          <p:nvPr>
            <p:ph type="body" idx="1"/>
          </p:nvPr>
        </p:nvSpPr>
        <p:spPr/>
        <p:txBody>
          <a:bodyPr/>
          <a:lstStyle/>
          <a:p>
            <a:r>
              <a:rPr lang="fr-FR" dirty="0"/>
              <a:t>Après avoir séparé chaque mesure et vérifier chaque calcul, créer une seule mesure contenant les parties du calcul en variables = performances</a:t>
            </a:r>
          </a:p>
        </p:txBody>
      </p:sp>
      <p:sp>
        <p:nvSpPr>
          <p:cNvPr id="4" name="Espace réservé du numéro de diapositive 3">
            <a:extLst>
              <a:ext uri="{FF2B5EF4-FFF2-40B4-BE49-F238E27FC236}">
                <a16:creationId xmlns:a16="http://schemas.microsoft.com/office/drawing/2014/main" id="{CD430F6F-DDA7-90E7-8308-C126B087503E}"/>
              </a:ext>
            </a:extLst>
          </p:cNvPr>
          <p:cNvSpPr>
            <a:spLocks noGrp="1"/>
          </p:cNvSpPr>
          <p:nvPr>
            <p:ph type="sldNum" sz="quarter" idx="10"/>
          </p:nvPr>
        </p:nvSpPr>
        <p:spPr/>
        <p:txBody>
          <a:bodyPr/>
          <a:lstStyle/>
          <a:p>
            <a:pPr rtl="0"/>
            <a:fld id="{32674CE4-FBD8-4481-AEFB-CA53E599A745}" type="slidenum">
              <a:rPr lang="fr-FR" smtClean="0"/>
              <a:t>110</a:t>
            </a:fld>
            <a:endParaRPr lang="fr-FR"/>
          </a:p>
        </p:txBody>
      </p:sp>
      <p:sp>
        <p:nvSpPr>
          <p:cNvPr id="5" name="Espace réservé du pied de page 4">
            <a:extLst>
              <a:ext uri="{FF2B5EF4-FFF2-40B4-BE49-F238E27FC236}">
                <a16:creationId xmlns:a16="http://schemas.microsoft.com/office/drawing/2014/main" id="{9D2CE8B5-93D1-C8AF-8BBC-2061EE11225A}"/>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363147461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36F1AF-CD31-705F-A75F-1C87542D7CB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42D69F8-73B4-571F-E4DA-C7F90578BE7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460CA0F-C0AB-91B0-DC03-AB50807CF3F5}"/>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E5289E52-8507-4169-2DEA-E7E900E88D87}"/>
              </a:ext>
            </a:extLst>
          </p:cNvPr>
          <p:cNvSpPr>
            <a:spLocks noGrp="1"/>
          </p:cNvSpPr>
          <p:nvPr>
            <p:ph type="sldNum" sz="quarter" idx="10"/>
          </p:nvPr>
        </p:nvSpPr>
        <p:spPr/>
        <p:txBody>
          <a:bodyPr/>
          <a:lstStyle/>
          <a:p>
            <a:pPr rtl="0"/>
            <a:fld id="{32674CE4-FBD8-4481-AEFB-CA53E599A745}" type="slidenum">
              <a:rPr lang="fr-FR" smtClean="0"/>
              <a:t>111</a:t>
            </a:fld>
            <a:endParaRPr lang="fr-FR"/>
          </a:p>
        </p:txBody>
      </p:sp>
      <p:sp>
        <p:nvSpPr>
          <p:cNvPr id="5" name="Espace réservé du pied de page 4">
            <a:extLst>
              <a:ext uri="{FF2B5EF4-FFF2-40B4-BE49-F238E27FC236}">
                <a16:creationId xmlns:a16="http://schemas.microsoft.com/office/drawing/2014/main" id="{84509D07-4DF1-4F86-2A1E-91797F42882A}"/>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120043548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1BAE45-A9CD-4405-E2D0-D919945688C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6D0A295-F2A0-1186-4A21-B3140DB432A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B8F09AD-AD74-9030-5010-CF721452FDD6}"/>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396B750C-98D6-489C-DA34-A770D692BD4B}"/>
              </a:ext>
            </a:extLst>
          </p:cNvPr>
          <p:cNvSpPr>
            <a:spLocks noGrp="1"/>
          </p:cNvSpPr>
          <p:nvPr>
            <p:ph type="sldNum" sz="quarter" idx="10"/>
          </p:nvPr>
        </p:nvSpPr>
        <p:spPr/>
        <p:txBody>
          <a:bodyPr/>
          <a:lstStyle/>
          <a:p>
            <a:pPr rtl="0"/>
            <a:fld id="{32674CE4-FBD8-4481-AEFB-CA53E599A745}" type="slidenum">
              <a:rPr lang="fr-FR" smtClean="0"/>
              <a:t>112</a:t>
            </a:fld>
            <a:endParaRPr lang="fr-FR"/>
          </a:p>
        </p:txBody>
      </p:sp>
      <p:sp>
        <p:nvSpPr>
          <p:cNvPr id="5" name="Espace réservé du pied de page 4">
            <a:extLst>
              <a:ext uri="{FF2B5EF4-FFF2-40B4-BE49-F238E27FC236}">
                <a16:creationId xmlns:a16="http://schemas.microsoft.com/office/drawing/2014/main" id="{26F1F1C0-3455-A868-C7AC-A84BC560163C}"/>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146291285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71A4-089D-C2CD-1810-F61AF7BF337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B777840-9D79-4C98-1B81-F3E36486689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55A6746-44E1-87CB-60D5-1126DA44F91C}"/>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8021B03D-173A-FE1A-B856-4872535FFCD3}"/>
              </a:ext>
            </a:extLst>
          </p:cNvPr>
          <p:cNvSpPr>
            <a:spLocks noGrp="1"/>
          </p:cNvSpPr>
          <p:nvPr>
            <p:ph type="sldNum" sz="quarter" idx="10"/>
          </p:nvPr>
        </p:nvSpPr>
        <p:spPr/>
        <p:txBody>
          <a:bodyPr/>
          <a:lstStyle/>
          <a:p>
            <a:pPr rtl="0"/>
            <a:fld id="{32674CE4-FBD8-4481-AEFB-CA53E599A745}" type="slidenum">
              <a:rPr lang="fr-FR" smtClean="0"/>
              <a:t>113</a:t>
            </a:fld>
            <a:endParaRPr lang="fr-FR"/>
          </a:p>
        </p:txBody>
      </p:sp>
      <p:sp>
        <p:nvSpPr>
          <p:cNvPr id="5" name="Espace réservé du pied de page 4">
            <a:extLst>
              <a:ext uri="{FF2B5EF4-FFF2-40B4-BE49-F238E27FC236}">
                <a16:creationId xmlns:a16="http://schemas.microsoft.com/office/drawing/2014/main" id="{3C784D81-BF64-B02B-B0C0-2039C1A00A26}"/>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45665926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D41054-981A-6E14-9B31-DE0C2ED008A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A236370-03A1-2A04-FF37-4ED1A15E1A2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CC4C883-C675-31FD-A5C0-D04D0C82A71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a:solidFill>
                  <a:srgbClr val="000000"/>
                </a:solidFill>
                <a:effectLst/>
                <a:latin typeface="Consolas" panose="020B0609020204030204" pitchFamily="49" charset="0"/>
              </a:rPr>
              <a:t>DATESBETWEEN </a:t>
            </a:r>
            <a:r>
              <a:rPr lang="en-US" sz="2800" b="0" dirty="0" err="1">
                <a:solidFill>
                  <a:srgbClr val="000000"/>
                </a:solidFill>
                <a:effectLst/>
                <a:latin typeface="Consolas" panose="020B0609020204030204" pitchFamily="49" charset="0"/>
              </a:rPr>
              <a:t>dyn</a:t>
            </a:r>
            <a:r>
              <a:rPr lang="en-US" sz="2800" b="0" dirty="0">
                <a:solidFill>
                  <a:srgbClr val="000000"/>
                </a:solidFill>
                <a:effectLst/>
                <a:latin typeface="Consolas" panose="020B0609020204030204" pitchFamily="49" charset="0"/>
              </a:rPr>
              <a:t> 1ere date = </a:t>
            </a:r>
            <a:r>
              <a:rPr lang="en-US" sz="2800" b="0" dirty="0">
                <a:solidFill>
                  <a:srgbClr val="3165BB"/>
                </a:solidFill>
                <a:effectLst/>
                <a:latin typeface="Consolas" panose="020B0609020204030204" pitchFamily="49" charset="0"/>
              </a:rPr>
              <a:t>FIRSTDATE</a:t>
            </a:r>
            <a:r>
              <a:rPr lang="en-US" sz="2800" b="0" dirty="0">
                <a:solidFill>
                  <a:srgbClr val="000000"/>
                </a:solidFill>
                <a:effectLst/>
                <a:latin typeface="Consolas" panose="020B0609020204030204" pitchFamily="49" charset="0"/>
              </a:rPr>
              <a:t>(</a:t>
            </a:r>
            <a:r>
              <a:rPr lang="en-US" sz="2800" b="0" dirty="0">
                <a:solidFill>
                  <a:srgbClr val="3165BB"/>
                </a:solidFill>
                <a:effectLst/>
                <a:latin typeface="Consolas" panose="020B0609020204030204" pitchFamily="49" charset="0"/>
              </a:rPr>
              <a:t>DATEADD</a:t>
            </a:r>
            <a:r>
              <a:rPr lang="en-US" sz="2800" b="0" dirty="0">
                <a:solidFill>
                  <a:srgbClr val="000000"/>
                </a:solidFill>
                <a:effectLst/>
                <a:latin typeface="Consolas" panose="020B0609020204030204" pitchFamily="49" charset="0"/>
              </a:rPr>
              <a:t>(</a:t>
            </a:r>
            <a:r>
              <a:rPr lang="en-US" sz="2800" b="0" dirty="0">
                <a:solidFill>
                  <a:srgbClr val="3165BB"/>
                </a:solidFill>
                <a:effectLst/>
                <a:latin typeface="Consolas" panose="020B0609020204030204" pitchFamily="49" charset="0"/>
              </a:rPr>
              <a:t>LASTDATE</a:t>
            </a:r>
            <a:r>
              <a:rPr lang="en-US" sz="2800" b="0" dirty="0">
                <a:solidFill>
                  <a:srgbClr val="000000"/>
                </a:solidFill>
                <a:effectLst/>
                <a:latin typeface="Consolas" panose="020B0609020204030204" pitchFamily="49" charset="0"/>
              </a:rPr>
              <a:t>(</a:t>
            </a:r>
            <a:r>
              <a:rPr lang="en-US" sz="2800" b="0" dirty="0">
                <a:solidFill>
                  <a:srgbClr val="001080"/>
                </a:solidFill>
                <a:effectLst/>
                <a:latin typeface="Consolas" panose="020B0609020204030204" pitchFamily="49" charset="0"/>
              </a:rPr>
              <a:t>'1Table Date Dax'[Date]</a:t>
            </a:r>
            <a:r>
              <a:rPr lang="en-US" sz="2800" b="0" dirty="0">
                <a:solidFill>
                  <a:srgbClr val="000000"/>
                </a:solidFill>
                <a:effectLst/>
                <a:latin typeface="Consolas" panose="020B0609020204030204" pitchFamily="49" charset="0"/>
              </a:rPr>
              <a:t>);-</a:t>
            </a:r>
            <a:r>
              <a:rPr lang="en-US" sz="2800" b="0" dirty="0">
                <a:solidFill>
                  <a:srgbClr val="098658"/>
                </a:solidFill>
                <a:effectLst/>
                <a:latin typeface="Consolas" panose="020B0609020204030204" pitchFamily="49" charset="0"/>
              </a:rPr>
              <a:t>1</a:t>
            </a:r>
            <a:r>
              <a:rPr lang="en-US" sz="2800" b="0" dirty="0">
                <a:solidFill>
                  <a:srgbClr val="000000"/>
                </a:solidFill>
                <a:effectLst/>
                <a:latin typeface="Consolas" panose="020B0609020204030204" pitchFamily="49" charset="0"/>
              </a:rPr>
              <a:t>; </a:t>
            </a:r>
            <a:r>
              <a:rPr lang="en-US" sz="2800" b="0" dirty="0">
                <a:solidFill>
                  <a:srgbClr val="3165BB"/>
                </a:solidFill>
                <a:effectLst/>
                <a:latin typeface="Consolas" panose="020B0609020204030204" pitchFamily="49" charset="0"/>
              </a:rPr>
              <a:t>year</a:t>
            </a:r>
            <a:r>
              <a:rPr lang="en-US" sz="2800" b="0" dirty="0">
                <a:solidFill>
                  <a:srgbClr val="000000"/>
                </a:solidFill>
                <a:effectLst/>
                <a:latin typeface="Consolas" panose="020B06090202040302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a:solidFill>
                  <a:srgbClr val="000000"/>
                </a:solidFill>
                <a:effectLst/>
                <a:latin typeface="Consolas" panose="020B0609020204030204" pitchFamily="49" charset="0"/>
              </a:rPr>
              <a:t>DATESBETWEEN </a:t>
            </a:r>
            <a:r>
              <a:rPr lang="en-US" sz="2800" b="0" dirty="0" err="1">
                <a:solidFill>
                  <a:srgbClr val="000000"/>
                </a:solidFill>
                <a:effectLst/>
                <a:latin typeface="Consolas" panose="020B0609020204030204" pitchFamily="49" charset="0"/>
              </a:rPr>
              <a:t>dyn</a:t>
            </a:r>
            <a:r>
              <a:rPr lang="en-US" sz="2800" b="0" dirty="0">
                <a:solidFill>
                  <a:srgbClr val="000000"/>
                </a:solidFill>
                <a:effectLst/>
                <a:latin typeface="Consolas" panose="020B0609020204030204" pitchFamily="49" charset="0"/>
              </a:rPr>
              <a:t> last date = </a:t>
            </a:r>
            <a:r>
              <a:rPr lang="en-US" sz="2800" b="0" dirty="0">
                <a:solidFill>
                  <a:srgbClr val="3165BB"/>
                </a:solidFill>
                <a:effectLst/>
                <a:latin typeface="Consolas" panose="020B0609020204030204" pitchFamily="49" charset="0"/>
              </a:rPr>
              <a:t>LASTDATE</a:t>
            </a:r>
            <a:r>
              <a:rPr lang="en-US" sz="2800" b="0" dirty="0">
                <a:solidFill>
                  <a:srgbClr val="000000"/>
                </a:solidFill>
                <a:effectLst/>
                <a:latin typeface="Consolas" panose="020B0609020204030204" pitchFamily="49" charset="0"/>
              </a:rPr>
              <a:t>(</a:t>
            </a:r>
            <a:r>
              <a:rPr lang="en-US" sz="2800" b="0" dirty="0">
                <a:solidFill>
                  <a:srgbClr val="001080"/>
                </a:solidFill>
                <a:effectLst/>
                <a:latin typeface="Consolas" panose="020B0609020204030204" pitchFamily="49" charset="0"/>
              </a:rPr>
              <a:t>'1Table Date Dax'[Date]</a:t>
            </a:r>
            <a:r>
              <a:rPr lang="en-US" sz="2800" b="0" dirty="0">
                <a:solidFill>
                  <a:srgbClr val="000000"/>
                </a:solidFill>
                <a:effectLst/>
                <a:latin typeface="Consolas" panose="020B06090202040302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dirty="0">
              <a:solidFill>
                <a:srgbClr val="C00000"/>
              </a:solidFill>
              <a:effectLst/>
              <a:latin typeface="Bell MT" panose="02020503060305020303"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solidFill>
                  <a:srgbClr val="C00000"/>
                </a:solidFill>
                <a:effectLst/>
                <a:latin typeface="Bell MT" panose="02020503060305020303" pitchFamily="18" charset="0"/>
                <a:ea typeface="Calibri" panose="020F0502020204030204" pitchFamily="34" charset="0"/>
                <a:cs typeface="Times New Roman" panose="02020603050405020304" pitchFamily="18" charset="0"/>
              </a:rPr>
              <a:t>Pour être bon : meilleur calcul que </a:t>
            </a:r>
            <a:r>
              <a:rPr lang="fr-FR" sz="1800" dirty="0" err="1">
                <a:solidFill>
                  <a:srgbClr val="C00000"/>
                </a:solidFill>
                <a:effectLst/>
                <a:latin typeface="Bell MT" panose="02020503060305020303" pitchFamily="18" charset="0"/>
                <a:ea typeface="Calibri" panose="020F0502020204030204" pitchFamily="34" charset="0"/>
                <a:cs typeface="Times New Roman" panose="02020603050405020304" pitchFamily="18" charset="0"/>
              </a:rPr>
              <a:t>DatesInperiod</a:t>
            </a:r>
            <a:r>
              <a:rPr lang="fr-FR" sz="1800" dirty="0">
                <a:solidFill>
                  <a:srgbClr val="C00000"/>
                </a:solidFill>
                <a:effectLst/>
                <a:latin typeface="Bell MT" panose="02020503060305020303" pitchFamily="18" charset="0"/>
                <a:ea typeface="Calibri" panose="020F0502020204030204" pitchFamily="34" charset="0"/>
                <a:cs typeface="Times New Roman" panose="02020603050405020304" pitchFamily="18" charset="0"/>
              </a:rPr>
              <a:t> : je vais rajouter un jour à la date de début, donc si en cours du mois, il calcule à partir du 14/02</a:t>
            </a:r>
          </a:p>
          <a:p>
            <a:pPr>
              <a:lnSpc>
                <a:spcPts val="1350"/>
              </a:lnSpc>
              <a:spcAft>
                <a:spcPts val="800"/>
              </a:spcAft>
            </a:pPr>
            <a:r>
              <a:rPr lang="en-US" sz="2800" b="0" dirty="0" err="1">
                <a:solidFill>
                  <a:srgbClr val="000000"/>
                </a:solidFill>
                <a:effectLst/>
                <a:latin typeface="Consolas" panose="020B0609020204030204" pitchFamily="49" charset="0"/>
              </a:rPr>
              <a:t>Rajout</a:t>
            </a:r>
            <a:r>
              <a:rPr lang="en-US" sz="2800" b="0" dirty="0">
                <a:solidFill>
                  <a:srgbClr val="000000"/>
                </a:solidFill>
                <a:effectLst/>
                <a:latin typeface="Consolas" panose="020B0609020204030204" pitchFamily="49" charset="0"/>
              </a:rPr>
              <a:t> 1jour à </a:t>
            </a:r>
            <a:r>
              <a:rPr lang="en-US" sz="2800" b="0" dirty="0" err="1">
                <a:solidFill>
                  <a:srgbClr val="000000"/>
                </a:solidFill>
                <a:effectLst/>
                <a:latin typeface="Consolas" panose="020B0609020204030204" pitchFamily="49" charset="0"/>
              </a:rPr>
              <a:t>Dbetween</a:t>
            </a:r>
            <a:r>
              <a:rPr lang="en-US" sz="2800" b="0" dirty="0">
                <a:solidFill>
                  <a:srgbClr val="000000"/>
                </a:solidFill>
                <a:effectLst/>
                <a:latin typeface="Consolas" panose="020B0609020204030204" pitchFamily="49" charset="0"/>
              </a:rPr>
              <a:t> 1ere date = </a:t>
            </a:r>
            <a:r>
              <a:rPr lang="en-US" sz="2800" b="0" dirty="0">
                <a:solidFill>
                  <a:srgbClr val="3165BB"/>
                </a:solidFill>
                <a:effectLst/>
                <a:latin typeface="Consolas" panose="020B0609020204030204" pitchFamily="49" charset="0"/>
              </a:rPr>
              <a:t>DATE</a:t>
            </a:r>
            <a:r>
              <a:rPr lang="en-US" sz="2800" b="0" dirty="0">
                <a:solidFill>
                  <a:srgbClr val="000000"/>
                </a:solidFill>
                <a:effectLst/>
                <a:latin typeface="Consolas" panose="020B0609020204030204" pitchFamily="49" charset="0"/>
              </a:rPr>
              <a:t>(</a:t>
            </a:r>
            <a:r>
              <a:rPr lang="en-US" sz="2800" b="0" dirty="0">
                <a:solidFill>
                  <a:srgbClr val="3165BB"/>
                </a:solidFill>
                <a:effectLst/>
                <a:latin typeface="Consolas" panose="020B0609020204030204" pitchFamily="49" charset="0"/>
              </a:rPr>
              <a:t>YEAR</a:t>
            </a:r>
            <a:r>
              <a:rPr lang="en-US" sz="2800" b="0" dirty="0">
                <a:solidFill>
                  <a:srgbClr val="000000"/>
                </a:solidFill>
                <a:effectLst/>
                <a:latin typeface="Consolas" panose="020B0609020204030204" pitchFamily="49" charset="0"/>
              </a:rPr>
              <a:t>(</a:t>
            </a:r>
            <a:r>
              <a:rPr lang="en-US" sz="2800" b="0" dirty="0">
                <a:solidFill>
                  <a:srgbClr val="68349C"/>
                </a:solidFill>
                <a:effectLst/>
                <a:latin typeface="Consolas" panose="020B0609020204030204" pitchFamily="49" charset="0"/>
              </a:rPr>
              <a:t>[DATESBETWEEN </a:t>
            </a:r>
            <a:r>
              <a:rPr lang="en-US" sz="2800" b="0" dirty="0" err="1">
                <a:solidFill>
                  <a:srgbClr val="68349C"/>
                </a:solidFill>
                <a:effectLst/>
                <a:latin typeface="Consolas" panose="020B0609020204030204" pitchFamily="49" charset="0"/>
              </a:rPr>
              <a:t>dyn</a:t>
            </a:r>
            <a:r>
              <a:rPr lang="en-US" sz="2800" b="0" dirty="0">
                <a:solidFill>
                  <a:srgbClr val="68349C"/>
                </a:solidFill>
                <a:effectLst/>
                <a:latin typeface="Consolas" panose="020B0609020204030204" pitchFamily="49" charset="0"/>
              </a:rPr>
              <a:t> 1ere date]</a:t>
            </a:r>
            <a:r>
              <a:rPr lang="en-US" sz="2800" b="0" dirty="0">
                <a:solidFill>
                  <a:srgbClr val="000000"/>
                </a:solidFill>
                <a:effectLst/>
                <a:latin typeface="Consolas" panose="020B0609020204030204" pitchFamily="49" charset="0"/>
              </a:rPr>
              <a:t>);</a:t>
            </a:r>
            <a:r>
              <a:rPr lang="en-US" sz="2800" b="0" dirty="0">
                <a:solidFill>
                  <a:srgbClr val="3165BB"/>
                </a:solidFill>
                <a:effectLst/>
                <a:latin typeface="Consolas" panose="020B0609020204030204" pitchFamily="49" charset="0"/>
              </a:rPr>
              <a:t>MONTH</a:t>
            </a:r>
            <a:r>
              <a:rPr lang="en-US" sz="2800" b="0" dirty="0">
                <a:solidFill>
                  <a:srgbClr val="000000"/>
                </a:solidFill>
                <a:effectLst/>
                <a:latin typeface="Consolas" panose="020B0609020204030204" pitchFamily="49" charset="0"/>
              </a:rPr>
              <a:t>(</a:t>
            </a:r>
            <a:r>
              <a:rPr lang="en-US" sz="2800" b="0" dirty="0">
                <a:solidFill>
                  <a:srgbClr val="68349C"/>
                </a:solidFill>
                <a:effectLst/>
                <a:latin typeface="Consolas" panose="020B0609020204030204" pitchFamily="49" charset="0"/>
              </a:rPr>
              <a:t>[DATESBETWEEN </a:t>
            </a:r>
            <a:r>
              <a:rPr lang="en-US" sz="2800" b="0" dirty="0" err="1">
                <a:solidFill>
                  <a:srgbClr val="68349C"/>
                </a:solidFill>
                <a:effectLst/>
                <a:latin typeface="Consolas" panose="020B0609020204030204" pitchFamily="49" charset="0"/>
              </a:rPr>
              <a:t>dyn</a:t>
            </a:r>
            <a:r>
              <a:rPr lang="en-US" sz="2800" b="0" dirty="0">
                <a:solidFill>
                  <a:srgbClr val="68349C"/>
                </a:solidFill>
                <a:effectLst/>
                <a:latin typeface="Consolas" panose="020B0609020204030204" pitchFamily="49" charset="0"/>
              </a:rPr>
              <a:t> 1ere date]</a:t>
            </a:r>
            <a:r>
              <a:rPr lang="en-US" sz="2800" b="0" dirty="0">
                <a:solidFill>
                  <a:srgbClr val="000000"/>
                </a:solidFill>
                <a:effectLst/>
                <a:latin typeface="Consolas" panose="020B0609020204030204" pitchFamily="49" charset="0"/>
              </a:rPr>
              <a:t>);</a:t>
            </a:r>
            <a:r>
              <a:rPr lang="en-US" sz="2800" b="0" dirty="0">
                <a:solidFill>
                  <a:srgbClr val="3165BB"/>
                </a:solidFill>
                <a:effectLst/>
                <a:latin typeface="Consolas" panose="020B0609020204030204" pitchFamily="49" charset="0"/>
              </a:rPr>
              <a:t>DAY</a:t>
            </a:r>
            <a:r>
              <a:rPr lang="en-US" sz="2800" b="0" dirty="0">
                <a:solidFill>
                  <a:srgbClr val="000000"/>
                </a:solidFill>
                <a:effectLst/>
                <a:latin typeface="Consolas" panose="020B0609020204030204" pitchFamily="49" charset="0"/>
              </a:rPr>
              <a:t>(</a:t>
            </a:r>
            <a:r>
              <a:rPr lang="en-US" sz="2800" b="0" dirty="0">
                <a:solidFill>
                  <a:srgbClr val="68349C"/>
                </a:solidFill>
                <a:effectLst/>
                <a:latin typeface="Consolas" panose="020B0609020204030204" pitchFamily="49" charset="0"/>
              </a:rPr>
              <a:t>[DATESBETWEEN </a:t>
            </a:r>
            <a:r>
              <a:rPr lang="en-US" sz="2800" b="0" dirty="0" err="1">
                <a:solidFill>
                  <a:srgbClr val="68349C"/>
                </a:solidFill>
                <a:effectLst/>
                <a:latin typeface="Consolas" panose="020B0609020204030204" pitchFamily="49" charset="0"/>
              </a:rPr>
              <a:t>dyn</a:t>
            </a:r>
            <a:r>
              <a:rPr lang="en-US" sz="2800" b="0" dirty="0">
                <a:solidFill>
                  <a:srgbClr val="68349C"/>
                </a:solidFill>
                <a:effectLst/>
                <a:latin typeface="Consolas" panose="020B0609020204030204" pitchFamily="49" charset="0"/>
              </a:rPr>
              <a:t> 1ere date]</a:t>
            </a:r>
            <a:r>
              <a:rPr lang="en-US" sz="2800" b="0" dirty="0">
                <a:solidFill>
                  <a:srgbClr val="000000"/>
                </a:solidFill>
                <a:effectLst/>
                <a:latin typeface="Consolas" panose="020B0609020204030204" pitchFamily="49" charset="0"/>
              </a:rPr>
              <a:t>)+</a:t>
            </a:r>
            <a:r>
              <a:rPr lang="en-US" sz="2800" b="0" dirty="0">
                <a:solidFill>
                  <a:srgbClr val="098658"/>
                </a:solidFill>
                <a:effectLst/>
                <a:latin typeface="Consolas" panose="020B0609020204030204" pitchFamily="49" charset="0"/>
              </a:rPr>
              <a:t>1</a:t>
            </a:r>
            <a:r>
              <a:rPr lang="en-US" sz="2800" b="0" dirty="0">
                <a:solidFill>
                  <a:srgbClr val="000000"/>
                </a:solidFill>
                <a:effectLst/>
                <a:latin typeface="Consolas" panose="020B0609020204030204" pitchFamily="49" charset="0"/>
              </a:rPr>
              <a:t>)</a:t>
            </a:r>
            <a:br>
              <a:rPr lang="en-US" sz="2800" b="0" dirty="0">
                <a:solidFill>
                  <a:srgbClr val="000000"/>
                </a:solidFill>
                <a:effectLst/>
                <a:latin typeface="Consolas" panose="020B0609020204030204" pitchFamily="49" charset="0"/>
              </a:rPr>
            </a:br>
            <a:br>
              <a:rPr lang="en-US" sz="2800" b="0" dirty="0">
                <a:solidFill>
                  <a:srgbClr val="000000"/>
                </a:solidFill>
                <a:effectLst/>
                <a:latin typeface="Consolas" panose="020B0609020204030204" pitchFamily="49" charset="0"/>
              </a:rPr>
            </a:br>
            <a:r>
              <a:rPr lang="en-US" sz="2800" b="0" dirty="0" err="1">
                <a:solidFill>
                  <a:srgbClr val="000000"/>
                </a:solidFill>
                <a:effectLst/>
                <a:latin typeface="Consolas" panose="020B0609020204030204" pitchFamily="49" charset="0"/>
              </a:rPr>
              <a:t>possibilité</a:t>
            </a:r>
            <a:r>
              <a:rPr lang="en-US" sz="2800" b="0" dirty="0">
                <a:solidFill>
                  <a:srgbClr val="000000"/>
                </a:solidFill>
                <a:effectLst/>
                <a:latin typeface="Consolas" panose="020B0609020204030204" pitchFamily="49" charset="0"/>
              </a:rPr>
              <a:t> </a:t>
            </a:r>
            <a:r>
              <a:rPr lang="en-US" sz="2800" b="0" dirty="0" err="1">
                <a:solidFill>
                  <a:srgbClr val="000000"/>
                </a:solidFill>
                <a:effectLst/>
                <a:latin typeface="Consolas" panose="020B0609020204030204" pitchFamily="49" charset="0"/>
              </a:rPr>
              <a:t>d’utiliser</a:t>
            </a:r>
            <a:r>
              <a:rPr lang="en-US" sz="2800" b="0" dirty="0">
                <a:solidFill>
                  <a:srgbClr val="000000"/>
                </a:solidFill>
                <a:effectLst/>
                <a:latin typeface="Consolas" panose="020B0609020204030204" pitchFamily="49" charset="0"/>
              </a:rPr>
              <a:t> tout </a:t>
            </a:r>
            <a:r>
              <a:rPr lang="en-US" sz="2800" b="0" dirty="0" err="1">
                <a:solidFill>
                  <a:srgbClr val="000000"/>
                </a:solidFill>
                <a:effectLst/>
                <a:latin typeface="Consolas" panose="020B0609020204030204" pitchFamily="49" charset="0"/>
              </a:rPr>
              <a:t>ça</a:t>
            </a:r>
            <a:r>
              <a:rPr lang="en-US" sz="2800" b="0" dirty="0">
                <a:solidFill>
                  <a:srgbClr val="000000"/>
                </a:solidFill>
                <a:effectLst/>
                <a:latin typeface="Consolas" panose="020B0609020204030204" pitchFamily="49" charset="0"/>
              </a:rPr>
              <a:t> avec </a:t>
            </a:r>
            <a:r>
              <a:rPr lang="en-US" sz="2800" b="0" dirty="0" err="1">
                <a:solidFill>
                  <a:srgbClr val="000000"/>
                </a:solidFill>
                <a:effectLst/>
                <a:latin typeface="Consolas" panose="020B0609020204030204" pitchFamily="49" charset="0"/>
              </a:rPr>
              <a:t>appel</a:t>
            </a:r>
            <a:r>
              <a:rPr lang="en-US" sz="2800" b="0" dirty="0">
                <a:solidFill>
                  <a:srgbClr val="000000"/>
                </a:solidFill>
                <a:effectLst/>
                <a:latin typeface="Consolas" panose="020B0609020204030204" pitchFamily="49" charset="0"/>
              </a:rPr>
              <a:t> de variables</a:t>
            </a:r>
            <a:br>
              <a:rPr lang="en-US" sz="2800" b="0" dirty="0">
                <a:solidFill>
                  <a:srgbClr val="000000"/>
                </a:solidFill>
                <a:effectLst/>
                <a:latin typeface="Consolas" panose="020B0609020204030204" pitchFamily="49" charset="0"/>
              </a:rPr>
            </a:br>
            <a:r>
              <a:rPr lang="fr-FR" sz="1800" kern="0" dirty="0">
                <a:solidFill>
                  <a:srgbClr val="0000FF"/>
                </a:solidFill>
                <a:effectLst/>
                <a:latin typeface="Consolas" panose="020B0609020204030204" pitchFamily="49" charset="0"/>
                <a:ea typeface="Times New Roman" panose="02020603050405020304" pitchFamily="18" charset="0"/>
                <a:cs typeface="Times New Roman" panose="02020603050405020304" pitchFamily="18" charset="0"/>
              </a:rPr>
              <a:t>VAR</a:t>
            </a:r>
            <a:r>
              <a:rPr lang="fr-FR" sz="1800" kern="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fr-FR" sz="1800" kern="0" dirty="0" err="1">
                <a:solidFill>
                  <a:srgbClr val="008080"/>
                </a:solidFill>
                <a:effectLst/>
                <a:latin typeface="Consolas" panose="020B0609020204030204" pitchFamily="49" charset="0"/>
                <a:ea typeface="Times New Roman" panose="02020603050405020304" pitchFamily="18" charset="0"/>
                <a:cs typeface="Times New Roman" panose="02020603050405020304" pitchFamily="18" charset="0"/>
              </a:rPr>
              <a:t>currendate</a:t>
            </a:r>
            <a:r>
              <a:rPr lang="fr-FR" sz="1800" kern="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  </a:t>
            </a:r>
            <a:r>
              <a:rPr lang="fr-FR" sz="1800" kern="0" dirty="0">
                <a:solidFill>
                  <a:srgbClr val="3165BB"/>
                </a:solidFill>
                <a:effectLst/>
                <a:latin typeface="Consolas" panose="020B0609020204030204" pitchFamily="49" charset="0"/>
                <a:ea typeface="Times New Roman" panose="02020603050405020304" pitchFamily="18" charset="0"/>
                <a:cs typeface="Times New Roman" panose="02020603050405020304" pitchFamily="18" charset="0"/>
              </a:rPr>
              <a:t>max</a:t>
            </a:r>
            <a:r>
              <a:rPr lang="fr-FR" sz="1800" kern="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a:t>
            </a:r>
            <a:r>
              <a:rPr lang="fr-FR" sz="1800" kern="0" dirty="0">
                <a:solidFill>
                  <a:srgbClr val="001080"/>
                </a:solidFill>
                <a:effectLst/>
                <a:latin typeface="Consolas" panose="020B0609020204030204" pitchFamily="49" charset="0"/>
                <a:ea typeface="Times New Roman" panose="02020603050405020304" pitchFamily="18" charset="0"/>
                <a:cs typeface="Times New Roman" panose="02020603050405020304" pitchFamily="18" charset="0"/>
              </a:rPr>
              <a:t>'1Table Date Dax'[Date]</a:t>
            </a:r>
            <a:r>
              <a:rPr lang="fr-FR" sz="1800" kern="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350"/>
              </a:lnSpc>
              <a:spcAft>
                <a:spcPts val="800"/>
              </a:spcAft>
            </a:pPr>
            <a:r>
              <a:rPr lang="fr-FR" sz="1800" kern="0" dirty="0">
                <a:solidFill>
                  <a:srgbClr val="0000FF"/>
                </a:solidFill>
                <a:effectLst/>
                <a:latin typeface="Consolas" panose="020B0609020204030204" pitchFamily="49" charset="0"/>
                <a:ea typeface="Times New Roman" panose="02020603050405020304" pitchFamily="18" charset="0"/>
                <a:cs typeface="Times New Roman" panose="02020603050405020304" pitchFamily="18" charset="0"/>
              </a:rPr>
              <a:t>VAR</a:t>
            </a:r>
            <a:r>
              <a:rPr lang="fr-FR" sz="1800" kern="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fr-FR" sz="1800" kern="0" dirty="0" err="1">
                <a:solidFill>
                  <a:srgbClr val="008080"/>
                </a:solidFill>
                <a:effectLst/>
                <a:latin typeface="Consolas" panose="020B0609020204030204" pitchFamily="49" charset="0"/>
                <a:ea typeface="Times New Roman" panose="02020603050405020304" pitchFamily="18" charset="0"/>
                <a:cs typeface="Times New Roman" panose="02020603050405020304" pitchFamily="18" charset="0"/>
              </a:rPr>
              <a:t>previousdate</a:t>
            </a:r>
            <a:r>
              <a:rPr lang="fr-FR" sz="1800" kern="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 </a:t>
            </a:r>
            <a:r>
              <a:rPr lang="fr-FR" sz="1800" kern="0" dirty="0">
                <a:solidFill>
                  <a:srgbClr val="3165BB"/>
                </a:solidFill>
                <a:effectLst/>
                <a:latin typeface="Consolas" panose="020B0609020204030204" pitchFamily="49" charset="0"/>
                <a:ea typeface="Times New Roman" panose="02020603050405020304" pitchFamily="18" charset="0"/>
                <a:cs typeface="Times New Roman" panose="02020603050405020304" pitchFamily="18" charset="0"/>
              </a:rPr>
              <a:t>DATE</a:t>
            </a:r>
            <a:r>
              <a:rPr lang="fr-FR" sz="1800" kern="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a:t>
            </a:r>
            <a:r>
              <a:rPr lang="fr-FR" sz="1800" kern="0" dirty="0" err="1">
                <a:solidFill>
                  <a:srgbClr val="3165BB"/>
                </a:solidFill>
                <a:effectLst/>
                <a:latin typeface="Consolas" panose="020B0609020204030204" pitchFamily="49" charset="0"/>
                <a:ea typeface="Times New Roman" panose="02020603050405020304" pitchFamily="18" charset="0"/>
                <a:cs typeface="Times New Roman" panose="02020603050405020304" pitchFamily="18" charset="0"/>
              </a:rPr>
              <a:t>year</a:t>
            </a:r>
            <a:r>
              <a:rPr lang="fr-FR" sz="1800" kern="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a:t>
            </a:r>
            <a:r>
              <a:rPr lang="fr-FR" sz="1800" kern="0" dirty="0" err="1">
                <a:solidFill>
                  <a:srgbClr val="008080"/>
                </a:solidFill>
                <a:effectLst/>
                <a:latin typeface="Consolas" panose="020B0609020204030204" pitchFamily="49" charset="0"/>
                <a:ea typeface="Times New Roman" panose="02020603050405020304" pitchFamily="18" charset="0"/>
                <a:cs typeface="Times New Roman" panose="02020603050405020304" pitchFamily="18" charset="0"/>
              </a:rPr>
              <a:t>currendate</a:t>
            </a:r>
            <a:r>
              <a:rPr lang="fr-FR" sz="1800" kern="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fr-FR" sz="1800" kern="0" dirty="0" err="1">
                <a:solidFill>
                  <a:srgbClr val="3165BB"/>
                </a:solidFill>
                <a:effectLst/>
                <a:latin typeface="Consolas" panose="020B0609020204030204" pitchFamily="49" charset="0"/>
                <a:ea typeface="Times New Roman" panose="02020603050405020304" pitchFamily="18" charset="0"/>
                <a:cs typeface="Times New Roman" panose="02020603050405020304" pitchFamily="18" charset="0"/>
              </a:rPr>
              <a:t>month</a:t>
            </a:r>
            <a:r>
              <a:rPr lang="fr-FR" sz="1800" kern="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a:t>
            </a:r>
            <a:r>
              <a:rPr lang="fr-FR" sz="1800" kern="0" dirty="0" err="1">
                <a:solidFill>
                  <a:srgbClr val="008080"/>
                </a:solidFill>
                <a:effectLst/>
                <a:latin typeface="Consolas" panose="020B0609020204030204" pitchFamily="49" charset="0"/>
                <a:ea typeface="Times New Roman" panose="02020603050405020304" pitchFamily="18" charset="0"/>
                <a:cs typeface="Times New Roman" panose="02020603050405020304" pitchFamily="18" charset="0"/>
              </a:rPr>
              <a:t>currendate</a:t>
            </a:r>
            <a:r>
              <a:rPr lang="fr-FR" sz="1800" kern="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a:t>
            </a:r>
            <a:r>
              <a:rPr lang="fr-FR" sz="1800" kern="0" dirty="0">
                <a:solidFill>
                  <a:srgbClr val="098658"/>
                </a:solidFill>
                <a:effectLst/>
                <a:latin typeface="Consolas" panose="020B0609020204030204" pitchFamily="49" charset="0"/>
                <a:ea typeface="Times New Roman" panose="02020603050405020304" pitchFamily="18" charset="0"/>
                <a:cs typeface="Times New Roman" panose="02020603050405020304" pitchFamily="18" charset="0"/>
              </a:rPr>
              <a:t>12</a:t>
            </a:r>
            <a:r>
              <a:rPr lang="fr-FR" sz="1800" kern="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fr-FR" sz="1800" kern="0" dirty="0" err="1">
                <a:solidFill>
                  <a:srgbClr val="3165BB"/>
                </a:solidFill>
                <a:effectLst/>
                <a:latin typeface="Consolas" panose="020B0609020204030204" pitchFamily="49" charset="0"/>
                <a:ea typeface="Times New Roman" panose="02020603050405020304" pitchFamily="18" charset="0"/>
                <a:cs typeface="Times New Roman" panose="02020603050405020304" pitchFamily="18" charset="0"/>
              </a:rPr>
              <a:t>day</a:t>
            </a:r>
            <a:r>
              <a:rPr lang="fr-FR" sz="1800" kern="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a:t>
            </a:r>
            <a:r>
              <a:rPr lang="fr-FR" sz="1800" kern="0" dirty="0" err="1">
                <a:solidFill>
                  <a:srgbClr val="008080"/>
                </a:solidFill>
                <a:effectLst/>
                <a:latin typeface="Consolas" panose="020B0609020204030204" pitchFamily="49" charset="0"/>
                <a:ea typeface="Times New Roman" panose="02020603050405020304" pitchFamily="18" charset="0"/>
                <a:cs typeface="Times New Roman" panose="02020603050405020304" pitchFamily="18" charset="0"/>
              </a:rPr>
              <a:t>currendate</a:t>
            </a:r>
            <a:r>
              <a:rPr lang="fr-FR" sz="1800" kern="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)+1)</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350"/>
              </a:lnSpc>
              <a:spcAft>
                <a:spcPts val="800"/>
              </a:spcAft>
            </a:pPr>
            <a:r>
              <a:rPr lang="fr-FR" sz="1800" kern="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350"/>
              </a:lnSpc>
              <a:spcAft>
                <a:spcPts val="800"/>
              </a:spcAft>
            </a:pPr>
            <a:r>
              <a:rPr lang="fr-FR" sz="1800" kern="0" dirty="0">
                <a:solidFill>
                  <a:srgbClr val="0000FF"/>
                </a:solidFill>
                <a:effectLst/>
                <a:latin typeface="Consolas" panose="020B0609020204030204" pitchFamily="49" charset="0"/>
                <a:ea typeface="Times New Roman" panose="02020603050405020304" pitchFamily="18" charset="0"/>
                <a:cs typeface="Times New Roman" panose="02020603050405020304" pitchFamily="18" charset="0"/>
              </a:rPr>
              <a:t>RETURN</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350"/>
              </a:lnSpc>
              <a:spcAft>
                <a:spcPts val="800"/>
              </a:spcAft>
            </a:pPr>
            <a:r>
              <a:rPr lang="fr-FR" sz="1800" kern="0" dirty="0">
                <a:solidFill>
                  <a:srgbClr val="3165BB"/>
                </a:solidFill>
                <a:effectLst/>
                <a:latin typeface="Consolas" panose="020B0609020204030204" pitchFamily="49" charset="0"/>
                <a:ea typeface="Times New Roman" panose="02020603050405020304" pitchFamily="18" charset="0"/>
                <a:cs typeface="Times New Roman" panose="02020603050405020304" pitchFamily="18" charset="0"/>
              </a:rPr>
              <a:t>CALCULATE</a:t>
            </a:r>
            <a:r>
              <a:rPr lang="fr-FR" sz="1800" kern="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[Somme montants ventes] ; '1Table Date Dax'[Date] &lt;= </a:t>
            </a:r>
            <a:r>
              <a:rPr lang="fr-FR" sz="1800" kern="0" dirty="0" err="1">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currendate</a:t>
            </a:r>
            <a:r>
              <a:rPr lang="fr-FR" sz="1800" kern="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&amp;&amp; '1Table Date Dax'[Date] &gt;=</a:t>
            </a:r>
            <a:r>
              <a:rPr lang="fr-FR" sz="1800" kern="0" dirty="0" err="1">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previousdate</a:t>
            </a:r>
            <a:r>
              <a:rPr lang="fr-FR" sz="1800" kern="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800" b="0" dirty="0">
              <a:solidFill>
                <a:srgbClr val="000000"/>
              </a:solidFill>
              <a:effectLst/>
              <a:latin typeface="Consolas" panose="020B06090202040302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a:extLst>
              <a:ext uri="{FF2B5EF4-FFF2-40B4-BE49-F238E27FC236}">
                <a16:creationId xmlns:a16="http://schemas.microsoft.com/office/drawing/2014/main" id="{9EB92B0A-01A9-7F29-6884-E1BD65EA8294}"/>
              </a:ext>
            </a:extLst>
          </p:cNvPr>
          <p:cNvSpPr>
            <a:spLocks noGrp="1"/>
          </p:cNvSpPr>
          <p:nvPr>
            <p:ph type="sldNum" sz="quarter" idx="10"/>
          </p:nvPr>
        </p:nvSpPr>
        <p:spPr/>
        <p:txBody>
          <a:bodyPr/>
          <a:lstStyle/>
          <a:p>
            <a:pPr rtl="0"/>
            <a:fld id="{32674CE4-FBD8-4481-AEFB-CA53E599A745}" type="slidenum">
              <a:rPr lang="fr-FR" smtClean="0"/>
              <a:t>114</a:t>
            </a:fld>
            <a:endParaRPr lang="fr-FR"/>
          </a:p>
        </p:txBody>
      </p:sp>
      <p:sp>
        <p:nvSpPr>
          <p:cNvPr id="5" name="Espace réservé du pied de page 4">
            <a:extLst>
              <a:ext uri="{FF2B5EF4-FFF2-40B4-BE49-F238E27FC236}">
                <a16:creationId xmlns:a16="http://schemas.microsoft.com/office/drawing/2014/main" id="{D59890C6-A722-485D-A466-A31D59FBF799}"/>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395864273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B1774-8017-D5E0-7C86-B6767A45FF6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6CEB9A1-AEEA-07A5-8C18-5EF06EE0225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99CC4A3-842C-B14D-0597-F75EFC1BE2D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rgbClr val="000000"/>
                </a:solidFill>
                <a:effectLst/>
                <a:latin typeface="Consolas" panose="020B0609020204030204" pitchFamily="49" charset="0"/>
              </a:rPr>
              <a:t>DATESINPERIOD 1ère date = </a:t>
            </a:r>
            <a:r>
              <a:rPr lang="en-US" b="0" dirty="0">
                <a:solidFill>
                  <a:srgbClr val="3165BB"/>
                </a:solidFill>
                <a:effectLst/>
                <a:latin typeface="Consolas" panose="020B0609020204030204" pitchFamily="49" charset="0"/>
              </a:rPr>
              <a:t>FIRSTDATE</a:t>
            </a:r>
            <a:r>
              <a:rPr lang="en-US" b="0" dirty="0">
                <a:solidFill>
                  <a:srgbClr val="000000"/>
                </a:solidFill>
                <a:effectLst/>
                <a:latin typeface="Consolas" panose="020B0609020204030204" pitchFamily="49" charset="0"/>
              </a:rPr>
              <a:t>(</a:t>
            </a:r>
            <a:r>
              <a:rPr lang="en-US" b="0" dirty="0">
                <a:solidFill>
                  <a:srgbClr val="3165BB"/>
                </a:solidFill>
                <a:effectLst/>
                <a:latin typeface="Consolas" panose="020B0609020204030204" pitchFamily="49" charset="0"/>
              </a:rPr>
              <a:t>DATESINPERIOD</a:t>
            </a:r>
            <a:r>
              <a:rPr lang="en-US" b="0" dirty="0">
                <a:solidFill>
                  <a:srgbClr val="000000"/>
                </a:solidFill>
                <a:effectLst/>
                <a:latin typeface="Consolas" panose="020B0609020204030204" pitchFamily="49" charset="0"/>
              </a:rPr>
              <a:t>(</a:t>
            </a:r>
            <a:r>
              <a:rPr lang="en-US" b="0" dirty="0">
                <a:solidFill>
                  <a:srgbClr val="001080"/>
                </a:solidFill>
                <a:effectLst/>
                <a:latin typeface="Consolas" panose="020B0609020204030204" pitchFamily="49" charset="0"/>
              </a:rPr>
              <a:t>'1Table Date Dax'[Date]</a:t>
            </a:r>
            <a:r>
              <a:rPr lang="en-US" b="0" dirty="0">
                <a:solidFill>
                  <a:srgbClr val="000000"/>
                </a:solidFill>
                <a:effectLst/>
                <a:latin typeface="Consolas" panose="020B0609020204030204" pitchFamily="49" charset="0"/>
              </a:rPr>
              <a:t>; </a:t>
            </a:r>
            <a:r>
              <a:rPr lang="en-US" b="0" dirty="0">
                <a:solidFill>
                  <a:srgbClr val="3165BB"/>
                </a:solidFill>
                <a:effectLst/>
                <a:latin typeface="Consolas" panose="020B0609020204030204" pitchFamily="49" charset="0"/>
              </a:rPr>
              <a:t>LASTDATE</a:t>
            </a:r>
            <a:r>
              <a:rPr lang="en-US" b="0" dirty="0">
                <a:solidFill>
                  <a:srgbClr val="000000"/>
                </a:solidFill>
                <a:effectLst/>
                <a:latin typeface="Consolas" panose="020B0609020204030204" pitchFamily="49" charset="0"/>
              </a:rPr>
              <a:t>(</a:t>
            </a:r>
            <a:r>
              <a:rPr lang="en-US" b="0" dirty="0">
                <a:solidFill>
                  <a:srgbClr val="001080"/>
                </a:solidFill>
                <a:effectLst/>
                <a:latin typeface="Consolas" panose="020B0609020204030204" pitchFamily="49" charset="0"/>
              </a:rPr>
              <a:t>'1Table Date Dax'[Date]</a:t>
            </a:r>
            <a:r>
              <a:rPr lang="en-US" b="0" dirty="0">
                <a:solidFill>
                  <a:srgbClr val="000000"/>
                </a:solidFill>
                <a:effectLst/>
                <a:latin typeface="Consolas" panose="020B0609020204030204" pitchFamily="49" charset="0"/>
              </a:rPr>
              <a:t>);-</a:t>
            </a:r>
            <a:r>
              <a:rPr lang="en-US" b="0" dirty="0">
                <a:solidFill>
                  <a:srgbClr val="098658"/>
                </a:solidFill>
                <a:effectLst/>
                <a:latin typeface="Consolas" panose="020B0609020204030204" pitchFamily="49" charset="0"/>
              </a:rPr>
              <a:t>1</a:t>
            </a:r>
            <a:r>
              <a:rPr lang="en-US" b="0" dirty="0">
                <a:solidFill>
                  <a:srgbClr val="000000"/>
                </a:solidFill>
                <a:effectLst/>
                <a:latin typeface="Consolas" panose="020B0609020204030204" pitchFamily="49" charset="0"/>
              </a:rPr>
              <a:t>; </a:t>
            </a:r>
            <a:r>
              <a:rPr lang="en-US" b="0" dirty="0">
                <a:solidFill>
                  <a:srgbClr val="3165BB"/>
                </a:solidFill>
                <a:effectLst/>
                <a:latin typeface="Consolas" panose="020B0609020204030204" pitchFamily="49" charset="0"/>
              </a:rPr>
              <a:t>year</a:t>
            </a:r>
            <a:r>
              <a:rPr lang="en-US" b="0" dirty="0">
                <a:solidFill>
                  <a:srgbClr val="000000"/>
                </a:solidFill>
                <a:effectLst/>
                <a:latin typeface="Consolas" panose="020B06090202040302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rgbClr val="000000"/>
                </a:solidFill>
                <a:effectLst/>
                <a:latin typeface="Consolas" panose="020B0609020204030204" pitchFamily="49" charset="0"/>
              </a:rPr>
              <a:t>DATESINPERIOD last date = </a:t>
            </a:r>
            <a:r>
              <a:rPr lang="en-US" b="0" dirty="0">
                <a:solidFill>
                  <a:srgbClr val="3165BB"/>
                </a:solidFill>
                <a:effectLst/>
                <a:latin typeface="Consolas" panose="020B0609020204030204" pitchFamily="49" charset="0"/>
              </a:rPr>
              <a:t>LASTDATE</a:t>
            </a:r>
            <a:r>
              <a:rPr lang="en-US" b="0" dirty="0">
                <a:solidFill>
                  <a:srgbClr val="000000"/>
                </a:solidFill>
                <a:effectLst/>
                <a:latin typeface="Consolas" panose="020B0609020204030204" pitchFamily="49" charset="0"/>
              </a:rPr>
              <a:t>(</a:t>
            </a:r>
            <a:r>
              <a:rPr lang="en-US" b="0" dirty="0">
                <a:solidFill>
                  <a:srgbClr val="3165BB"/>
                </a:solidFill>
                <a:effectLst/>
                <a:latin typeface="Consolas" panose="020B0609020204030204" pitchFamily="49" charset="0"/>
              </a:rPr>
              <a:t>DATESINPERIOD</a:t>
            </a:r>
            <a:r>
              <a:rPr lang="en-US" b="0" dirty="0">
                <a:solidFill>
                  <a:srgbClr val="000000"/>
                </a:solidFill>
                <a:effectLst/>
                <a:latin typeface="Consolas" panose="020B0609020204030204" pitchFamily="49" charset="0"/>
              </a:rPr>
              <a:t>(</a:t>
            </a:r>
            <a:r>
              <a:rPr lang="en-US" b="0" dirty="0">
                <a:solidFill>
                  <a:srgbClr val="001080"/>
                </a:solidFill>
                <a:effectLst/>
                <a:latin typeface="Consolas" panose="020B0609020204030204" pitchFamily="49" charset="0"/>
              </a:rPr>
              <a:t>'1Table Date Dax'[Date]</a:t>
            </a:r>
            <a:r>
              <a:rPr lang="en-US" b="0" dirty="0">
                <a:solidFill>
                  <a:srgbClr val="000000"/>
                </a:solidFill>
                <a:effectLst/>
                <a:latin typeface="Consolas" panose="020B0609020204030204" pitchFamily="49" charset="0"/>
              </a:rPr>
              <a:t>; </a:t>
            </a:r>
            <a:r>
              <a:rPr lang="en-US" b="0" dirty="0">
                <a:solidFill>
                  <a:srgbClr val="3165BB"/>
                </a:solidFill>
                <a:effectLst/>
                <a:latin typeface="Consolas" panose="020B0609020204030204" pitchFamily="49" charset="0"/>
              </a:rPr>
              <a:t>LASTDATE</a:t>
            </a:r>
            <a:r>
              <a:rPr lang="en-US" b="0" dirty="0">
                <a:solidFill>
                  <a:srgbClr val="000000"/>
                </a:solidFill>
                <a:effectLst/>
                <a:latin typeface="Consolas" panose="020B0609020204030204" pitchFamily="49" charset="0"/>
              </a:rPr>
              <a:t>(</a:t>
            </a:r>
            <a:r>
              <a:rPr lang="en-US" b="0" dirty="0">
                <a:solidFill>
                  <a:srgbClr val="001080"/>
                </a:solidFill>
                <a:effectLst/>
                <a:latin typeface="Consolas" panose="020B0609020204030204" pitchFamily="49" charset="0"/>
              </a:rPr>
              <a:t>'1Table Date Dax'[Date]</a:t>
            </a:r>
            <a:r>
              <a:rPr lang="en-US" b="0" dirty="0">
                <a:solidFill>
                  <a:srgbClr val="000000"/>
                </a:solidFill>
                <a:effectLst/>
                <a:latin typeface="Consolas" panose="020B0609020204030204" pitchFamily="49" charset="0"/>
              </a:rPr>
              <a:t>);-</a:t>
            </a:r>
            <a:r>
              <a:rPr lang="en-US" b="0" dirty="0">
                <a:solidFill>
                  <a:srgbClr val="098658"/>
                </a:solidFill>
                <a:effectLst/>
                <a:latin typeface="Consolas" panose="020B0609020204030204" pitchFamily="49" charset="0"/>
              </a:rPr>
              <a:t>1</a:t>
            </a:r>
            <a:r>
              <a:rPr lang="en-US" b="0" dirty="0">
                <a:solidFill>
                  <a:srgbClr val="000000"/>
                </a:solidFill>
                <a:effectLst/>
                <a:latin typeface="Consolas" panose="020B0609020204030204" pitchFamily="49" charset="0"/>
              </a:rPr>
              <a:t>; </a:t>
            </a:r>
            <a:r>
              <a:rPr lang="en-US" b="0" dirty="0">
                <a:solidFill>
                  <a:srgbClr val="3165BB"/>
                </a:solidFill>
                <a:effectLst/>
                <a:latin typeface="Consolas" panose="020B0609020204030204" pitchFamily="49" charset="0"/>
              </a:rPr>
              <a:t>year</a:t>
            </a:r>
            <a:r>
              <a:rPr lang="en-US" b="0" dirty="0">
                <a:solidFill>
                  <a:srgbClr val="000000"/>
                </a:solidFill>
                <a:effectLst/>
                <a:latin typeface="Consolas" panose="020B0609020204030204" pitchFamily="49" charset="0"/>
              </a:rPr>
              <a:t>))</a:t>
            </a:r>
          </a:p>
          <a:p>
            <a:endParaRPr lang="fr-FR" dirty="0"/>
          </a:p>
        </p:txBody>
      </p:sp>
      <p:sp>
        <p:nvSpPr>
          <p:cNvPr id="4" name="Espace réservé du numéro de diapositive 3">
            <a:extLst>
              <a:ext uri="{FF2B5EF4-FFF2-40B4-BE49-F238E27FC236}">
                <a16:creationId xmlns:a16="http://schemas.microsoft.com/office/drawing/2014/main" id="{C84784A3-718A-5DF5-1BF0-CC55675A1F5B}"/>
              </a:ext>
            </a:extLst>
          </p:cNvPr>
          <p:cNvSpPr>
            <a:spLocks noGrp="1"/>
          </p:cNvSpPr>
          <p:nvPr>
            <p:ph type="sldNum" sz="quarter" idx="10"/>
          </p:nvPr>
        </p:nvSpPr>
        <p:spPr/>
        <p:txBody>
          <a:bodyPr/>
          <a:lstStyle/>
          <a:p>
            <a:pPr rtl="0"/>
            <a:fld id="{32674CE4-FBD8-4481-AEFB-CA53E599A745}" type="slidenum">
              <a:rPr lang="fr-FR" smtClean="0"/>
              <a:t>115</a:t>
            </a:fld>
            <a:endParaRPr lang="fr-FR"/>
          </a:p>
        </p:txBody>
      </p:sp>
      <p:sp>
        <p:nvSpPr>
          <p:cNvPr id="5" name="Espace réservé du pied de page 4">
            <a:extLst>
              <a:ext uri="{FF2B5EF4-FFF2-40B4-BE49-F238E27FC236}">
                <a16:creationId xmlns:a16="http://schemas.microsoft.com/office/drawing/2014/main" id="{9241C1F2-2024-89F4-D8BC-3B32E409A7F6}"/>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226716064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1883B3-4FCE-3785-A59D-15BCF63F728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A35A606-7285-7D5F-8B06-EC0DB7A13B3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7E4D8FC-8E50-CAC7-7418-B4ECF93E95D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CLOSINGBALANCEMONTH ( &lt;Expression&gt;, &lt;Dates&gt; [, &lt;</a:t>
            </a:r>
            <a:r>
              <a:rPr lang="fr-FR" dirty="0" err="1"/>
              <a:t>Filter</a:t>
            </a:r>
            <a:r>
              <a:rPr lang="fr-FR" dirty="0"/>
              <a:t>&gt;] )</a:t>
            </a:r>
          </a:p>
          <a:p>
            <a:r>
              <a:rPr lang="fr-FR" dirty="0"/>
              <a:t>CALCULATE (</a:t>
            </a:r>
          </a:p>
          <a:p>
            <a:r>
              <a:rPr lang="fr-FR" dirty="0"/>
              <a:t>    &lt;Expression&gt;,</a:t>
            </a:r>
          </a:p>
          <a:p>
            <a:r>
              <a:rPr lang="fr-FR" dirty="0"/>
              <a:t>    ENDOFMONTH ( &lt;Dates&gt; )</a:t>
            </a:r>
          </a:p>
          <a:p>
            <a:r>
              <a:rPr lang="fr-FR" dirty="0"/>
              <a:t>    [, &lt;</a:t>
            </a:r>
            <a:r>
              <a:rPr lang="fr-FR" dirty="0" err="1"/>
              <a:t>Filter</a:t>
            </a:r>
            <a:r>
              <a:rPr lang="fr-FR" dirty="0"/>
              <a:t>&gt;]</a:t>
            </a:r>
          </a:p>
          <a:p>
            <a:r>
              <a:rPr lang="fr-FR" dirty="0"/>
              <a:t>)</a:t>
            </a:r>
          </a:p>
          <a:p>
            <a:endParaRPr lang="fr-FR" dirty="0"/>
          </a:p>
        </p:txBody>
      </p:sp>
      <p:sp>
        <p:nvSpPr>
          <p:cNvPr id="4" name="Espace réservé du numéro de diapositive 3">
            <a:extLst>
              <a:ext uri="{FF2B5EF4-FFF2-40B4-BE49-F238E27FC236}">
                <a16:creationId xmlns:a16="http://schemas.microsoft.com/office/drawing/2014/main" id="{1D6C3ED6-4935-45F8-A576-B898266D64D9}"/>
              </a:ext>
            </a:extLst>
          </p:cNvPr>
          <p:cNvSpPr>
            <a:spLocks noGrp="1"/>
          </p:cNvSpPr>
          <p:nvPr>
            <p:ph type="sldNum" sz="quarter" idx="10"/>
          </p:nvPr>
        </p:nvSpPr>
        <p:spPr/>
        <p:txBody>
          <a:bodyPr/>
          <a:lstStyle/>
          <a:p>
            <a:pPr rtl="0"/>
            <a:fld id="{32674CE4-FBD8-4481-AEFB-CA53E599A745}" type="slidenum">
              <a:rPr lang="fr-FR" smtClean="0"/>
              <a:t>116</a:t>
            </a:fld>
            <a:endParaRPr lang="fr-FR"/>
          </a:p>
        </p:txBody>
      </p:sp>
      <p:sp>
        <p:nvSpPr>
          <p:cNvPr id="5" name="Espace réservé du pied de page 4">
            <a:extLst>
              <a:ext uri="{FF2B5EF4-FFF2-40B4-BE49-F238E27FC236}">
                <a16:creationId xmlns:a16="http://schemas.microsoft.com/office/drawing/2014/main" id="{DB3A0A7F-9941-689C-2B41-2372238FA59C}"/>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255612863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D3491-2CBC-53F3-191D-22402D61203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6C0B678-D970-7282-9D05-479866990F3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76BFF4D-EC52-D4B1-DB69-3BE6FD8EB04C}"/>
              </a:ext>
            </a:extLst>
          </p:cNvPr>
          <p:cNvSpPr>
            <a:spLocks noGrp="1"/>
          </p:cNvSpPr>
          <p:nvPr>
            <p:ph type="body" idx="1"/>
          </p:nvPr>
        </p:nvSpPr>
        <p:spPr/>
        <p:txBody>
          <a:bodyPr/>
          <a:lstStyle/>
          <a:p>
            <a:pPr>
              <a:lnSpc>
                <a:spcPts val="1350"/>
              </a:lnSpc>
              <a:spcAft>
                <a:spcPts val="600"/>
              </a:spcAft>
            </a:pPr>
            <a:r>
              <a:rPr lang="fr-FR" sz="1800" kern="0" dirty="0">
                <a:solidFill>
                  <a:srgbClr val="0000FF"/>
                </a:solidFill>
                <a:effectLst/>
                <a:latin typeface="Consolas" panose="020B0609020204030204" pitchFamily="49" charset="0"/>
                <a:ea typeface="Times New Roman" panose="02020603050405020304" pitchFamily="18" charset="0"/>
                <a:cs typeface="Times New Roman" panose="02020603050405020304" pitchFamily="18" charset="0"/>
              </a:rPr>
              <a:t>Si </a:t>
            </a:r>
            <a:r>
              <a:rPr lang="fr-FR" sz="1800" kern="0" dirty="0" err="1">
                <a:solidFill>
                  <a:srgbClr val="0000FF"/>
                </a:solidFill>
                <a:effectLst/>
                <a:latin typeface="Consolas" panose="020B0609020204030204" pitchFamily="49" charset="0"/>
                <a:ea typeface="Times New Roman" panose="02020603050405020304" pitchFamily="18" charset="0"/>
                <a:cs typeface="Times New Roman" panose="02020603050405020304" pitchFamily="18" charset="0"/>
              </a:rPr>
              <a:t>janv</a:t>
            </a:r>
            <a:r>
              <a:rPr lang="fr-FR" sz="1800" kern="0" dirty="0">
                <a:solidFill>
                  <a:srgbClr val="0000FF"/>
                </a:solidFill>
                <a:effectLst/>
                <a:latin typeface="Consolas" panose="020B0609020204030204" pitchFamily="49" charset="0"/>
                <a:ea typeface="Times New Roman" panose="02020603050405020304" pitchFamily="18" charset="0"/>
                <a:cs typeface="Times New Roman" panose="02020603050405020304" pitchFamily="18" charset="0"/>
              </a:rPr>
              <a:t> 15, février 20, mars 20, avril 5</a:t>
            </a:r>
            <a:br>
              <a:rPr lang="fr-FR" sz="1800" kern="0" dirty="0">
                <a:solidFill>
                  <a:srgbClr val="0000FF"/>
                </a:solidFill>
                <a:effectLst/>
                <a:latin typeface="Consolas" panose="020B0609020204030204" pitchFamily="49" charset="0"/>
                <a:ea typeface="Times New Roman" panose="02020603050405020304" pitchFamily="18" charset="0"/>
                <a:cs typeface="Times New Roman" panose="02020603050405020304" pitchFamily="18" charset="0"/>
              </a:rPr>
            </a:br>
            <a:r>
              <a:rPr lang="fr-FR" sz="1800" kern="0" dirty="0">
                <a:solidFill>
                  <a:srgbClr val="0000FF"/>
                </a:solidFill>
                <a:effectLst/>
                <a:latin typeface="Consolas" panose="020B0609020204030204" pitchFamily="49" charset="0"/>
                <a:ea typeface="Times New Roman" panose="02020603050405020304" pitchFamily="18" charset="0"/>
                <a:cs typeface="Times New Roman" panose="02020603050405020304" pitchFamily="18" charset="0"/>
              </a:rPr>
              <a:t>de </a:t>
            </a:r>
            <a:r>
              <a:rPr lang="fr-FR" sz="1800" kern="0" dirty="0" err="1">
                <a:solidFill>
                  <a:srgbClr val="0000FF"/>
                </a:solidFill>
                <a:effectLst/>
                <a:latin typeface="Consolas" panose="020B0609020204030204" pitchFamily="49" charset="0"/>
                <a:ea typeface="Times New Roman" panose="02020603050405020304" pitchFamily="18" charset="0"/>
                <a:cs typeface="Times New Roman" panose="02020603050405020304" pitchFamily="18" charset="0"/>
              </a:rPr>
              <a:t>janv</a:t>
            </a:r>
            <a:r>
              <a:rPr lang="fr-FR" sz="1800" kern="0" dirty="0">
                <a:solidFill>
                  <a:srgbClr val="0000FF"/>
                </a:solidFill>
                <a:effectLst/>
                <a:latin typeface="Consolas" panose="020B0609020204030204" pitchFamily="49" charset="0"/>
                <a:ea typeface="Times New Roman" panose="02020603050405020304" pitchFamily="18" charset="0"/>
                <a:cs typeface="Times New Roman" panose="02020603050405020304" pitchFamily="18" charset="0"/>
              </a:rPr>
              <a:t> à mars : 55</a:t>
            </a:r>
          </a:p>
          <a:p>
            <a:pPr>
              <a:lnSpc>
                <a:spcPts val="1350"/>
              </a:lnSpc>
              <a:spcAft>
                <a:spcPts val="600"/>
              </a:spcAft>
            </a:pPr>
            <a:r>
              <a:rPr lang="fr-FR" sz="1800" kern="0" dirty="0">
                <a:solidFill>
                  <a:srgbClr val="0000FF"/>
                </a:solidFill>
                <a:effectLst/>
                <a:latin typeface="Consolas" panose="020B0609020204030204" pitchFamily="49" charset="0"/>
                <a:ea typeface="Calibri" panose="020F0502020204030204" pitchFamily="34" charset="0"/>
                <a:cs typeface="Times New Roman" panose="02020603050405020304" pitchFamily="18" charset="0"/>
              </a:rPr>
              <a:t>De février à avril : 45 (donc cumul plus petit en glissant)</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a:extLst>
              <a:ext uri="{FF2B5EF4-FFF2-40B4-BE49-F238E27FC236}">
                <a16:creationId xmlns:a16="http://schemas.microsoft.com/office/drawing/2014/main" id="{7E55A01A-3C4A-80A2-0649-6D9A18C01728}"/>
              </a:ext>
            </a:extLst>
          </p:cNvPr>
          <p:cNvSpPr>
            <a:spLocks noGrp="1"/>
          </p:cNvSpPr>
          <p:nvPr>
            <p:ph type="sldNum" sz="quarter" idx="10"/>
          </p:nvPr>
        </p:nvSpPr>
        <p:spPr/>
        <p:txBody>
          <a:bodyPr/>
          <a:lstStyle/>
          <a:p>
            <a:pPr rtl="0"/>
            <a:fld id="{32674CE4-FBD8-4481-AEFB-CA53E599A745}" type="slidenum">
              <a:rPr lang="fr-FR" smtClean="0"/>
              <a:t>117</a:t>
            </a:fld>
            <a:endParaRPr lang="fr-FR"/>
          </a:p>
        </p:txBody>
      </p:sp>
      <p:sp>
        <p:nvSpPr>
          <p:cNvPr id="5" name="Espace réservé du pied de page 4">
            <a:extLst>
              <a:ext uri="{FF2B5EF4-FFF2-40B4-BE49-F238E27FC236}">
                <a16:creationId xmlns:a16="http://schemas.microsoft.com/office/drawing/2014/main" id="{59534571-87B7-C1FF-913A-0D6CDAC22133}"/>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355538213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22F1B-54F6-7713-14F7-A6B106E61F9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18AD676-5B14-3919-A569-D786E1B16D4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929FFC1-C550-D86E-A7E2-155C8B8F47F6}"/>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0F88978E-3435-DAF7-4F42-2874B3513A66}"/>
              </a:ext>
            </a:extLst>
          </p:cNvPr>
          <p:cNvSpPr>
            <a:spLocks noGrp="1"/>
          </p:cNvSpPr>
          <p:nvPr>
            <p:ph type="sldNum" sz="quarter" idx="10"/>
          </p:nvPr>
        </p:nvSpPr>
        <p:spPr/>
        <p:txBody>
          <a:bodyPr/>
          <a:lstStyle/>
          <a:p>
            <a:pPr rtl="0"/>
            <a:fld id="{32674CE4-FBD8-4481-AEFB-CA53E599A745}" type="slidenum">
              <a:rPr lang="fr-FR" smtClean="0"/>
              <a:t>118</a:t>
            </a:fld>
            <a:endParaRPr lang="fr-FR"/>
          </a:p>
        </p:txBody>
      </p:sp>
      <p:sp>
        <p:nvSpPr>
          <p:cNvPr id="5" name="Espace réservé du pied de page 4">
            <a:extLst>
              <a:ext uri="{FF2B5EF4-FFF2-40B4-BE49-F238E27FC236}">
                <a16:creationId xmlns:a16="http://schemas.microsoft.com/office/drawing/2014/main" id="{DFD7255F-6ADD-DFD3-20AB-40FF85799322}"/>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3491565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12</a:t>
            </a:fld>
            <a:endParaRPr lang="fr-FR"/>
          </a:p>
        </p:txBody>
      </p:sp>
      <p:sp>
        <p:nvSpPr>
          <p:cNvPr id="5" name="Espace réservé du pied de page 4">
            <a:extLst>
              <a:ext uri="{FF2B5EF4-FFF2-40B4-BE49-F238E27FC236}">
                <a16:creationId xmlns:a16="http://schemas.microsoft.com/office/drawing/2014/main" id="{DAE2A5F1-43D5-4CD2-8EAF-160D9644B000}"/>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63642062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275969-3F65-9377-CDAD-F1B1DBD16F3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0E12085-ED8C-CB2B-97EE-BC23A38417A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5FC1ABE-854A-5A44-C394-B335784A3EA4}"/>
              </a:ext>
            </a:extLst>
          </p:cNvPr>
          <p:cNvSpPr>
            <a:spLocks noGrp="1"/>
          </p:cNvSpPr>
          <p:nvPr>
            <p:ph type="body" idx="1"/>
          </p:nvPr>
        </p:nvSpPr>
        <p:spPr/>
        <p:txBody>
          <a:bodyPr/>
          <a:lstStyle/>
          <a:p>
            <a:r>
              <a:rPr lang="fr-FR" sz="180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CALCULATE(SUM(Feuil1[Mouvement]);FILTER(ALL(</a:t>
            </a:r>
            <a:r>
              <a:rPr lang="fr-FR" sz="1800" dirty="0" err="1">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Tablecalendar</a:t>
            </a:r>
            <a:r>
              <a:rPr lang="fr-FR" sz="180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[Date]);</a:t>
            </a:r>
            <a:r>
              <a:rPr lang="fr-FR" sz="1800" dirty="0" err="1">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Tablecalendar</a:t>
            </a:r>
            <a:r>
              <a:rPr lang="fr-FR" sz="180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[Date]&lt;=MAX(</a:t>
            </a:r>
            <a:r>
              <a:rPr lang="fr-FR" sz="1800" dirty="0" err="1">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Tablecalendar</a:t>
            </a:r>
            <a:r>
              <a:rPr lang="fr-FR" sz="180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[Date])))</a:t>
            </a:r>
          </a:p>
          <a:p>
            <a:endParaRPr lang="fr-FR" sz="1800" dirty="0">
              <a:solidFill>
                <a:srgbClr val="000000"/>
              </a:solidFill>
              <a:effectLst/>
              <a:latin typeface="Consolas" panose="020B0609020204030204" pitchFamily="49" charset="0"/>
              <a:cs typeface="Times New Roman" panose="02020603050405020304" pitchFamily="18" charset="0"/>
            </a:endParaRPr>
          </a:p>
          <a:p>
            <a:r>
              <a:rPr lang="fr-FR" sz="1800" dirty="0">
                <a:solidFill>
                  <a:srgbClr val="000000"/>
                </a:solidFill>
                <a:effectLst/>
                <a:latin typeface="Consolas" panose="020B0609020204030204" pitchFamily="49" charset="0"/>
                <a:cs typeface="Times New Roman" panose="02020603050405020304" pitchFamily="18" charset="0"/>
              </a:rPr>
              <a:t>FILTER nécessaire pour gérer un affichage et calcul en ligne dans les visuels (non pas sélection dans les données)</a:t>
            </a:r>
            <a:endParaRPr lang="fr-FR" dirty="0"/>
          </a:p>
        </p:txBody>
      </p:sp>
      <p:sp>
        <p:nvSpPr>
          <p:cNvPr id="4" name="Espace réservé du numéro de diapositive 3">
            <a:extLst>
              <a:ext uri="{FF2B5EF4-FFF2-40B4-BE49-F238E27FC236}">
                <a16:creationId xmlns:a16="http://schemas.microsoft.com/office/drawing/2014/main" id="{C5BE01C1-F916-5F65-7CA5-AE811E503EE8}"/>
              </a:ext>
            </a:extLst>
          </p:cNvPr>
          <p:cNvSpPr>
            <a:spLocks noGrp="1"/>
          </p:cNvSpPr>
          <p:nvPr>
            <p:ph type="sldNum" sz="quarter" idx="10"/>
          </p:nvPr>
        </p:nvSpPr>
        <p:spPr/>
        <p:txBody>
          <a:bodyPr/>
          <a:lstStyle/>
          <a:p>
            <a:pPr rtl="0"/>
            <a:fld id="{32674CE4-FBD8-4481-AEFB-CA53E599A745}" type="slidenum">
              <a:rPr lang="fr-FR" smtClean="0"/>
              <a:t>119</a:t>
            </a:fld>
            <a:endParaRPr lang="fr-FR"/>
          </a:p>
        </p:txBody>
      </p:sp>
      <p:sp>
        <p:nvSpPr>
          <p:cNvPr id="5" name="Espace réservé du pied de page 4">
            <a:extLst>
              <a:ext uri="{FF2B5EF4-FFF2-40B4-BE49-F238E27FC236}">
                <a16:creationId xmlns:a16="http://schemas.microsoft.com/office/drawing/2014/main" id="{17D834C1-2AAE-A45C-9B48-560F265C5352}"/>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106239458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CF598-F411-D100-2ADC-3E1226A657C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00FEF4C-CBE6-9F0F-BCBF-3B4ACCBF4F6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AA36C7A-5242-DE74-AE2F-7D52B37865C4}"/>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EE1F6AF6-9C8D-3E01-944F-3F4E3C4E4D57}"/>
              </a:ext>
            </a:extLst>
          </p:cNvPr>
          <p:cNvSpPr>
            <a:spLocks noGrp="1"/>
          </p:cNvSpPr>
          <p:nvPr>
            <p:ph type="sldNum" sz="quarter" idx="10"/>
          </p:nvPr>
        </p:nvSpPr>
        <p:spPr/>
        <p:txBody>
          <a:bodyPr/>
          <a:lstStyle/>
          <a:p>
            <a:pPr rtl="0"/>
            <a:fld id="{32674CE4-FBD8-4481-AEFB-CA53E599A745}" type="slidenum">
              <a:rPr lang="fr-FR" smtClean="0"/>
              <a:t>120</a:t>
            </a:fld>
            <a:endParaRPr lang="fr-FR"/>
          </a:p>
        </p:txBody>
      </p:sp>
      <p:sp>
        <p:nvSpPr>
          <p:cNvPr id="5" name="Espace réservé du pied de page 4">
            <a:extLst>
              <a:ext uri="{FF2B5EF4-FFF2-40B4-BE49-F238E27FC236}">
                <a16:creationId xmlns:a16="http://schemas.microsoft.com/office/drawing/2014/main" id="{1D41F241-6C50-7E7B-3886-307076CC4B00}"/>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413613868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C1983-6D81-874C-65A4-0A7F2DF802A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99B0D7D-2EEC-1CA0-73FB-C2733D86D56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88E1592-0733-96CE-2FF2-A1CB396EC5ED}"/>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F326B57D-08C1-32BD-E3AA-A33FE39C06FE}"/>
              </a:ext>
            </a:extLst>
          </p:cNvPr>
          <p:cNvSpPr>
            <a:spLocks noGrp="1"/>
          </p:cNvSpPr>
          <p:nvPr>
            <p:ph type="sldNum" sz="quarter" idx="10"/>
          </p:nvPr>
        </p:nvSpPr>
        <p:spPr/>
        <p:txBody>
          <a:bodyPr/>
          <a:lstStyle/>
          <a:p>
            <a:pPr rtl="0"/>
            <a:fld id="{32674CE4-FBD8-4481-AEFB-CA53E599A745}" type="slidenum">
              <a:rPr lang="fr-FR" smtClean="0"/>
              <a:t>121</a:t>
            </a:fld>
            <a:endParaRPr lang="fr-FR"/>
          </a:p>
        </p:txBody>
      </p:sp>
      <p:sp>
        <p:nvSpPr>
          <p:cNvPr id="5" name="Espace réservé du pied de page 4">
            <a:extLst>
              <a:ext uri="{FF2B5EF4-FFF2-40B4-BE49-F238E27FC236}">
                <a16:creationId xmlns:a16="http://schemas.microsoft.com/office/drawing/2014/main" id="{618C6B9F-0000-F6AA-9FFE-C1B642AD2D51}"/>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72211306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A8FC0-C704-EFDA-6877-7BE2ECCAC63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2F681FF-D05F-A6B7-A451-27D1026E531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05B782D-2023-7D91-A4EA-6A127C341891}"/>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27A55B23-23BB-BCF2-DCEE-D62ECEE5E4E3}"/>
              </a:ext>
            </a:extLst>
          </p:cNvPr>
          <p:cNvSpPr>
            <a:spLocks noGrp="1"/>
          </p:cNvSpPr>
          <p:nvPr>
            <p:ph type="sldNum" sz="quarter" idx="10"/>
          </p:nvPr>
        </p:nvSpPr>
        <p:spPr/>
        <p:txBody>
          <a:bodyPr/>
          <a:lstStyle/>
          <a:p>
            <a:pPr rtl="0"/>
            <a:fld id="{32674CE4-FBD8-4481-AEFB-CA53E599A745}" type="slidenum">
              <a:rPr lang="fr-FR" smtClean="0"/>
              <a:t>123</a:t>
            </a:fld>
            <a:endParaRPr lang="fr-FR"/>
          </a:p>
        </p:txBody>
      </p:sp>
      <p:sp>
        <p:nvSpPr>
          <p:cNvPr id="5" name="Espace réservé du pied de page 4">
            <a:extLst>
              <a:ext uri="{FF2B5EF4-FFF2-40B4-BE49-F238E27FC236}">
                <a16:creationId xmlns:a16="http://schemas.microsoft.com/office/drawing/2014/main" id="{25B2AC0A-2E1E-9FE8-EE3D-8CB7BB7E4392}"/>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18018816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DF733A-F8A7-9544-6D8E-F55F131A210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314644B-71F7-37F3-5523-CE35791B451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CFDA36A-AFD1-8641-98E0-1A834901ED7E}"/>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3AB311CB-E1B8-BC8B-0E36-088FF69876BB}"/>
              </a:ext>
            </a:extLst>
          </p:cNvPr>
          <p:cNvSpPr>
            <a:spLocks noGrp="1"/>
          </p:cNvSpPr>
          <p:nvPr>
            <p:ph type="sldNum" sz="quarter" idx="10"/>
          </p:nvPr>
        </p:nvSpPr>
        <p:spPr/>
        <p:txBody>
          <a:bodyPr/>
          <a:lstStyle/>
          <a:p>
            <a:pPr rtl="0"/>
            <a:fld id="{32674CE4-FBD8-4481-AEFB-CA53E599A745}" type="slidenum">
              <a:rPr lang="fr-FR" smtClean="0"/>
              <a:t>125</a:t>
            </a:fld>
            <a:endParaRPr lang="fr-FR"/>
          </a:p>
        </p:txBody>
      </p:sp>
      <p:sp>
        <p:nvSpPr>
          <p:cNvPr id="5" name="Espace réservé du pied de page 4">
            <a:extLst>
              <a:ext uri="{FF2B5EF4-FFF2-40B4-BE49-F238E27FC236}">
                <a16:creationId xmlns:a16="http://schemas.microsoft.com/office/drawing/2014/main" id="{BE34C90B-E7A0-8383-E474-53ACBBCC2F75}"/>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18679505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0663-C915-D1E7-25E1-CDA46EFF108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1D2AB37-C4DE-C4FD-C81B-D6626466BE4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775681C-FF22-DD96-DF44-BD1FD0BBD9AF}"/>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0C60B463-56B9-0391-1B83-C3DE9CD14B8D}"/>
              </a:ext>
            </a:extLst>
          </p:cNvPr>
          <p:cNvSpPr>
            <a:spLocks noGrp="1"/>
          </p:cNvSpPr>
          <p:nvPr>
            <p:ph type="sldNum" sz="quarter" idx="10"/>
          </p:nvPr>
        </p:nvSpPr>
        <p:spPr/>
        <p:txBody>
          <a:bodyPr/>
          <a:lstStyle/>
          <a:p>
            <a:pPr rtl="0"/>
            <a:fld id="{32674CE4-FBD8-4481-AEFB-CA53E599A745}" type="slidenum">
              <a:rPr lang="fr-FR" smtClean="0"/>
              <a:t>126</a:t>
            </a:fld>
            <a:endParaRPr lang="fr-FR"/>
          </a:p>
        </p:txBody>
      </p:sp>
      <p:sp>
        <p:nvSpPr>
          <p:cNvPr id="5" name="Espace réservé du pied de page 4">
            <a:extLst>
              <a:ext uri="{FF2B5EF4-FFF2-40B4-BE49-F238E27FC236}">
                <a16:creationId xmlns:a16="http://schemas.microsoft.com/office/drawing/2014/main" id="{D07CF1FA-DD4D-1223-3B12-F12F472D18D0}"/>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16050864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43C5B-7379-E9E4-3DB3-E0ED80F9427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FDDDA40-6321-41E3-037E-9295FF5DBAD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EE6A3D1-D11B-A727-7A3D-85D1ACB6063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solidFill>
                  <a:srgbClr val="000000"/>
                </a:solidFill>
                <a:effectLst/>
                <a:latin typeface="Consolas" panose="020B0609020204030204" pitchFamily="49" charset="0"/>
              </a:rPr>
              <a:t>Montant retournés </a:t>
            </a:r>
            <a:r>
              <a:rPr lang="fr-FR" b="0" dirty="0" err="1">
                <a:solidFill>
                  <a:srgbClr val="000000"/>
                </a:solidFill>
                <a:effectLst/>
                <a:latin typeface="Consolas" panose="020B0609020204030204" pitchFamily="49" charset="0"/>
              </a:rPr>
              <a:t>dateRetour</a:t>
            </a:r>
            <a:r>
              <a:rPr lang="fr-FR" b="0" dirty="0">
                <a:solidFill>
                  <a:srgbClr val="000000"/>
                </a:solidFill>
                <a:effectLst/>
                <a:latin typeface="Consolas" panose="020B0609020204030204" pitchFamily="49" charset="0"/>
              </a:rPr>
              <a:t> = </a:t>
            </a:r>
            <a:r>
              <a:rPr lang="fr-FR" b="0" dirty="0">
                <a:solidFill>
                  <a:srgbClr val="3165BB"/>
                </a:solidFill>
                <a:effectLst/>
                <a:latin typeface="Consolas" panose="020B0609020204030204" pitchFamily="49" charset="0"/>
              </a:rPr>
              <a:t>CALCULATE</a:t>
            </a:r>
            <a:r>
              <a:rPr lang="fr-FR" b="0" dirty="0">
                <a:solidFill>
                  <a:srgbClr val="000000"/>
                </a:solidFill>
                <a:effectLst/>
                <a:latin typeface="Consolas" panose="020B0609020204030204" pitchFamily="49" charset="0"/>
              </a:rPr>
              <a:t>( </a:t>
            </a:r>
            <a:r>
              <a:rPr lang="fr-FR" b="0" dirty="0">
                <a:solidFill>
                  <a:srgbClr val="3165BB"/>
                </a:solidFill>
                <a:effectLst/>
                <a:latin typeface="Consolas" panose="020B0609020204030204" pitchFamily="49" charset="0"/>
              </a:rPr>
              <a:t>SUM</a:t>
            </a:r>
            <a:r>
              <a:rPr lang="fr-FR" b="0" dirty="0">
                <a:solidFill>
                  <a:srgbClr val="000000"/>
                </a:solidFill>
                <a:effectLst/>
                <a:latin typeface="Consolas" panose="020B0609020204030204" pitchFamily="49" charset="0"/>
              </a:rPr>
              <a:t>(</a:t>
            </a:r>
            <a:r>
              <a:rPr lang="fr-FR" b="0" dirty="0">
                <a:solidFill>
                  <a:srgbClr val="001080"/>
                </a:solidFill>
                <a:effectLst/>
                <a:latin typeface="Consolas" panose="020B0609020204030204" pitchFamily="49" charset="0"/>
              </a:rPr>
              <a:t>'2Ventes ouvrées DAX'[</a:t>
            </a:r>
            <a:r>
              <a:rPr lang="fr-FR" b="0" dirty="0" err="1">
                <a:solidFill>
                  <a:srgbClr val="001080"/>
                </a:solidFill>
                <a:effectLst/>
                <a:latin typeface="Consolas" panose="020B0609020204030204" pitchFamily="49" charset="0"/>
              </a:rPr>
              <a:t>Quantitéesretournées</a:t>
            </a:r>
            <a:r>
              <a:rPr lang="fr-FR" b="0" dirty="0">
                <a:solidFill>
                  <a:srgbClr val="001080"/>
                </a:solidFill>
                <a:effectLst/>
                <a:latin typeface="Consolas" panose="020B0609020204030204" pitchFamily="49" charset="0"/>
              </a:rPr>
              <a:t>]</a:t>
            </a:r>
            <a:r>
              <a:rPr lang="fr-FR" b="0" dirty="0">
                <a:solidFill>
                  <a:srgbClr val="000000"/>
                </a:solidFill>
                <a:effectLst/>
                <a:latin typeface="Consolas" panose="020B0609020204030204" pitchFamily="49" charset="0"/>
              </a:rPr>
              <a:t>);</a:t>
            </a:r>
            <a:r>
              <a:rPr lang="fr-FR" b="0" dirty="0">
                <a:solidFill>
                  <a:srgbClr val="3165BB"/>
                </a:solidFill>
                <a:effectLst/>
                <a:latin typeface="Consolas" panose="020B0609020204030204" pitchFamily="49" charset="0"/>
              </a:rPr>
              <a:t>USERELATIONSHIP</a:t>
            </a:r>
            <a:r>
              <a:rPr lang="fr-FR" b="0" dirty="0">
                <a:solidFill>
                  <a:srgbClr val="000000"/>
                </a:solidFill>
                <a:effectLst/>
                <a:latin typeface="Consolas" panose="020B0609020204030204" pitchFamily="49" charset="0"/>
              </a:rPr>
              <a:t>(</a:t>
            </a:r>
            <a:r>
              <a:rPr lang="fr-FR" b="0" dirty="0">
                <a:solidFill>
                  <a:srgbClr val="001080"/>
                </a:solidFill>
                <a:effectLst/>
                <a:latin typeface="Consolas" panose="020B0609020204030204" pitchFamily="49" charset="0"/>
              </a:rPr>
              <a:t>'1Table Date Dax'[Date]</a:t>
            </a:r>
            <a:r>
              <a:rPr lang="fr-FR" b="0" dirty="0">
                <a:solidFill>
                  <a:srgbClr val="000000"/>
                </a:solidFill>
                <a:effectLst/>
                <a:latin typeface="Consolas" panose="020B0609020204030204" pitchFamily="49" charset="0"/>
              </a:rPr>
              <a:t>;</a:t>
            </a:r>
            <a:r>
              <a:rPr lang="fr-FR" b="0" dirty="0">
                <a:solidFill>
                  <a:srgbClr val="001080"/>
                </a:solidFill>
                <a:effectLst/>
                <a:latin typeface="Consolas" panose="020B0609020204030204" pitchFamily="49" charset="0"/>
              </a:rPr>
              <a:t>'2Ventes ouvrées DAX'[Date de retour]</a:t>
            </a:r>
            <a:r>
              <a:rPr lang="fr-FR" b="0" dirty="0">
                <a:solidFill>
                  <a:srgbClr val="000000"/>
                </a:solidFill>
                <a:effectLst/>
                <a:latin typeface="Consolas" panose="020B0609020204030204" pitchFamily="49" charset="0"/>
              </a:rPr>
              <a:t>))</a:t>
            </a:r>
          </a:p>
          <a:p>
            <a:endParaRPr lang="fr-FR" dirty="0"/>
          </a:p>
        </p:txBody>
      </p:sp>
      <p:sp>
        <p:nvSpPr>
          <p:cNvPr id="4" name="Espace réservé du numéro de diapositive 3">
            <a:extLst>
              <a:ext uri="{FF2B5EF4-FFF2-40B4-BE49-F238E27FC236}">
                <a16:creationId xmlns:a16="http://schemas.microsoft.com/office/drawing/2014/main" id="{F4659E53-473A-5643-FDAD-D80AF0B7A555}"/>
              </a:ext>
            </a:extLst>
          </p:cNvPr>
          <p:cNvSpPr>
            <a:spLocks noGrp="1"/>
          </p:cNvSpPr>
          <p:nvPr>
            <p:ph type="sldNum" sz="quarter" idx="10"/>
          </p:nvPr>
        </p:nvSpPr>
        <p:spPr/>
        <p:txBody>
          <a:bodyPr/>
          <a:lstStyle/>
          <a:p>
            <a:pPr rtl="0"/>
            <a:fld id="{32674CE4-FBD8-4481-AEFB-CA53E599A745}" type="slidenum">
              <a:rPr lang="fr-FR" smtClean="0"/>
              <a:t>127</a:t>
            </a:fld>
            <a:endParaRPr lang="fr-FR"/>
          </a:p>
        </p:txBody>
      </p:sp>
      <p:sp>
        <p:nvSpPr>
          <p:cNvPr id="5" name="Espace réservé du pied de page 4">
            <a:extLst>
              <a:ext uri="{FF2B5EF4-FFF2-40B4-BE49-F238E27FC236}">
                <a16:creationId xmlns:a16="http://schemas.microsoft.com/office/drawing/2014/main" id="{18FB0AB4-1AB3-4759-EA49-8FC8EB6A5544}"/>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401109317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F43BEA-8749-12C1-E8BC-6AC31259101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2493288-432D-11D0-FE59-5E093CB0AA5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72C8DF3-A0D3-7784-825B-A8D3A93F6571}"/>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A75940D5-F929-0D23-638B-515BC5187DBA}"/>
              </a:ext>
            </a:extLst>
          </p:cNvPr>
          <p:cNvSpPr>
            <a:spLocks noGrp="1"/>
          </p:cNvSpPr>
          <p:nvPr>
            <p:ph type="sldNum" sz="quarter" idx="10"/>
          </p:nvPr>
        </p:nvSpPr>
        <p:spPr/>
        <p:txBody>
          <a:bodyPr/>
          <a:lstStyle/>
          <a:p>
            <a:pPr rtl="0"/>
            <a:fld id="{32674CE4-FBD8-4481-AEFB-CA53E599A745}" type="slidenum">
              <a:rPr lang="fr-FR" smtClean="0"/>
              <a:t>128</a:t>
            </a:fld>
            <a:endParaRPr lang="fr-FR"/>
          </a:p>
        </p:txBody>
      </p:sp>
      <p:sp>
        <p:nvSpPr>
          <p:cNvPr id="5" name="Espace réservé du pied de page 4">
            <a:extLst>
              <a:ext uri="{FF2B5EF4-FFF2-40B4-BE49-F238E27FC236}">
                <a16:creationId xmlns:a16="http://schemas.microsoft.com/office/drawing/2014/main" id="{037693AE-7EF1-C3AC-232E-23237988C509}"/>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393532332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02CC3-9F91-2F1A-F4EE-9CE2D736B98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DE65461-32C8-2758-826C-08DF7102843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17D40DA-1E05-0B46-AD7E-33BCEC8B0EE4}"/>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D404B91B-4D27-9788-E6A5-942BA086376D}"/>
              </a:ext>
            </a:extLst>
          </p:cNvPr>
          <p:cNvSpPr>
            <a:spLocks noGrp="1"/>
          </p:cNvSpPr>
          <p:nvPr>
            <p:ph type="sldNum" sz="quarter" idx="10"/>
          </p:nvPr>
        </p:nvSpPr>
        <p:spPr/>
        <p:txBody>
          <a:bodyPr/>
          <a:lstStyle/>
          <a:p>
            <a:pPr rtl="0"/>
            <a:fld id="{32674CE4-FBD8-4481-AEFB-CA53E599A745}" type="slidenum">
              <a:rPr lang="fr-FR" smtClean="0"/>
              <a:t>129</a:t>
            </a:fld>
            <a:endParaRPr lang="fr-FR"/>
          </a:p>
        </p:txBody>
      </p:sp>
      <p:sp>
        <p:nvSpPr>
          <p:cNvPr id="5" name="Espace réservé du pied de page 4">
            <a:extLst>
              <a:ext uri="{FF2B5EF4-FFF2-40B4-BE49-F238E27FC236}">
                <a16:creationId xmlns:a16="http://schemas.microsoft.com/office/drawing/2014/main" id="{F07ED53A-6C92-C9DD-93AC-223F30E0E77E}"/>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395587727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B220A-E5E6-4B01-6C43-CFAEBE05762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101DE8A-7C00-F4AB-0B7B-78A4A77EE5B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D00C98B-37EE-BEEF-F52C-20BA0FCB9176}"/>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B9D661F6-C4DA-AA4C-C633-74A17F67F8F6}"/>
              </a:ext>
            </a:extLst>
          </p:cNvPr>
          <p:cNvSpPr>
            <a:spLocks noGrp="1"/>
          </p:cNvSpPr>
          <p:nvPr>
            <p:ph type="sldNum" sz="quarter" idx="10"/>
          </p:nvPr>
        </p:nvSpPr>
        <p:spPr/>
        <p:txBody>
          <a:bodyPr/>
          <a:lstStyle/>
          <a:p>
            <a:pPr rtl="0"/>
            <a:fld id="{32674CE4-FBD8-4481-AEFB-CA53E599A745}" type="slidenum">
              <a:rPr lang="fr-FR" smtClean="0"/>
              <a:t>130</a:t>
            </a:fld>
            <a:endParaRPr lang="fr-FR"/>
          </a:p>
        </p:txBody>
      </p:sp>
      <p:sp>
        <p:nvSpPr>
          <p:cNvPr id="5" name="Espace réservé du pied de page 4">
            <a:extLst>
              <a:ext uri="{FF2B5EF4-FFF2-40B4-BE49-F238E27FC236}">
                <a16:creationId xmlns:a16="http://schemas.microsoft.com/office/drawing/2014/main" id="{F98A3C44-C4E2-E9EA-70D2-05333EF8EE69}"/>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2804520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pPr rtl="0"/>
            <a:fld id="{AF2B3922-57CE-4892-A622-50C62E7FCAE5}" type="datetime1">
              <a:rPr lang="fr-FR" noProof="0" smtClean="0"/>
              <a:t>07/03/2024</a:t>
            </a:fld>
            <a:endParaRPr lang="fr-FR" noProof="0"/>
          </a:p>
        </p:txBody>
      </p:sp>
      <p:sp>
        <p:nvSpPr>
          <p:cNvPr id="5" name="Footer Placeholder 4"/>
          <p:cNvSpPr>
            <a:spLocks noGrp="1"/>
          </p:cNvSpPr>
          <p:nvPr>
            <p:ph type="ftr" sz="quarter" idx="11"/>
          </p:nvPr>
        </p:nvSpPr>
        <p:spPr/>
        <p:txBody>
          <a:bodyPr/>
          <a:lstStyle/>
          <a:p>
            <a:pPr rtl="0"/>
            <a:endParaRPr lang="fr-FR" noProof="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pPr rtl="0"/>
            <a:fld id="{401CF334-2D5C-4859-84A6-CA7E6E43FAEB}" type="slidenum">
              <a:rPr lang="fr-FR" noProof="0" smtClean="0"/>
              <a:t>‹N°›</a:t>
            </a:fld>
            <a:endParaRPr lang="fr-FR" noProof="0"/>
          </a:p>
        </p:txBody>
      </p:sp>
    </p:spTree>
    <p:extLst>
      <p:ext uri="{BB962C8B-B14F-4D97-AF65-F5344CB8AC3E}">
        <p14:creationId xmlns:p14="http://schemas.microsoft.com/office/powerpoint/2010/main" val="838519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pPr rtl="0"/>
            <a:fld id="{329E6B65-D119-4F4D-AD39-DD71C3C70311}" type="datetime1">
              <a:rPr lang="fr-FR" noProof="0" smtClean="0"/>
              <a:t>07/03/2024</a:t>
            </a:fld>
            <a:endParaRPr lang="fr-FR" noProof="0"/>
          </a:p>
        </p:txBody>
      </p:sp>
      <p:sp>
        <p:nvSpPr>
          <p:cNvPr id="5" name="Footer Placeholder 4"/>
          <p:cNvSpPr>
            <a:spLocks noGrp="1"/>
          </p:cNvSpPr>
          <p:nvPr>
            <p:ph type="ftr" sz="quarter" idx="11"/>
          </p:nvPr>
        </p:nvSpPr>
        <p:spPr/>
        <p:txBody>
          <a:bodyPr/>
          <a:lstStyle/>
          <a:p>
            <a:pPr rtl="0"/>
            <a:endParaRPr lang="fr-FR" noProof="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rtl="0"/>
            <a:fld id="{401CF334-2D5C-4859-84A6-CA7E6E43FAEB}" type="slidenum">
              <a:rPr lang="fr-FR" noProof="0" smtClean="0"/>
              <a:t>‹N°›</a:t>
            </a:fld>
            <a:endParaRPr lang="fr-FR" noProof="0"/>
          </a:p>
        </p:txBody>
      </p:sp>
    </p:spTree>
    <p:extLst>
      <p:ext uri="{BB962C8B-B14F-4D97-AF65-F5344CB8AC3E}">
        <p14:creationId xmlns:p14="http://schemas.microsoft.com/office/powerpoint/2010/main" val="2077057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pPr rtl="0"/>
            <a:fld id="{561C6979-BF69-4D97-8467-A29EAEFBB8F6}" type="datetime1">
              <a:rPr lang="fr-FR" noProof="0" smtClean="0"/>
              <a:t>07/03/2024</a:t>
            </a:fld>
            <a:endParaRPr lang="fr-FR" noProof="0"/>
          </a:p>
        </p:txBody>
      </p:sp>
      <p:sp>
        <p:nvSpPr>
          <p:cNvPr id="5" name="Footer Placeholder 4"/>
          <p:cNvSpPr>
            <a:spLocks noGrp="1"/>
          </p:cNvSpPr>
          <p:nvPr>
            <p:ph type="ftr" sz="quarter" idx="11"/>
          </p:nvPr>
        </p:nvSpPr>
        <p:spPr/>
        <p:txBody>
          <a:bodyPr/>
          <a:lstStyle/>
          <a:p>
            <a:pPr rtl="0"/>
            <a:endParaRPr lang="fr-FR" noProof="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rtl="0"/>
            <a:fld id="{401CF334-2D5C-4859-84A6-CA7E6E43FAEB}" type="slidenum">
              <a:rPr lang="fr-FR" noProof="0" smtClean="0"/>
              <a:t>‹N°›</a:t>
            </a:fld>
            <a:endParaRPr lang="fr-FR" noProof="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6368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pPr rtl="0"/>
            <a:fld id="{AD161DAC-E2B9-4BAD-95D5-326007DE1551}" type="datetime1">
              <a:rPr lang="fr-FR" noProof="0" smtClean="0"/>
              <a:t>07/03/2024</a:t>
            </a:fld>
            <a:endParaRPr lang="fr-FR" noProof="0"/>
          </a:p>
        </p:txBody>
      </p:sp>
      <p:sp>
        <p:nvSpPr>
          <p:cNvPr id="6" name="Footer Placeholder 5"/>
          <p:cNvSpPr>
            <a:spLocks noGrp="1"/>
          </p:cNvSpPr>
          <p:nvPr>
            <p:ph type="ftr" sz="quarter" idx="11"/>
          </p:nvPr>
        </p:nvSpPr>
        <p:spPr/>
        <p:txBody>
          <a:bodyPr/>
          <a:lstStyle/>
          <a:p>
            <a:pPr rtl="0"/>
            <a:endParaRPr lang="fr-FR" noProof="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rtl="0"/>
            <a:fld id="{401CF334-2D5C-4859-84A6-CA7E6E43FAEB}" type="slidenum">
              <a:rPr lang="fr-FR" noProof="0" smtClean="0"/>
              <a:t>‹N°›</a:t>
            </a:fld>
            <a:endParaRPr lang="fr-FR" noProof="0"/>
          </a:p>
        </p:txBody>
      </p:sp>
    </p:spTree>
    <p:extLst>
      <p:ext uri="{BB962C8B-B14F-4D97-AF65-F5344CB8AC3E}">
        <p14:creationId xmlns:p14="http://schemas.microsoft.com/office/powerpoint/2010/main" val="2611822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pPr rtl="0"/>
            <a:fld id="{89351724-A3AF-4DAB-B64A-56F90CC797C3}" type="datetime1">
              <a:rPr lang="fr-FR" noProof="0" smtClean="0"/>
              <a:t>07/03/2024</a:t>
            </a:fld>
            <a:endParaRPr lang="fr-FR" noProof="0"/>
          </a:p>
        </p:txBody>
      </p:sp>
      <p:sp>
        <p:nvSpPr>
          <p:cNvPr id="6" name="Footer Placeholder 5"/>
          <p:cNvSpPr>
            <a:spLocks noGrp="1"/>
          </p:cNvSpPr>
          <p:nvPr>
            <p:ph type="ftr" sz="quarter" idx="11"/>
          </p:nvPr>
        </p:nvSpPr>
        <p:spPr/>
        <p:txBody>
          <a:bodyPr/>
          <a:lstStyle/>
          <a:p>
            <a:pPr rtl="0"/>
            <a:endParaRPr lang="fr-FR" noProof="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rtl="0"/>
            <a:fld id="{401CF334-2D5C-4859-84A6-CA7E6E43FAEB}" type="slidenum">
              <a:rPr lang="fr-FR" noProof="0" smtClean="0"/>
              <a:t>‹N°›</a:t>
            </a:fld>
            <a:endParaRPr lang="fr-FR" noProof="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65344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pPr rtl="0"/>
            <a:fld id="{A9D2CE29-DEDC-42EA-A666-773F06BB2A47}" type="datetime1">
              <a:rPr lang="fr-FR" noProof="0" smtClean="0"/>
              <a:t>07/03/2024</a:t>
            </a:fld>
            <a:endParaRPr lang="fr-FR" noProof="0"/>
          </a:p>
        </p:txBody>
      </p:sp>
      <p:sp>
        <p:nvSpPr>
          <p:cNvPr id="6" name="Footer Placeholder 5"/>
          <p:cNvSpPr>
            <a:spLocks noGrp="1"/>
          </p:cNvSpPr>
          <p:nvPr>
            <p:ph type="ftr" sz="quarter" idx="11"/>
          </p:nvPr>
        </p:nvSpPr>
        <p:spPr/>
        <p:txBody>
          <a:bodyPr/>
          <a:lstStyle/>
          <a:p>
            <a:pPr rtl="0"/>
            <a:endParaRPr lang="fr-FR" noProof="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rtl="0"/>
            <a:fld id="{401CF334-2D5C-4859-84A6-CA7E6E43FAEB}" type="slidenum">
              <a:rPr lang="fr-FR" noProof="0" smtClean="0"/>
              <a:t>‹N°›</a:t>
            </a:fld>
            <a:endParaRPr lang="fr-FR" noProof="0"/>
          </a:p>
        </p:txBody>
      </p:sp>
    </p:spTree>
    <p:extLst>
      <p:ext uri="{BB962C8B-B14F-4D97-AF65-F5344CB8AC3E}">
        <p14:creationId xmlns:p14="http://schemas.microsoft.com/office/powerpoint/2010/main" val="29870846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rtl="0"/>
            <a:fld id="{33230DD1-4C55-4913-809F-1540E64A02A7}" type="datetime1">
              <a:rPr lang="fr-FR" noProof="0" smtClean="0"/>
              <a:t>07/03/2024</a:t>
            </a:fld>
            <a:endParaRPr lang="fr-FR" noProof="0"/>
          </a:p>
        </p:txBody>
      </p:sp>
      <p:sp>
        <p:nvSpPr>
          <p:cNvPr id="5" name="Footer Placeholder 4"/>
          <p:cNvSpPr>
            <a:spLocks noGrp="1"/>
          </p:cNvSpPr>
          <p:nvPr>
            <p:ph type="ftr" sz="quarter" idx="11"/>
          </p:nvPr>
        </p:nvSpPr>
        <p:spPr/>
        <p:txBody>
          <a:bodyPr/>
          <a:lstStyle/>
          <a:p>
            <a:pPr rtl="0"/>
            <a:endParaRPr lang="fr-FR" noProof="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rtl="0"/>
            <a:fld id="{401CF334-2D5C-4859-84A6-CA7E6E43FAEB}" type="slidenum">
              <a:rPr lang="fr-FR" noProof="0" smtClean="0"/>
              <a:t>‹N°›</a:t>
            </a:fld>
            <a:endParaRPr lang="fr-FR" noProof="0"/>
          </a:p>
        </p:txBody>
      </p:sp>
    </p:spTree>
    <p:extLst>
      <p:ext uri="{BB962C8B-B14F-4D97-AF65-F5344CB8AC3E}">
        <p14:creationId xmlns:p14="http://schemas.microsoft.com/office/powerpoint/2010/main" val="1525226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rtl="0"/>
            <a:fld id="{46856B32-4D41-4B6E-9AB2-416A0D8DB009}" type="datetime1">
              <a:rPr lang="fr-FR" noProof="0" smtClean="0"/>
              <a:t>07/03/2024</a:t>
            </a:fld>
            <a:endParaRPr lang="fr-FR" noProof="0"/>
          </a:p>
        </p:txBody>
      </p:sp>
      <p:sp>
        <p:nvSpPr>
          <p:cNvPr id="5" name="Footer Placeholder 4"/>
          <p:cNvSpPr>
            <a:spLocks noGrp="1"/>
          </p:cNvSpPr>
          <p:nvPr>
            <p:ph type="ftr" sz="quarter" idx="11"/>
          </p:nvPr>
        </p:nvSpPr>
        <p:spPr/>
        <p:txBody>
          <a:bodyPr/>
          <a:lstStyle/>
          <a:p>
            <a:pPr rtl="0"/>
            <a:endParaRPr lang="fr-FR" noProof="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rtl="0"/>
            <a:fld id="{401CF334-2D5C-4859-84A6-CA7E6E43FAEB}" type="slidenum">
              <a:rPr lang="fr-FR" noProof="0" smtClean="0"/>
              <a:t>‹N°›</a:t>
            </a:fld>
            <a:endParaRPr lang="fr-FR" noProof="0"/>
          </a:p>
        </p:txBody>
      </p:sp>
    </p:spTree>
    <p:extLst>
      <p:ext uri="{BB962C8B-B14F-4D97-AF65-F5344CB8AC3E}">
        <p14:creationId xmlns:p14="http://schemas.microsoft.com/office/powerpoint/2010/main" val="2716377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p:txBody>
          <a:bodyPr/>
          <a:lstStyle/>
          <a:p>
            <a:pPr rtl="0"/>
            <a:fld id="{64AABA17-2829-4D98-B123-2B3989C9D26D}" type="datetime1">
              <a:rPr lang="fr-FR" noProof="0" smtClean="0"/>
              <a:t>07/03/2024</a:t>
            </a:fld>
            <a:endParaRPr lang="fr-FR" noProof="0"/>
          </a:p>
        </p:txBody>
      </p:sp>
      <p:sp>
        <p:nvSpPr>
          <p:cNvPr id="5" name="Footer Placeholder 4"/>
          <p:cNvSpPr>
            <a:spLocks noGrp="1"/>
          </p:cNvSpPr>
          <p:nvPr>
            <p:ph type="ftr" sz="quarter" idx="11"/>
          </p:nvPr>
        </p:nvSpPr>
        <p:spPr/>
        <p:txBody>
          <a:bodyPr/>
          <a:lstStyle/>
          <a:p>
            <a:pPr rtl="0"/>
            <a:endParaRPr lang="fr-FR" noProof="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rtl="0"/>
            <a:fld id="{401CF334-2D5C-4859-84A6-CA7E6E43FAEB}" type="slidenum">
              <a:rPr lang="fr-FR" noProof="0" smtClean="0"/>
              <a:t>‹N°›</a:t>
            </a:fld>
            <a:endParaRPr lang="fr-FR" noProof="0"/>
          </a:p>
        </p:txBody>
      </p:sp>
    </p:spTree>
    <p:extLst>
      <p:ext uri="{BB962C8B-B14F-4D97-AF65-F5344CB8AC3E}">
        <p14:creationId xmlns:p14="http://schemas.microsoft.com/office/powerpoint/2010/main" val="135682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pPr rtl="0"/>
            <a:fld id="{F32E4177-2064-484D-B513-DB1B13E0A075}" type="datetime1">
              <a:rPr lang="fr-FR" noProof="0" smtClean="0"/>
              <a:t>07/03/2024</a:t>
            </a:fld>
            <a:endParaRPr lang="fr-FR" noProof="0"/>
          </a:p>
        </p:txBody>
      </p:sp>
      <p:sp>
        <p:nvSpPr>
          <p:cNvPr id="5" name="Footer Placeholder 4"/>
          <p:cNvSpPr>
            <a:spLocks noGrp="1"/>
          </p:cNvSpPr>
          <p:nvPr>
            <p:ph type="ftr" sz="quarter" idx="11"/>
          </p:nvPr>
        </p:nvSpPr>
        <p:spPr/>
        <p:txBody>
          <a:bodyPr/>
          <a:lstStyle/>
          <a:p>
            <a:pPr rtl="0"/>
            <a:endParaRPr lang="fr-FR" noProof="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rtl="0"/>
            <a:fld id="{401CF334-2D5C-4859-84A6-CA7E6E43FAEB}" type="slidenum">
              <a:rPr lang="fr-FR" noProof="0" smtClean="0"/>
              <a:t>‹N°›</a:t>
            </a:fld>
            <a:endParaRPr lang="fr-FR" noProof="0"/>
          </a:p>
        </p:txBody>
      </p:sp>
    </p:spTree>
    <p:extLst>
      <p:ext uri="{BB962C8B-B14F-4D97-AF65-F5344CB8AC3E}">
        <p14:creationId xmlns:p14="http://schemas.microsoft.com/office/powerpoint/2010/main" val="3609317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pPr rtl="0"/>
            <a:fld id="{20CA096C-2E4A-496D-A0D6-AF2224A901F2}" type="datetime1">
              <a:rPr lang="fr-FR" noProof="0" smtClean="0"/>
              <a:t>07/03/2024</a:t>
            </a:fld>
            <a:endParaRPr lang="fr-FR" noProof="0"/>
          </a:p>
        </p:txBody>
      </p:sp>
      <p:sp>
        <p:nvSpPr>
          <p:cNvPr id="6" name="Footer Placeholder 5"/>
          <p:cNvSpPr>
            <a:spLocks noGrp="1"/>
          </p:cNvSpPr>
          <p:nvPr>
            <p:ph type="ftr" sz="quarter" idx="11"/>
          </p:nvPr>
        </p:nvSpPr>
        <p:spPr/>
        <p:txBody>
          <a:bodyPr/>
          <a:lstStyle/>
          <a:p>
            <a:pPr rtl="0"/>
            <a:endParaRPr lang="fr-FR" noProof="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pPr rtl="0"/>
            <a:fld id="{401CF334-2D5C-4859-84A6-CA7E6E43FAEB}" type="slidenum">
              <a:rPr lang="fr-FR" noProof="0" smtClean="0"/>
              <a:t>‹N°›</a:t>
            </a:fld>
            <a:endParaRPr lang="fr-FR" noProof="0"/>
          </a:p>
        </p:txBody>
      </p:sp>
    </p:spTree>
    <p:extLst>
      <p:ext uri="{BB962C8B-B14F-4D97-AF65-F5344CB8AC3E}">
        <p14:creationId xmlns:p14="http://schemas.microsoft.com/office/powerpoint/2010/main" val="2859247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pPr rtl="0"/>
            <a:fld id="{CAA0EB4E-52FE-4198-8D81-BD08FA4F66E6}" type="datetime1">
              <a:rPr lang="fr-FR" noProof="0" smtClean="0"/>
              <a:t>07/03/2024</a:t>
            </a:fld>
            <a:endParaRPr lang="fr-FR" noProof="0"/>
          </a:p>
        </p:txBody>
      </p:sp>
      <p:sp>
        <p:nvSpPr>
          <p:cNvPr id="8" name="Footer Placeholder 7"/>
          <p:cNvSpPr>
            <a:spLocks noGrp="1"/>
          </p:cNvSpPr>
          <p:nvPr>
            <p:ph type="ftr" sz="quarter" idx="11"/>
          </p:nvPr>
        </p:nvSpPr>
        <p:spPr/>
        <p:txBody>
          <a:bodyPr/>
          <a:lstStyle/>
          <a:p>
            <a:pPr rtl="0"/>
            <a:endParaRPr lang="fr-FR" noProof="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pPr rtl="0"/>
            <a:fld id="{401CF334-2D5C-4859-84A6-CA7E6E43FAEB}" type="slidenum">
              <a:rPr lang="fr-FR" noProof="0" smtClean="0"/>
              <a:t>‹N°›</a:t>
            </a:fld>
            <a:endParaRPr lang="fr-FR" noProof="0"/>
          </a:p>
        </p:txBody>
      </p:sp>
    </p:spTree>
    <p:extLst>
      <p:ext uri="{BB962C8B-B14F-4D97-AF65-F5344CB8AC3E}">
        <p14:creationId xmlns:p14="http://schemas.microsoft.com/office/powerpoint/2010/main" val="281465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pPr rtl="0"/>
            <a:fld id="{F476C0A0-25A4-40E4-BC95-AF39C35CAF61}" type="datetime1">
              <a:rPr lang="fr-FR" noProof="0" smtClean="0"/>
              <a:t>07/03/2024</a:t>
            </a:fld>
            <a:endParaRPr lang="fr-FR" noProof="0"/>
          </a:p>
        </p:txBody>
      </p:sp>
      <p:sp>
        <p:nvSpPr>
          <p:cNvPr id="4" name="Footer Placeholder 3"/>
          <p:cNvSpPr>
            <a:spLocks noGrp="1"/>
          </p:cNvSpPr>
          <p:nvPr>
            <p:ph type="ftr" sz="quarter" idx="11"/>
          </p:nvPr>
        </p:nvSpPr>
        <p:spPr/>
        <p:txBody>
          <a:bodyPr/>
          <a:lstStyle/>
          <a:p>
            <a:pPr rtl="0"/>
            <a:endParaRPr lang="fr-FR" noProof="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rtl="0"/>
            <a:fld id="{401CF334-2D5C-4859-84A6-CA7E6E43FAEB}" type="slidenum">
              <a:rPr lang="fr-FR" noProof="0" smtClean="0"/>
              <a:t>‹N°›</a:t>
            </a:fld>
            <a:endParaRPr lang="fr-FR" noProof="0"/>
          </a:p>
        </p:txBody>
      </p:sp>
    </p:spTree>
    <p:extLst>
      <p:ext uri="{BB962C8B-B14F-4D97-AF65-F5344CB8AC3E}">
        <p14:creationId xmlns:p14="http://schemas.microsoft.com/office/powerpoint/2010/main" val="2355157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1C399EAC-66CB-4B81-A378-B2CA21AA0A37}" type="datetime1">
              <a:rPr lang="fr-FR" noProof="0" smtClean="0"/>
              <a:t>07/03/2024</a:t>
            </a:fld>
            <a:endParaRPr lang="fr-FR" noProof="0"/>
          </a:p>
        </p:txBody>
      </p:sp>
      <p:sp>
        <p:nvSpPr>
          <p:cNvPr id="3" name="Footer Placeholder 2"/>
          <p:cNvSpPr>
            <a:spLocks noGrp="1"/>
          </p:cNvSpPr>
          <p:nvPr>
            <p:ph type="ftr" sz="quarter" idx="11"/>
          </p:nvPr>
        </p:nvSpPr>
        <p:spPr/>
        <p:txBody>
          <a:bodyPr/>
          <a:lstStyle/>
          <a:p>
            <a:pPr rtl="0"/>
            <a:endParaRPr lang="fr-FR" noProof="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rtl="0"/>
            <a:fld id="{401CF334-2D5C-4859-84A6-CA7E6E43FAEB}" type="slidenum">
              <a:rPr lang="fr-FR" noProof="0" smtClean="0"/>
              <a:t>‹N°›</a:t>
            </a:fld>
            <a:endParaRPr lang="fr-FR" noProof="0"/>
          </a:p>
        </p:txBody>
      </p:sp>
    </p:spTree>
    <p:extLst>
      <p:ext uri="{BB962C8B-B14F-4D97-AF65-F5344CB8AC3E}">
        <p14:creationId xmlns:p14="http://schemas.microsoft.com/office/powerpoint/2010/main" val="3858492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pPr rtl="0"/>
            <a:fld id="{C2A3B9FE-CCEF-47BB-A814-A69BA31BCFC4}" type="datetime1">
              <a:rPr lang="fr-FR" noProof="0" smtClean="0"/>
              <a:t>07/03/2024</a:t>
            </a:fld>
            <a:endParaRPr lang="fr-FR" noProof="0"/>
          </a:p>
        </p:txBody>
      </p:sp>
      <p:sp>
        <p:nvSpPr>
          <p:cNvPr id="6" name="Footer Placeholder 5"/>
          <p:cNvSpPr>
            <a:spLocks noGrp="1"/>
          </p:cNvSpPr>
          <p:nvPr>
            <p:ph type="ftr" sz="quarter" idx="11"/>
          </p:nvPr>
        </p:nvSpPr>
        <p:spPr/>
        <p:txBody>
          <a:bodyPr/>
          <a:lstStyle/>
          <a:p>
            <a:pPr rtl="0"/>
            <a:endParaRPr lang="fr-FR" noProof="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rtl="0"/>
            <a:fld id="{401CF334-2D5C-4859-84A6-CA7E6E43FAEB}" type="slidenum">
              <a:rPr lang="fr-FR" noProof="0" smtClean="0"/>
              <a:t>‹N°›</a:t>
            </a:fld>
            <a:endParaRPr lang="fr-FR" noProof="0"/>
          </a:p>
        </p:txBody>
      </p:sp>
    </p:spTree>
    <p:extLst>
      <p:ext uri="{BB962C8B-B14F-4D97-AF65-F5344CB8AC3E}">
        <p14:creationId xmlns:p14="http://schemas.microsoft.com/office/powerpoint/2010/main" val="2827076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pPr rtl="0"/>
            <a:fld id="{86EDB642-E30B-4547-9E1A-E1C40C5855E3}" type="datetime1">
              <a:rPr lang="fr-FR" noProof="0" smtClean="0"/>
              <a:t>07/03/2024</a:t>
            </a:fld>
            <a:endParaRPr lang="fr-FR" noProof="0"/>
          </a:p>
        </p:txBody>
      </p:sp>
      <p:sp>
        <p:nvSpPr>
          <p:cNvPr id="6" name="Footer Placeholder 5"/>
          <p:cNvSpPr>
            <a:spLocks noGrp="1"/>
          </p:cNvSpPr>
          <p:nvPr>
            <p:ph type="ftr" sz="quarter" idx="11"/>
          </p:nvPr>
        </p:nvSpPr>
        <p:spPr/>
        <p:txBody>
          <a:bodyPr/>
          <a:lstStyle/>
          <a:p>
            <a:pPr rtl="0"/>
            <a:endParaRPr lang="fr-FR" noProof="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rtl="0"/>
            <a:fld id="{401CF334-2D5C-4859-84A6-CA7E6E43FAEB}" type="slidenum">
              <a:rPr lang="fr-FR" noProof="0" smtClean="0"/>
              <a:t>‹N°›</a:t>
            </a:fld>
            <a:endParaRPr lang="fr-FR" noProof="0"/>
          </a:p>
        </p:txBody>
      </p:sp>
    </p:spTree>
    <p:extLst>
      <p:ext uri="{BB962C8B-B14F-4D97-AF65-F5344CB8AC3E}">
        <p14:creationId xmlns:p14="http://schemas.microsoft.com/office/powerpoint/2010/main" val="2431688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rtl="0"/>
            <a:fld id="{B205A240-C125-4397-A849-744E90962E28}" type="datetime1">
              <a:rPr lang="fr-FR" noProof="0" smtClean="0"/>
              <a:t>07/03/2024</a:t>
            </a:fld>
            <a:endParaRPr lang="fr-FR" noProof="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endParaRPr lang="fr-FR" noProof="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pPr rtl="0"/>
            <a:fld id="{401CF334-2D5C-4859-84A6-CA7E6E43FAEB}" type="slidenum">
              <a:rPr lang="fr-FR" noProof="0" smtClean="0"/>
              <a:t>‹N°›</a:t>
            </a:fld>
            <a:endParaRPr lang="fr-FR" noProof="0"/>
          </a:p>
        </p:txBody>
      </p:sp>
    </p:spTree>
    <p:extLst>
      <p:ext uri="{BB962C8B-B14F-4D97-AF65-F5344CB8AC3E}">
        <p14:creationId xmlns:p14="http://schemas.microsoft.com/office/powerpoint/2010/main" val="3116311444"/>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902" r:id="rId12"/>
    <p:sldLayoutId id="2147483903" r:id="rId13"/>
    <p:sldLayoutId id="2147483904" r:id="rId14"/>
    <p:sldLayoutId id="2147483905" r:id="rId15"/>
    <p:sldLayoutId id="2147483906"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15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20.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2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2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3.xml"/><Relationship Id="rId1" Type="http://schemas.openxmlformats.org/officeDocument/2006/relationships/themeOverride" Target="../theme/themeOverride23.xml"/></Relationships>
</file>

<file path=ppt/slides/_rels/slide1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13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25.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26.xml"/></Relationships>
</file>

<file path=ppt/slides/_rels/slide14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08.xml"/><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14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27.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28.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13.xml"/><Relationship Id="rId1" Type="http://schemas.openxmlformats.org/officeDocument/2006/relationships/slideLayout" Target="../slideLayouts/slideLayout2.xml"/><Relationship Id="rId4" Type="http://schemas.openxmlformats.org/officeDocument/2006/relationships/image" Target="../media/image8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29.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20.xml"/><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158.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notesSlide" Target="../notesSlides/notesSlide121.xml"/><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jpg"/></Relationships>
</file>

<file path=ppt/slides/_rels/slide159.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122.xml"/><Relationship Id="rId1" Type="http://schemas.openxmlformats.org/officeDocument/2006/relationships/slideLayout" Target="../slideLayouts/slideLayout2.xml"/><Relationship Id="rId4" Type="http://schemas.openxmlformats.org/officeDocument/2006/relationships/image" Target="../media/image96.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123.xml"/><Relationship Id="rId1" Type="http://schemas.openxmlformats.org/officeDocument/2006/relationships/slideLayout" Target="../slideLayouts/slideLayout2.xml"/><Relationship Id="rId4" Type="http://schemas.openxmlformats.org/officeDocument/2006/relationships/image" Target="../media/image98.png"/></Relationships>
</file>

<file path=ppt/slides/_rels/slide161.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notesSlide" Target="../notesSlides/notesSlide128.xml"/><Relationship Id="rId2" Type="http://schemas.openxmlformats.org/officeDocument/2006/relationships/slideLayout" Target="../slideLayouts/slideLayout3.xml"/><Relationship Id="rId1" Type="http://schemas.openxmlformats.org/officeDocument/2006/relationships/themeOverride" Target="../theme/themeOverride30.xml"/></Relationships>
</file>

<file path=ppt/slides/_rels/slide166.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131.xml"/><Relationship Id="rId1" Type="http://schemas.openxmlformats.org/officeDocument/2006/relationships/slideLayout" Target="../slideLayouts/slideLayout2.xml"/><Relationship Id="rId4" Type="http://schemas.openxmlformats.org/officeDocument/2006/relationships/image" Target="../media/image104.png"/></Relationships>
</file>

<file path=ppt/slides/_rels/slide16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32.xml"/></Relationships>
</file>

<file path=ppt/slides/_rels/slide171.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33.xml"/></Relationships>
</file>

<file path=ppt/slides/_rels/slide176.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37.xml"/><Relationship Id="rId1" Type="http://schemas.openxmlformats.org/officeDocument/2006/relationships/slideLayout" Target="../slideLayouts/slideLayout2.xml"/><Relationship Id="rId5" Type="http://schemas.openxmlformats.org/officeDocument/2006/relationships/image" Target="../media/image112.png"/><Relationship Id="rId4" Type="http://schemas.openxmlformats.org/officeDocument/2006/relationships/image" Target="../media/image111.png"/></Relationships>
</file>

<file path=ppt/slides/_rels/slide178.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138.xml"/><Relationship Id="rId1" Type="http://schemas.openxmlformats.org/officeDocument/2006/relationships/slideLayout" Target="../slideLayouts/slideLayout2.xml"/><Relationship Id="rId5" Type="http://schemas.openxmlformats.org/officeDocument/2006/relationships/image" Target="../media/image115.png"/><Relationship Id="rId4" Type="http://schemas.openxmlformats.org/officeDocument/2006/relationships/image" Target="../media/image114.png"/></Relationships>
</file>

<file path=ppt/slides/_rels/slide17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3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140.xml"/><Relationship Id="rId1" Type="http://schemas.openxmlformats.org/officeDocument/2006/relationships/slideLayout" Target="../slideLayouts/slideLayout2.xml"/><Relationship Id="rId4" Type="http://schemas.openxmlformats.org/officeDocument/2006/relationships/image" Target="../media/image118.png"/></Relationships>
</file>

<file path=ppt/slides/_rels/slide182.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141.xml"/><Relationship Id="rId1" Type="http://schemas.openxmlformats.org/officeDocument/2006/relationships/slideLayout" Target="../slideLayouts/slideLayout2.xml"/><Relationship Id="rId4" Type="http://schemas.openxmlformats.org/officeDocument/2006/relationships/image" Target="../media/image117.png"/></Relationships>
</file>

<file path=ppt/slides/_rels/slide183.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42.xml"/><Relationship Id="rId1" Type="http://schemas.openxmlformats.org/officeDocument/2006/relationships/slideLayout" Target="../slideLayouts/slideLayout2.xml"/><Relationship Id="rId4" Type="http://schemas.openxmlformats.org/officeDocument/2006/relationships/image" Target="../media/image121.png"/></Relationships>
</file>

<file path=ppt/slides/_rels/slide184.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143.xml"/><Relationship Id="rId1" Type="http://schemas.openxmlformats.org/officeDocument/2006/relationships/slideLayout" Target="../slideLayouts/slideLayout2.xml"/><Relationship Id="rId4" Type="http://schemas.openxmlformats.org/officeDocument/2006/relationships/image" Target="../media/image123.png"/></Relationships>
</file>

<file path=ppt/slides/_rels/slide185.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144.xml"/><Relationship Id="rId1" Type="http://schemas.openxmlformats.org/officeDocument/2006/relationships/slideLayout" Target="../slideLayouts/slideLayout2.xml"/><Relationship Id="rId4" Type="http://schemas.openxmlformats.org/officeDocument/2006/relationships/image" Target="../media/image125.png"/></Relationships>
</file>

<file path=ppt/slides/_rels/slide18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35.xml"/></Relationships>
</file>

<file path=ppt/slides/_rels/slide187.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145.xml"/><Relationship Id="rId1" Type="http://schemas.openxmlformats.org/officeDocument/2006/relationships/slideLayout" Target="../slideLayouts/slideLayout2.xml"/><Relationship Id="rId4" Type="http://schemas.openxmlformats.org/officeDocument/2006/relationships/image" Target="../media/image127.JPG"/></Relationships>
</file>

<file path=ppt/slides/_rels/slide188.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147.xml"/><Relationship Id="rId1" Type="http://schemas.openxmlformats.org/officeDocument/2006/relationships/slideLayout" Target="../slideLayouts/slideLayout2.xml"/><Relationship Id="rId4" Type="http://schemas.openxmlformats.org/officeDocument/2006/relationships/image" Target="../media/image13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148.xml"/><Relationship Id="rId1" Type="http://schemas.openxmlformats.org/officeDocument/2006/relationships/slideLayout" Target="../slideLayouts/slideLayout2.xml"/><Relationship Id="rId6" Type="http://schemas.openxmlformats.org/officeDocument/2006/relationships/image" Target="../media/image134.png"/><Relationship Id="rId5" Type="http://schemas.openxmlformats.org/officeDocument/2006/relationships/image" Target="../media/image133.png"/><Relationship Id="rId4" Type="http://schemas.openxmlformats.org/officeDocument/2006/relationships/image" Target="../media/image132.png"/></Relationships>
</file>

<file path=ppt/slides/_rels/slide191.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36.xml"/></Relationships>
</file>

<file path=ppt/slides/_rels/slide193.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151.xml"/><Relationship Id="rId1" Type="http://schemas.openxmlformats.org/officeDocument/2006/relationships/slideLayout" Target="../slideLayouts/slideLayout2.xml"/><Relationship Id="rId4" Type="http://schemas.openxmlformats.org/officeDocument/2006/relationships/image" Target="../media/image138.png"/></Relationships>
</file>

<file path=ppt/slides/_rels/slide195.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notesSlide" Target="../notesSlides/notesSlide152.xml"/><Relationship Id="rId1" Type="http://schemas.openxmlformats.org/officeDocument/2006/relationships/slideLayout" Target="../slideLayouts/slideLayout2.xml"/><Relationship Id="rId5" Type="http://schemas.openxmlformats.org/officeDocument/2006/relationships/image" Target="../media/image141.png"/><Relationship Id="rId4" Type="http://schemas.openxmlformats.org/officeDocument/2006/relationships/image" Target="../media/image140.png"/></Relationships>
</file>

<file path=ppt/slides/_rels/slide196.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153.xml"/><Relationship Id="rId1" Type="http://schemas.openxmlformats.org/officeDocument/2006/relationships/slideLayout" Target="../slideLayouts/slideLayout2.xml"/><Relationship Id="rId4" Type="http://schemas.openxmlformats.org/officeDocument/2006/relationships/image" Target="../media/image143.png"/></Relationships>
</file>

<file path=ppt/slides/_rels/slide19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37.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3" Type="http://schemas.openxmlformats.org/officeDocument/2006/relationships/hyperlink" Target="https://synoptic.design/" TargetMode="External"/><Relationship Id="rId2" Type="http://schemas.openxmlformats.org/officeDocument/2006/relationships/notesSlide" Target="../notesSlides/notesSlide155.xml"/><Relationship Id="rId1" Type="http://schemas.openxmlformats.org/officeDocument/2006/relationships/slideLayout" Target="../slideLayouts/slideLayout2.xml"/><Relationship Id="rId5" Type="http://schemas.openxmlformats.org/officeDocument/2006/relationships/image" Target="../media/image145.png"/><Relationship Id="rId4" Type="http://schemas.openxmlformats.org/officeDocument/2006/relationships/image" Target="../media/image14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3.xml"/></Relationships>
</file>

<file path=ppt/slides/_rels/slide200.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156.xml"/><Relationship Id="rId1" Type="http://schemas.openxmlformats.org/officeDocument/2006/relationships/slideLayout" Target="../slideLayouts/slideLayout2.xml"/><Relationship Id="rId4" Type="http://schemas.openxmlformats.org/officeDocument/2006/relationships/image" Target="../media/image147.png"/></Relationships>
</file>

<file path=ppt/slides/_rels/slide201.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notesSlide" Target="../notesSlides/notesSlide157.xml"/><Relationship Id="rId1" Type="http://schemas.openxmlformats.org/officeDocument/2006/relationships/slideLayout" Target="../slideLayouts/slideLayout2.xml"/><Relationship Id="rId4" Type="http://schemas.openxmlformats.org/officeDocument/2006/relationships/image" Target="../media/image149.png"/></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3" Type="http://schemas.openxmlformats.org/officeDocument/2006/relationships/notesSlide" Target="../notesSlides/notesSlide159.xml"/><Relationship Id="rId2" Type="http://schemas.openxmlformats.org/officeDocument/2006/relationships/slideLayout" Target="../slideLayouts/slideLayout3.xml"/><Relationship Id="rId1" Type="http://schemas.openxmlformats.org/officeDocument/2006/relationships/themeOverride" Target="../theme/themeOverride38.xml"/></Relationships>
</file>

<file path=ppt/slides/_rels/slide204.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8.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notesSlide" Target="../notesSlides/notesSlide166.xml"/><Relationship Id="rId1" Type="http://schemas.openxmlformats.org/officeDocument/2006/relationships/slideLayout" Target="../slideLayouts/slideLayout2.xml"/><Relationship Id="rId4" Type="http://schemas.openxmlformats.org/officeDocument/2006/relationships/image" Target="../media/image156.png"/></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3.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3" Type="http://schemas.openxmlformats.org/officeDocument/2006/relationships/image" Target="../media/image158.png"/><Relationship Id="rId2" Type="http://schemas.openxmlformats.org/officeDocument/2006/relationships/notesSlide" Target="../notesSlides/notesSlide168.xml"/><Relationship Id="rId1" Type="http://schemas.openxmlformats.org/officeDocument/2006/relationships/slideLayout" Target="../slideLayouts/slideLayout2.xml"/><Relationship Id="rId4" Type="http://schemas.openxmlformats.org/officeDocument/2006/relationships/image" Target="../media/image159.png"/></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6.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notesSlide" Target="../notesSlides/notesSlide170.xml"/><Relationship Id="rId1" Type="http://schemas.openxmlformats.org/officeDocument/2006/relationships/slideLayout" Target="../slideLayouts/slideLayout2.xml"/><Relationship Id="rId4" Type="http://schemas.openxmlformats.org/officeDocument/2006/relationships/image" Target="../media/image162.png"/></Relationships>
</file>

<file path=ppt/slides/_rels/slide218.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notesSlide" Target="../notesSlides/notesSlide171.xml"/><Relationship Id="rId1" Type="http://schemas.openxmlformats.org/officeDocument/2006/relationships/slideLayout" Target="../slideLayouts/slideLayout2.xml"/><Relationship Id="rId4" Type="http://schemas.openxmlformats.org/officeDocument/2006/relationships/image" Target="../media/image164.png"/></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3" Type="http://schemas.openxmlformats.org/officeDocument/2006/relationships/image" Target="../media/image165.png"/><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4.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3.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3" Type="http://schemas.openxmlformats.org/officeDocument/2006/relationships/image" Target="../media/image167.png"/><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3" Type="http://schemas.openxmlformats.org/officeDocument/2006/relationships/image" Target="../media/image168.png"/><Relationship Id="rId2" Type="http://schemas.openxmlformats.org/officeDocument/2006/relationships/notesSlide" Target="../notesSlides/notesSlide177.xml"/><Relationship Id="rId1" Type="http://schemas.openxmlformats.org/officeDocument/2006/relationships/slideLayout" Target="../slideLayouts/slideLayout2.xml"/><Relationship Id="rId4" Type="http://schemas.openxmlformats.org/officeDocument/2006/relationships/image" Target="../media/image169.png"/></Relationships>
</file>

<file path=ppt/slides/_rels/slide226.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178.xml"/><Relationship Id="rId1" Type="http://schemas.openxmlformats.org/officeDocument/2006/relationships/slideLayout" Target="../slideLayouts/slideLayout2.xml"/><Relationship Id="rId4" Type="http://schemas.openxmlformats.org/officeDocument/2006/relationships/image" Target="../media/image171.png"/></Relationships>
</file>

<file path=ppt/slides/_rels/slide227.xml.rels><?xml version="1.0" encoding="UTF-8" standalone="yes"?>
<Relationships xmlns="http://schemas.openxmlformats.org/package/2006/relationships"><Relationship Id="rId3" Type="http://schemas.openxmlformats.org/officeDocument/2006/relationships/image" Target="../media/image172.png"/><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image" Target="../media/image173.png"/><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3" Type="http://schemas.openxmlformats.org/officeDocument/2006/relationships/image" Target="../media/image174.png"/><Relationship Id="rId2" Type="http://schemas.openxmlformats.org/officeDocument/2006/relationships/notesSlide" Target="../notesSlides/notesSlide182.xml"/><Relationship Id="rId1" Type="http://schemas.openxmlformats.org/officeDocument/2006/relationships/slideLayout" Target="../slideLayouts/slideLayout2.xml"/><Relationship Id="rId4" Type="http://schemas.openxmlformats.org/officeDocument/2006/relationships/image" Target="../media/image175.png"/></Relationships>
</file>

<file path=ppt/slides/_rels/slide232.xml.rels><?xml version="1.0" encoding="UTF-8" standalone="yes"?>
<Relationships xmlns="http://schemas.openxmlformats.org/package/2006/relationships"><Relationship Id="rId3" Type="http://schemas.openxmlformats.org/officeDocument/2006/relationships/image" Target="../media/image176.png"/><Relationship Id="rId2" Type="http://schemas.openxmlformats.org/officeDocument/2006/relationships/notesSlide" Target="../notesSlides/notesSlide183.xml"/><Relationship Id="rId1" Type="http://schemas.openxmlformats.org/officeDocument/2006/relationships/slideLayout" Target="../slideLayouts/slideLayout2.xml"/><Relationship Id="rId4" Type="http://schemas.openxmlformats.org/officeDocument/2006/relationships/image" Target="../media/image177.png"/></Relationships>
</file>

<file path=ppt/slides/_rels/slide233.xml.rels><?xml version="1.0" encoding="UTF-8" standalone="yes"?>
<Relationships xmlns="http://schemas.openxmlformats.org/package/2006/relationships"><Relationship Id="rId3" Type="http://schemas.openxmlformats.org/officeDocument/2006/relationships/image" Target="../media/image178.png"/><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3" Type="http://schemas.openxmlformats.org/officeDocument/2006/relationships/hyperlink" Target="https://dax.guide/functions/aggregation/" TargetMode="External"/><Relationship Id="rId2" Type="http://schemas.openxmlformats.org/officeDocument/2006/relationships/notesSlide" Target="../notesSlides/notesSlide185.xml"/><Relationship Id="rId1" Type="http://schemas.openxmlformats.org/officeDocument/2006/relationships/slideLayout" Target="../slideLayouts/slideLayout2.xml"/><Relationship Id="rId4" Type="http://schemas.openxmlformats.org/officeDocument/2006/relationships/hyperlink" Target="https://docs.microsoft.com/fr-fr/powerquery-m/power-query-m-function-reference" TargetMode="External"/></Relationships>
</file>

<file path=ppt/slides/_rels/slide235.xml.rels><?xml version="1.0" encoding="UTF-8" standalone="yes"?>
<Relationships xmlns="http://schemas.openxmlformats.org/package/2006/relationships"><Relationship Id="rId8" Type="http://schemas.openxmlformats.org/officeDocument/2006/relationships/hyperlink" Target="https://docs.microsoft.com/fr-fr/power-bi/sample-datasets#get-and-open-a-sample-content-pack-in-power-bi-service" TargetMode="External"/><Relationship Id="rId3" Type="http://schemas.openxmlformats.org/officeDocument/2006/relationships/hyperlink" Target="https://docs.microsoft.com/fr-fr/power-bi/power-bi-visualization-slicers" TargetMode="External"/><Relationship Id="rId7" Type="http://schemas.openxmlformats.org/officeDocument/2006/relationships/hyperlink" Target="https://docs.microsoft.com/fr-fr/power-bi/service-tips-and-tricks-for-color-formatting" TargetMode="External"/><Relationship Id="rId2" Type="http://schemas.openxmlformats.org/officeDocument/2006/relationships/notesSlide" Target="../notesSlides/notesSlide186.xml"/><Relationship Id="rId1" Type="http://schemas.openxmlformats.org/officeDocument/2006/relationships/slideLayout" Target="../slideLayouts/slideLayout2.xml"/><Relationship Id="rId6" Type="http://schemas.openxmlformats.org/officeDocument/2006/relationships/hyperlink" Target="http://www.lecfomasque.com/power-bi-et-power-query-limportance-des-parametres-regionaux/" TargetMode="External"/><Relationship Id="rId5" Type="http://schemas.openxmlformats.org/officeDocument/2006/relationships/hyperlink" Target="https://docs.microsoft.com/fr-fr/power-bi/desktop-getting-started" TargetMode="External"/><Relationship Id="rId4" Type="http://schemas.openxmlformats.org/officeDocument/2006/relationships/hyperlink" Target="https://docs.microsoft.com/fr-fr/power-bi/power-bi-visualization-kpi" TargetMode="Externa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4.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5.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7.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8.xml"/></Relationships>
</file>

<file path=ppt/slides/_rels/slide4.xml.rels><?xml version="1.0" encoding="UTF-8" standalone="yes"?>
<Relationships xmlns="http://schemas.openxmlformats.org/package/2006/relationships"><Relationship Id="rId3" Type="http://schemas.openxmlformats.org/officeDocument/2006/relationships/hyperlink" Target="http://berenguer-formation-conseil.fr/power-bi/"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mailto:laure@berenguer.onmicrosoft.com"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9.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0.xml"/></Relationships>
</file>

<file path=ppt/slides/_rels/slide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5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5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1.xml"/></Relationships>
</file>

<file path=ppt/slides/_rels/slide6.xml.rels><?xml version="1.0" encoding="UTF-8" standalone="yes"?>
<Relationships xmlns="http://schemas.openxmlformats.org/package/2006/relationships"><Relationship Id="rId8" Type="http://schemas.openxmlformats.org/officeDocument/2006/relationships/slide" Target="slide203.xml"/><Relationship Id="rId3" Type="http://schemas.openxmlformats.org/officeDocument/2006/relationships/slide" Target="slide7.xml"/><Relationship Id="rId7" Type="http://schemas.openxmlformats.org/officeDocument/2006/relationships/slide" Target="slide16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132.xml"/><Relationship Id="rId5" Type="http://schemas.openxmlformats.org/officeDocument/2006/relationships/slide" Target="slide71.xml"/><Relationship Id="rId4" Type="http://schemas.openxmlformats.org/officeDocument/2006/relationships/slide" Target="slide26.xml"/></Relationships>
</file>

<file path=ppt/slides/_rels/slide6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hyperlink" Target="https://learn.microsoft.com/fr-fr/powerquery-m/date-monthname" TargetMode="External"/><Relationship Id="rId7" Type="http://schemas.openxmlformats.org/officeDocument/2006/relationships/image" Target="../media/image37.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2.xml"/></Relationships>
</file>

<file path=ppt/slides/_rels/slide6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3.xml"/></Relationships>
</file>

<file path=ppt/slides/_rels/slide6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s://api.gouv.fr/documentation/jours-feries"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hyperlink" Target="https://calendrier.api.gouv.fr/jours-feries/metropole.json"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8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6.xml"/></Relationships>
</file>

<file path=ppt/slides/_rels/slide8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9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hyperlink" Target="https://learn.microsoft.com/fr-fr/dax/dax-function-reference"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9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9.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431271" y="644236"/>
            <a:ext cx="8915399" cy="3977640"/>
          </a:xfrm>
        </p:spPr>
        <p:txBody>
          <a:bodyPr rtlCol="0"/>
          <a:lstStyle/>
          <a:p>
            <a:pPr rtl="0"/>
            <a:r>
              <a:rPr lang="fr-FR" dirty="0"/>
              <a:t>Power BI</a:t>
            </a:r>
          </a:p>
        </p:txBody>
      </p:sp>
      <p:sp>
        <p:nvSpPr>
          <p:cNvPr id="3" name="Sous-titre 2"/>
          <p:cNvSpPr>
            <a:spLocks noGrp="1"/>
          </p:cNvSpPr>
          <p:nvPr>
            <p:ph type="subTitle" idx="1"/>
          </p:nvPr>
        </p:nvSpPr>
        <p:spPr>
          <a:xfrm>
            <a:off x="2589212" y="5115629"/>
            <a:ext cx="8915399" cy="1126283"/>
          </a:xfrm>
        </p:spPr>
        <p:txBody>
          <a:bodyPr rtlCol="0"/>
          <a:lstStyle/>
          <a:p>
            <a:pPr rtl="0"/>
            <a:r>
              <a:rPr lang="fr-FR" dirty="0"/>
              <a:t>Formatrice : BERENGUER Laure</a:t>
            </a: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7445" y="150483"/>
            <a:ext cx="3380824" cy="3380824"/>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10524" y="3749295"/>
            <a:ext cx="5407814" cy="2749446"/>
          </a:xfrm>
          <a:prstGeom prst="rect">
            <a:avLst/>
          </a:prstGeom>
        </p:spPr>
      </p:pic>
      <p:sp>
        <p:nvSpPr>
          <p:cNvPr id="5" name="Espace réservé du numéro de diapositive 4"/>
          <p:cNvSpPr>
            <a:spLocks noGrp="1"/>
          </p:cNvSpPr>
          <p:nvPr>
            <p:ph type="sldNum" sz="quarter" idx="12"/>
          </p:nvPr>
        </p:nvSpPr>
        <p:spPr/>
        <p:txBody>
          <a:bodyPr/>
          <a:lstStyle/>
          <a:p>
            <a:pPr rtl="0"/>
            <a:fld id="{401CF334-2D5C-4859-84A6-CA7E6E43FAEB}" type="slidenum">
              <a:rPr lang="fr-FR" noProof="0" smtClean="0"/>
              <a:t>1</a:t>
            </a:fld>
            <a:endParaRPr lang="fr-FR" noProof="0"/>
          </a:p>
        </p:txBody>
      </p:sp>
    </p:spTree>
    <p:extLst>
      <p:ext uri="{BB962C8B-B14F-4D97-AF65-F5344CB8AC3E}">
        <p14:creationId xmlns:p14="http://schemas.microsoft.com/office/powerpoint/2010/main" val="70630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05CDD17B-0E1C-2692-EAD7-431F4C669CC8}"/>
              </a:ext>
            </a:extLst>
          </p:cNvPr>
          <p:cNvSpPr>
            <a:spLocks noGrp="1"/>
          </p:cNvSpPr>
          <p:nvPr>
            <p:ph type="ctrTitle"/>
          </p:nvPr>
        </p:nvSpPr>
        <p:spPr>
          <a:xfrm>
            <a:off x="3373065" y="2537094"/>
            <a:ext cx="8131550" cy="2262781"/>
          </a:xfrm>
        </p:spPr>
        <p:txBody>
          <a:bodyPr>
            <a:normAutofit/>
          </a:bodyPr>
          <a:lstStyle/>
          <a:p>
            <a:pPr>
              <a:lnSpc>
                <a:spcPct val="90000"/>
              </a:lnSpc>
            </a:pPr>
            <a:r>
              <a:rPr lang="fr-FR" sz="5000" dirty="0"/>
              <a:t>Rappel du cycle de conception d’un rapport Power BI </a:t>
            </a:r>
          </a:p>
        </p:txBody>
      </p:sp>
      <p:sp>
        <p:nvSpPr>
          <p:cNvPr id="4" name="Espace réservé du numéro de diapositive 3">
            <a:extLst>
              <a:ext uri="{FF2B5EF4-FFF2-40B4-BE49-F238E27FC236}">
                <a16:creationId xmlns:a16="http://schemas.microsoft.com/office/drawing/2014/main" id="{295168A7-957C-28BD-64E4-D73857179AE1}"/>
              </a:ext>
            </a:extLst>
          </p:cNvPr>
          <p:cNvSpPr>
            <a:spLocks noGrp="1"/>
          </p:cNvSpPr>
          <p:nvPr>
            <p:ph type="sldNum" sz="quarter" idx="12"/>
          </p:nvPr>
        </p:nvSpPr>
        <p:spPr>
          <a:xfrm>
            <a:off x="103041" y="4513679"/>
            <a:ext cx="779767" cy="365125"/>
          </a:xfrm>
        </p:spPr>
        <p:txBody>
          <a:bodyPr>
            <a:normAutofit/>
          </a:bodyPr>
          <a:lstStyle/>
          <a:p>
            <a:pPr rtl="0">
              <a:lnSpc>
                <a:spcPct val="90000"/>
              </a:lnSpc>
              <a:spcAft>
                <a:spcPts val="600"/>
              </a:spcAft>
            </a:pPr>
            <a:fld id="{401CF334-2D5C-4859-84A6-CA7E6E43FAEB}" type="slidenum">
              <a:rPr lang="fr-FR" sz="1900" noProof="0" smtClean="0"/>
              <a:pPr rtl="0">
                <a:lnSpc>
                  <a:spcPct val="90000"/>
                </a:lnSpc>
                <a:spcAft>
                  <a:spcPts val="600"/>
                </a:spcAft>
              </a:pPr>
              <a:t>10</a:t>
            </a:fld>
            <a:endParaRPr lang="fr-FR" sz="1900" noProof="0"/>
          </a:p>
        </p:txBody>
      </p:sp>
    </p:spTree>
    <p:extLst>
      <p:ext uri="{BB962C8B-B14F-4D97-AF65-F5344CB8AC3E}">
        <p14:creationId xmlns:p14="http://schemas.microsoft.com/office/powerpoint/2010/main" val="35759250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0A4843-C6E9-0ECA-5E32-6C9EB2EBE48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FF76E29-9B77-E914-CDFA-E3E8FCE54F89}"/>
              </a:ext>
            </a:extLst>
          </p:cNvPr>
          <p:cNvSpPr>
            <a:spLocks noGrp="1"/>
          </p:cNvSpPr>
          <p:nvPr>
            <p:ph type="title"/>
          </p:nvPr>
        </p:nvSpPr>
        <p:spPr>
          <a:xfrm>
            <a:off x="2249905" y="624109"/>
            <a:ext cx="9757611" cy="1162649"/>
          </a:xfrm>
        </p:spPr>
        <p:txBody>
          <a:bodyPr rtlCol="0">
            <a:noAutofit/>
          </a:bodyPr>
          <a:lstStyle/>
          <a:p>
            <a:pPr rtl="0"/>
            <a:r>
              <a:rPr lang="fr-FR" dirty="0"/>
              <a:t>Créer un calendrier avec DAX</a:t>
            </a:r>
            <a:br>
              <a:rPr lang="fr-FR" dirty="0"/>
            </a:br>
            <a:r>
              <a:rPr lang="fr-FR" dirty="0"/>
              <a:t>Code standard (2/2)</a:t>
            </a:r>
          </a:p>
        </p:txBody>
      </p:sp>
      <p:sp>
        <p:nvSpPr>
          <p:cNvPr id="3" name="Rectangle 2">
            <a:extLst>
              <a:ext uri="{FF2B5EF4-FFF2-40B4-BE49-F238E27FC236}">
                <a16:creationId xmlns:a16="http://schemas.microsoft.com/office/drawing/2014/main" id="{1C057237-DB42-88BA-4F72-05D26C2EBC32}"/>
              </a:ext>
            </a:extLst>
          </p:cNvPr>
          <p:cNvSpPr/>
          <p:nvPr/>
        </p:nvSpPr>
        <p:spPr>
          <a:xfrm>
            <a:off x="6962662" y="1680193"/>
            <a:ext cx="4694650" cy="1631216"/>
          </a:xfrm>
          <a:prstGeom prst="rect">
            <a:avLst/>
          </a:prstGeom>
        </p:spPr>
        <p:txBody>
          <a:bodyPr wrap="square">
            <a:spAutoFit/>
          </a:bodyPr>
          <a:lstStyle/>
          <a:p>
            <a:pPr algn="just"/>
            <a:r>
              <a:rPr lang="fr-FR" sz="1600" b="1" i="1" dirty="0"/>
              <a:t>FIRSTDATE ou MIN </a:t>
            </a:r>
            <a:r>
              <a:rPr lang="fr-FR" sz="1600" i="1" dirty="0"/>
              <a:t>pour aller chercher la plus petite valeur d’une colonne </a:t>
            </a:r>
          </a:p>
          <a:p>
            <a:pPr algn="just"/>
            <a:r>
              <a:rPr lang="fr-FR" sz="1600" b="1" i="1" dirty="0"/>
              <a:t>LASTDATE/MAX </a:t>
            </a:r>
            <a:r>
              <a:rPr lang="fr-FR" sz="1600" i="1" dirty="0"/>
              <a:t>= +haute</a:t>
            </a:r>
          </a:p>
          <a:p>
            <a:pPr algn="just"/>
            <a:endParaRPr lang="fr-FR" sz="1600" i="1" dirty="0"/>
          </a:p>
          <a:p>
            <a:pPr algn="just"/>
            <a:r>
              <a:rPr lang="fr-FR" sz="1600" i="1" dirty="0"/>
              <a:t>Si </a:t>
            </a:r>
            <a:r>
              <a:rPr lang="fr-FR" sz="1600" b="1" i="1" dirty="0"/>
              <a:t>fixe</a:t>
            </a:r>
            <a:r>
              <a:rPr lang="fr-FR" sz="1600" i="1" dirty="0"/>
              <a:t> : </a:t>
            </a:r>
            <a:r>
              <a:rPr lang="fr-FR" sz="1600" i="1" dirty="0" err="1"/>
              <a:t>calendar</a:t>
            </a:r>
            <a:r>
              <a:rPr lang="fr-FR" sz="1600" i="1" dirty="0"/>
              <a:t>( </a:t>
            </a:r>
            <a:r>
              <a:rPr lang="fr-FR" sz="1600" i="1" dirty="0">
                <a:solidFill>
                  <a:schemeClr val="accent4"/>
                </a:solidFill>
              </a:rPr>
              <a:t>DATE(2015;09;15) </a:t>
            </a:r>
            <a:r>
              <a:rPr lang="fr-FR" sz="1600" i="1" dirty="0"/>
              <a:t>; DATE(2024 ;12 ;31) ) </a:t>
            </a:r>
          </a:p>
        </p:txBody>
      </p:sp>
      <p:sp>
        <p:nvSpPr>
          <p:cNvPr id="5" name="Espace réservé du numéro de diapositive 4">
            <a:extLst>
              <a:ext uri="{FF2B5EF4-FFF2-40B4-BE49-F238E27FC236}">
                <a16:creationId xmlns:a16="http://schemas.microsoft.com/office/drawing/2014/main" id="{DEFF50C2-2414-0AFE-042D-B8B28C3DD4A1}"/>
              </a:ext>
            </a:extLst>
          </p:cNvPr>
          <p:cNvSpPr>
            <a:spLocks noGrp="1"/>
          </p:cNvSpPr>
          <p:nvPr>
            <p:ph type="sldNum" sz="quarter" idx="12"/>
          </p:nvPr>
        </p:nvSpPr>
        <p:spPr/>
        <p:txBody>
          <a:bodyPr/>
          <a:lstStyle/>
          <a:p>
            <a:pPr rtl="0"/>
            <a:fld id="{401CF334-2D5C-4859-84A6-CA7E6E43FAEB}" type="slidenum">
              <a:rPr lang="fr-FR" noProof="0" smtClean="0"/>
              <a:t>100</a:t>
            </a:fld>
            <a:endParaRPr lang="fr-FR" noProof="0"/>
          </a:p>
        </p:txBody>
      </p:sp>
      <p:sp>
        <p:nvSpPr>
          <p:cNvPr id="6" name="ZoneTexte 5">
            <a:extLst>
              <a:ext uri="{FF2B5EF4-FFF2-40B4-BE49-F238E27FC236}">
                <a16:creationId xmlns:a16="http://schemas.microsoft.com/office/drawing/2014/main" id="{77B78401-F011-CEAC-49DE-1C71038B0129}"/>
              </a:ext>
            </a:extLst>
          </p:cNvPr>
          <p:cNvSpPr txBox="1"/>
          <p:nvPr/>
        </p:nvSpPr>
        <p:spPr>
          <a:xfrm>
            <a:off x="1134738" y="2097331"/>
            <a:ext cx="7262870" cy="4134786"/>
          </a:xfrm>
          <a:prstGeom prst="rect">
            <a:avLst/>
          </a:prstGeom>
          <a:noFill/>
        </p:spPr>
        <p:txBody>
          <a:bodyPr wrap="square">
            <a:spAutoFit/>
          </a:bodyPr>
          <a:lstStyle/>
          <a:p>
            <a:pPr>
              <a:lnSpc>
                <a:spcPts val="1350"/>
              </a:lnSpc>
              <a:spcAft>
                <a:spcPts val="800"/>
              </a:spcAft>
            </a:pPr>
            <a:r>
              <a:rPr lang="fr-FR" sz="180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Table Date = </a:t>
            </a:r>
            <a:r>
              <a:rPr lang="fr-FR" sz="1800" dirty="0">
                <a:solidFill>
                  <a:srgbClr val="3165BB"/>
                </a:solidFill>
                <a:effectLst/>
                <a:latin typeface="Consolas" panose="020B0609020204030204" pitchFamily="49" charset="0"/>
                <a:ea typeface="Times New Roman" panose="02020603050405020304" pitchFamily="18" charset="0"/>
                <a:cs typeface="Times New Roman" panose="02020603050405020304" pitchFamily="18" charset="0"/>
              </a:rPr>
              <a:t>ADDCOLUMNS</a:t>
            </a:r>
            <a:r>
              <a:rPr lang="fr-FR" sz="180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fr-FR" sz="1800" dirty="0">
                <a:solidFill>
                  <a:srgbClr val="00B0F0"/>
                </a:solidFill>
                <a:effectLst/>
                <a:latin typeface="Consolas" panose="020B0609020204030204" pitchFamily="49" charset="0"/>
                <a:ea typeface="Times New Roman" panose="02020603050405020304" pitchFamily="18" charset="0"/>
                <a:cs typeface="Times New Roman" panose="02020603050405020304" pitchFamily="18" charset="0"/>
              </a:rPr>
              <a:t> -- création table</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350"/>
              </a:lnSpc>
              <a:spcAft>
                <a:spcPts val="800"/>
              </a:spcAft>
            </a:pPr>
            <a:r>
              <a:rPr lang="fr-FR" sz="1800" dirty="0">
                <a:solidFill>
                  <a:srgbClr val="3165BB"/>
                </a:solidFill>
                <a:effectLst/>
                <a:latin typeface="Consolas" panose="020B0609020204030204" pitchFamily="49" charset="0"/>
                <a:ea typeface="Times New Roman" panose="02020603050405020304" pitchFamily="18" charset="0"/>
                <a:cs typeface="Times New Roman" panose="02020603050405020304" pitchFamily="18" charset="0"/>
              </a:rPr>
              <a:t>CALENDAR</a:t>
            </a:r>
            <a:r>
              <a:rPr lang="fr-FR" sz="180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fr-FR" sz="1800" dirty="0">
                <a:solidFill>
                  <a:srgbClr val="3165BB"/>
                </a:solidFill>
                <a:effectLst/>
                <a:latin typeface="Consolas" panose="020B0609020204030204" pitchFamily="49" charset="0"/>
                <a:ea typeface="Times New Roman" panose="02020603050405020304" pitchFamily="18" charset="0"/>
                <a:cs typeface="Times New Roman" panose="02020603050405020304" pitchFamily="18" charset="0"/>
              </a:rPr>
              <a:t>FIRSTDATE</a:t>
            </a:r>
            <a:r>
              <a:rPr lang="fr-FR" sz="180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a:t>
            </a:r>
            <a:r>
              <a:rPr lang="fr-FR" sz="1800" dirty="0">
                <a:solidFill>
                  <a:srgbClr val="001080"/>
                </a:solidFill>
                <a:effectLst/>
                <a:latin typeface="Consolas" panose="020B0609020204030204" pitchFamily="49" charset="0"/>
                <a:ea typeface="Times New Roman" panose="02020603050405020304" pitchFamily="18" charset="0"/>
                <a:cs typeface="Times New Roman" panose="02020603050405020304" pitchFamily="18" charset="0"/>
              </a:rPr>
              <a:t>Ventes[Date de vente]</a:t>
            </a:r>
            <a:r>
              <a:rPr lang="fr-FR" sz="180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fr-FR" sz="1800" dirty="0">
                <a:solidFill>
                  <a:srgbClr val="3165BB"/>
                </a:solidFill>
                <a:effectLst/>
                <a:latin typeface="Consolas" panose="020B0609020204030204" pitchFamily="49" charset="0"/>
                <a:ea typeface="Times New Roman" panose="02020603050405020304" pitchFamily="18" charset="0"/>
                <a:cs typeface="Times New Roman" panose="02020603050405020304" pitchFamily="18" charset="0"/>
              </a:rPr>
              <a:t>LASTDATE</a:t>
            </a:r>
            <a:r>
              <a:rPr lang="fr-FR" sz="180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a:t>
            </a:r>
            <a:r>
              <a:rPr lang="fr-FR" sz="1800" dirty="0">
                <a:solidFill>
                  <a:srgbClr val="001080"/>
                </a:solidFill>
                <a:effectLst/>
                <a:latin typeface="Consolas" panose="020B0609020204030204" pitchFamily="49" charset="0"/>
                <a:ea typeface="Times New Roman" panose="02020603050405020304" pitchFamily="18" charset="0"/>
                <a:cs typeface="Times New Roman" panose="02020603050405020304" pitchFamily="18" charset="0"/>
              </a:rPr>
              <a:t>Ventes[Date de vente]</a:t>
            </a:r>
            <a:r>
              <a:rPr lang="fr-FR" sz="180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a:t>
            </a:r>
          </a:p>
          <a:p>
            <a:pPr>
              <a:lnSpc>
                <a:spcPts val="1350"/>
              </a:lnSpc>
              <a:spcAft>
                <a:spcPts val="800"/>
              </a:spcAft>
            </a:pP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350"/>
              </a:lnSpc>
              <a:spcAft>
                <a:spcPts val="800"/>
              </a:spcAft>
            </a:pPr>
            <a:r>
              <a:rPr lang="fr-FR" sz="1800" dirty="0">
                <a:solidFill>
                  <a:srgbClr val="A31515"/>
                </a:solidFill>
                <a:effectLst/>
                <a:latin typeface="Consolas" panose="020B0609020204030204" pitchFamily="49" charset="0"/>
                <a:ea typeface="Times New Roman" panose="02020603050405020304" pitchFamily="18" charset="0"/>
                <a:cs typeface="Times New Roman" panose="02020603050405020304" pitchFamily="18" charset="0"/>
              </a:rPr>
              <a:t>"Année" ;</a:t>
            </a:r>
            <a:r>
              <a:rPr lang="fr-FR" sz="180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fr-FR" sz="1800" dirty="0">
                <a:solidFill>
                  <a:srgbClr val="3165BB"/>
                </a:solidFill>
                <a:effectLst/>
                <a:latin typeface="Consolas" panose="020B0609020204030204" pitchFamily="49" charset="0"/>
                <a:ea typeface="Times New Roman" panose="02020603050405020304" pitchFamily="18" charset="0"/>
                <a:cs typeface="Times New Roman" panose="02020603050405020304" pitchFamily="18" charset="0"/>
              </a:rPr>
              <a:t>YEAR</a:t>
            </a:r>
            <a:r>
              <a:rPr lang="fr-FR" sz="180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 </a:t>
            </a:r>
            <a:r>
              <a:rPr lang="fr-FR" sz="1800" dirty="0">
                <a:solidFill>
                  <a:srgbClr val="001080"/>
                </a:solidFill>
                <a:effectLst/>
                <a:latin typeface="Consolas" panose="020B0609020204030204" pitchFamily="49" charset="0"/>
                <a:ea typeface="Times New Roman" panose="02020603050405020304" pitchFamily="18" charset="0"/>
                <a:cs typeface="Times New Roman" panose="02020603050405020304" pitchFamily="18" charset="0"/>
              </a:rPr>
              <a:t>[Date]</a:t>
            </a:r>
            <a:r>
              <a:rPr lang="fr-FR" sz="180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 </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350"/>
              </a:lnSpc>
              <a:spcAft>
                <a:spcPts val="800"/>
              </a:spcAft>
            </a:pPr>
            <a:r>
              <a:rPr lang="fr-FR" sz="1800" dirty="0">
                <a:solidFill>
                  <a:srgbClr val="A31515"/>
                </a:solidFill>
                <a:effectLst/>
                <a:latin typeface="Consolas" panose="020B0609020204030204" pitchFamily="49" charset="0"/>
                <a:ea typeface="Times New Roman" panose="02020603050405020304" pitchFamily="18" charset="0"/>
                <a:cs typeface="Times New Roman" panose="02020603050405020304" pitchFamily="18" charset="0"/>
              </a:rPr>
              <a:t>"Numéro du mois" ;</a:t>
            </a:r>
            <a:r>
              <a:rPr lang="fr-FR" sz="180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fr-FR" sz="1800" dirty="0">
                <a:solidFill>
                  <a:srgbClr val="3165BB"/>
                </a:solidFill>
                <a:effectLst/>
                <a:latin typeface="Consolas" panose="020B0609020204030204" pitchFamily="49" charset="0"/>
                <a:ea typeface="Times New Roman" panose="02020603050405020304" pitchFamily="18" charset="0"/>
                <a:cs typeface="Times New Roman" panose="02020603050405020304" pitchFamily="18" charset="0"/>
              </a:rPr>
              <a:t>FORMAT</a:t>
            </a:r>
            <a:r>
              <a:rPr lang="fr-FR" sz="180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 </a:t>
            </a:r>
            <a:r>
              <a:rPr lang="fr-FR" sz="1800" dirty="0">
                <a:solidFill>
                  <a:srgbClr val="001080"/>
                </a:solidFill>
                <a:effectLst/>
                <a:latin typeface="Consolas" panose="020B0609020204030204" pitchFamily="49" charset="0"/>
                <a:ea typeface="Times New Roman" panose="02020603050405020304" pitchFamily="18" charset="0"/>
                <a:cs typeface="Times New Roman" panose="02020603050405020304" pitchFamily="18" charset="0"/>
              </a:rPr>
              <a:t>[Date]</a:t>
            </a:r>
            <a:r>
              <a:rPr lang="fr-FR" sz="180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fr-FR" sz="1800" dirty="0">
                <a:solidFill>
                  <a:srgbClr val="A31515"/>
                </a:solidFill>
                <a:effectLst/>
                <a:latin typeface="Consolas" panose="020B0609020204030204" pitchFamily="49" charset="0"/>
                <a:ea typeface="Times New Roman" panose="02020603050405020304" pitchFamily="18" charset="0"/>
                <a:cs typeface="Times New Roman" panose="02020603050405020304" pitchFamily="18" charset="0"/>
              </a:rPr>
              <a:t>"MM"</a:t>
            </a:r>
            <a:r>
              <a:rPr lang="fr-FR" sz="180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350"/>
              </a:lnSpc>
              <a:spcAft>
                <a:spcPts val="800"/>
              </a:spcAft>
            </a:pPr>
            <a:r>
              <a:rPr lang="fr-FR" sz="1800" dirty="0">
                <a:solidFill>
                  <a:srgbClr val="A31515"/>
                </a:solidFill>
                <a:effectLst/>
                <a:latin typeface="Consolas" panose="020B0609020204030204" pitchFamily="49" charset="0"/>
                <a:ea typeface="Times New Roman" panose="02020603050405020304" pitchFamily="18" charset="0"/>
                <a:cs typeface="Times New Roman" panose="02020603050405020304" pitchFamily="18" charset="0"/>
              </a:rPr>
              <a:t>"Nom du mois" ;</a:t>
            </a:r>
            <a:r>
              <a:rPr lang="fr-FR" sz="180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fr-FR" sz="1800" dirty="0">
                <a:solidFill>
                  <a:srgbClr val="3165BB"/>
                </a:solidFill>
                <a:effectLst/>
                <a:latin typeface="Consolas" panose="020B0609020204030204" pitchFamily="49" charset="0"/>
                <a:ea typeface="Times New Roman" panose="02020603050405020304" pitchFamily="18" charset="0"/>
                <a:cs typeface="Times New Roman" panose="02020603050405020304" pitchFamily="18" charset="0"/>
              </a:rPr>
              <a:t>FORMAT</a:t>
            </a:r>
            <a:r>
              <a:rPr lang="fr-FR" sz="180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 </a:t>
            </a:r>
            <a:r>
              <a:rPr lang="fr-FR" sz="1800" dirty="0">
                <a:solidFill>
                  <a:srgbClr val="001080"/>
                </a:solidFill>
                <a:effectLst/>
                <a:latin typeface="Consolas" panose="020B0609020204030204" pitchFamily="49" charset="0"/>
                <a:ea typeface="Times New Roman" panose="02020603050405020304" pitchFamily="18" charset="0"/>
                <a:cs typeface="Times New Roman" panose="02020603050405020304" pitchFamily="18" charset="0"/>
              </a:rPr>
              <a:t>[Date]</a:t>
            </a:r>
            <a:r>
              <a:rPr lang="fr-FR" sz="180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fr-FR" sz="1800" dirty="0">
                <a:solidFill>
                  <a:srgbClr val="A31515"/>
                </a:solidFill>
                <a:effectLst/>
                <a:latin typeface="Consolas" panose="020B0609020204030204" pitchFamily="49" charset="0"/>
                <a:ea typeface="Times New Roman" panose="02020603050405020304" pitchFamily="18" charset="0"/>
                <a:cs typeface="Times New Roman" panose="02020603050405020304" pitchFamily="18" charset="0"/>
              </a:rPr>
              <a:t>"mmmm"</a:t>
            </a:r>
            <a:r>
              <a:rPr lang="fr-FR" sz="180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 </a:t>
            </a:r>
          </a:p>
          <a:p>
            <a:pPr>
              <a:lnSpc>
                <a:spcPts val="1350"/>
              </a:lnSpc>
              <a:spcAft>
                <a:spcPts val="800"/>
              </a:spcAft>
            </a:pP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350"/>
              </a:lnSpc>
              <a:spcAft>
                <a:spcPts val="800"/>
              </a:spcAft>
            </a:pPr>
            <a:r>
              <a:rPr lang="fr-FR" sz="1800" dirty="0">
                <a:solidFill>
                  <a:srgbClr val="A31515"/>
                </a:solidFill>
                <a:effectLst/>
                <a:latin typeface="Consolas" panose="020B0609020204030204" pitchFamily="49" charset="0"/>
                <a:ea typeface="Times New Roman" panose="02020603050405020304" pitchFamily="18" charset="0"/>
                <a:cs typeface="Times New Roman" panose="02020603050405020304" pitchFamily="18" charset="0"/>
              </a:rPr>
              <a:t>"Numéro de la semaine"</a:t>
            </a:r>
            <a:r>
              <a:rPr lang="fr-FR" sz="180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fr-FR" sz="1800" dirty="0">
                <a:solidFill>
                  <a:srgbClr val="3165BB"/>
                </a:solidFill>
                <a:effectLst/>
                <a:latin typeface="Consolas" panose="020B0609020204030204" pitchFamily="49" charset="0"/>
                <a:ea typeface="Times New Roman" panose="02020603050405020304" pitchFamily="18" charset="0"/>
                <a:cs typeface="Times New Roman" panose="02020603050405020304" pitchFamily="18" charset="0"/>
              </a:rPr>
              <a:t>weeknum</a:t>
            </a:r>
            <a:r>
              <a:rPr lang="fr-FR" sz="180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a:t>
            </a:r>
            <a:r>
              <a:rPr lang="fr-FR" sz="1800" dirty="0">
                <a:solidFill>
                  <a:srgbClr val="001080"/>
                </a:solidFill>
                <a:effectLst/>
                <a:latin typeface="Consolas" panose="020B0609020204030204" pitchFamily="49" charset="0"/>
                <a:ea typeface="Times New Roman" panose="02020603050405020304" pitchFamily="18" charset="0"/>
                <a:cs typeface="Times New Roman" panose="02020603050405020304" pitchFamily="18" charset="0"/>
              </a:rPr>
              <a:t>[Date]</a:t>
            </a:r>
            <a:r>
              <a:rPr lang="fr-FR" sz="180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fr-FR" sz="1800" dirty="0">
                <a:solidFill>
                  <a:srgbClr val="09885A"/>
                </a:solidFill>
                <a:effectLst/>
                <a:highlight>
                  <a:srgbClr val="FFFF00"/>
                </a:highlight>
                <a:latin typeface="Consolas" panose="020B0609020204030204" pitchFamily="49" charset="0"/>
                <a:ea typeface="Times New Roman" panose="02020603050405020304" pitchFamily="18" charset="0"/>
                <a:cs typeface="Times New Roman" panose="02020603050405020304" pitchFamily="18" charset="0"/>
              </a:rPr>
              <a:t>21</a:t>
            </a:r>
            <a:r>
              <a:rPr lang="fr-FR" sz="180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350"/>
              </a:lnSpc>
              <a:spcAft>
                <a:spcPts val="800"/>
              </a:spcAft>
            </a:pPr>
            <a:r>
              <a:rPr lang="fr-FR" sz="1800" dirty="0">
                <a:solidFill>
                  <a:srgbClr val="A31515"/>
                </a:solidFill>
                <a:effectLst/>
                <a:latin typeface="Consolas" panose="020B0609020204030204" pitchFamily="49" charset="0"/>
                <a:ea typeface="Times New Roman" panose="02020603050405020304" pitchFamily="18" charset="0"/>
                <a:cs typeface="Times New Roman" panose="02020603050405020304" pitchFamily="18" charset="0"/>
              </a:rPr>
              <a:t>"Numéro du jour du mois"</a:t>
            </a:r>
            <a:r>
              <a:rPr lang="fr-FR" sz="180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fr-FR" sz="1800" dirty="0">
                <a:solidFill>
                  <a:srgbClr val="3165BB"/>
                </a:solidFill>
                <a:effectLst/>
                <a:latin typeface="Consolas" panose="020B0609020204030204" pitchFamily="49" charset="0"/>
                <a:ea typeface="Times New Roman" panose="02020603050405020304" pitchFamily="18" charset="0"/>
                <a:cs typeface="Times New Roman" panose="02020603050405020304" pitchFamily="18" charset="0"/>
              </a:rPr>
              <a:t>DAY</a:t>
            </a:r>
            <a:r>
              <a:rPr lang="fr-FR" sz="180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([Date]);</a:t>
            </a:r>
          </a:p>
          <a:p>
            <a:pPr>
              <a:lnSpc>
                <a:spcPts val="1350"/>
              </a:lnSpc>
              <a:spcAft>
                <a:spcPts val="800"/>
              </a:spcAft>
            </a:pP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350"/>
              </a:lnSpc>
              <a:spcAft>
                <a:spcPts val="800"/>
              </a:spcAft>
            </a:pPr>
            <a:r>
              <a:rPr lang="fr-FR" sz="1800" dirty="0">
                <a:solidFill>
                  <a:srgbClr val="A31515"/>
                </a:solidFill>
                <a:effectLst/>
                <a:latin typeface="Consolas" panose="020B0609020204030204" pitchFamily="49" charset="0"/>
                <a:ea typeface="Times New Roman" panose="02020603050405020304" pitchFamily="18" charset="0"/>
                <a:cs typeface="Times New Roman" panose="02020603050405020304" pitchFamily="18" charset="0"/>
              </a:rPr>
              <a:t>"Numéro du jour de la semaine"</a:t>
            </a:r>
            <a:r>
              <a:rPr lang="fr-FR" sz="180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fr-FR" sz="1800" dirty="0">
                <a:solidFill>
                  <a:srgbClr val="3165BB"/>
                </a:solidFill>
                <a:effectLst/>
                <a:latin typeface="Consolas" panose="020B0609020204030204" pitchFamily="49" charset="0"/>
                <a:ea typeface="Times New Roman" panose="02020603050405020304" pitchFamily="18" charset="0"/>
                <a:cs typeface="Times New Roman" panose="02020603050405020304" pitchFamily="18" charset="0"/>
              </a:rPr>
              <a:t>WEEKDAY</a:t>
            </a:r>
            <a:r>
              <a:rPr lang="fr-FR" sz="180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 </a:t>
            </a:r>
            <a:r>
              <a:rPr lang="fr-FR" sz="1800" dirty="0">
                <a:solidFill>
                  <a:srgbClr val="001080"/>
                </a:solidFill>
                <a:effectLst/>
                <a:latin typeface="Consolas" panose="020B0609020204030204" pitchFamily="49" charset="0"/>
                <a:ea typeface="Times New Roman" panose="02020603050405020304" pitchFamily="18" charset="0"/>
                <a:cs typeface="Times New Roman" panose="02020603050405020304" pitchFamily="18" charset="0"/>
              </a:rPr>
              <a:t>[Date]</a:t>
            </a:r>
            <a:r>
              <a:rPr lang="fr-FR" sz="180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 </a:t>
            </a:r>
            <a:r>
              <a:rPr lang="fr-FR" sz="1800" dirty="0">
                <a:solidFill>
                  <a:srgbClr val="09885A"/>
                </a:solidFill>
                <a:effectLst/>
                <a:highlight>
                  <a:srgbClr val="FFFF00"/>
                </a:highlight>
                <a:latin typeface="Consolas" panose="020B0609020204030204" pitchFamily="49" charset="0"/>
                <a:ea typeface="Times New Roman" panose="02020603050405020304" pitchFamily="18" charset="0"/>
                <a:cs typeface="Times New Roman" panose="02020603050405020304" pitchFamily="18" charset="0"/>
              </a:rPr>
              <a:t>2</a:t>
            </a:r>
            <a:r>
              <a:rPr lang="fr-FR" sz="180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 </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350"/>
              </a:lnSpc>
              <a:spcAft>
                <a:spcPts val="800"/>
              </a:spcAft>
            </a:pPr>
            <a:r>
              <a:rPr lang="fr-FR" sz="1800" dirty="0">
                <a:solidFill>
                  <a:srgbClr val="A31515"/>
                </a:solidFill>
                <a:effectLst/>
                <a:latin typeface="Consolas" panose="020B0609020204030204" pitchFamily="49" charset="0"/>
                <a:ea typeface="Times New Roman" panose="02020603050405020304" pitchFamily="18" charset="0"/>
                <a:cs typeface="Times New Roman" panose="02020603050405020304" pitchFamily="18" charset="0"/>
              </a:rPr>
              <a:t>"Nom du jour de la semaine"</a:t>
            </a:r>
            <a:r>
              <a:rPr lang="fr-FR" sz="180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fr-FR" sz="1800" dirty="0">
                <a:solidFill>
                  <a:srgbClr val="3165BB"/>
                </a:solidFill>
                <a:effectLst/>
                <a:latin typeface="Consolas" panose="020B0609020204030204" pitchFamily="49" charset="0"/>
                <a:ea typeface="Times New Roman" panose="02020603050405020304" pitchFamily="18" charset="0"/>
                <a:cs typeface="Times New Roman" panose="02020603050405020304" pitchFamily="18" charset="0"/>
              </a:rPr>
              <a:t>FORMAT</a:t>
            </a:r>
            <a:r>
              <a:rPr lang="fr-FR" sz="180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 </a:t>
            </a:r>
            <a:r>
              <a:rPr lang="fr-FR" sz="1800" dirty="0">
                <a:solidFill>
                  <a:srgbClr val="001080"/>
                </a:solidFill>
                <a:effectLst/>
                <a:latin typeface="Consolas" panose="020B0609020204030204" pitchFamily="49" charset="0"/>
                <a:ea typeface="Times New Roman" panose="02020603050405020304" pitchFamily="18" charset="0"/>
                <a:cs typeface="Times New Roman" panose="02020603050405020304" pitchFamily="18" charset="0"/>
              </a:rPr>
              <a:t>[Date]</a:t>
            </a:r>
            <a:r>
              <a:rPr lang="fr-FR" sz="180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fr-FR" sz="1800" dirty="0">
                <a:solidFill>
                  <a:srgbClr val="A31515"/>
                </a:solidFill>
                <a:effectLst/>
                <a:latin typeface="Consolas" panose="020B0609020204030204" pitchFamily="49" charset="0"/>
                <a:ea typeface="Times New Roman" panose="02020603050405020304" pitchFamily="18" charset="0"/>
                <a:cs typeface="Times New Roman" panose="02020603050405020304" pitchFamily="18" charset="0"/>
              </a:rPr>
              <a:t>"dddd"</a:t>
            </a:r>
            <a:r>
              <a:rPr lang="fr-FR" sz="180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350"/>
              </a:lnSpc>
              <a:spcAft>
                <a:spcPts val="800"/>
              </a:spcAft>
            </a:pPr>
            <a:r>
              <a:rPr lang="fr-FR" sz="1800" dirty="0">
                <a:solidFill>
                  <a:srgbClr val="A31515"/>
                </a:solidFill>
                <a:effectLst/>
                <a:latin typeface="Consolas" panose="020B0609020204030204" pitchFamily="49" charset="0"/>
                <a:ea typeface="Times New Roman" panose="02020603050405020304" pitchFamily="18" charset="0"/>
                <a:cs typeface="Times New Roman" panose="02020603050405020304" pitchFamily="18" charset="0"/>
              </a:rPr>
              <a:t>"Trimestre"</a:t>
            </a:r>
            <a:r>
              <a:rPr lang="fr-FR" sz="180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fr-FR" sz="1800" dirty="0">
                <a:solidFill>
                  <a:srgbClr val="A31515"/>
                </a:solidFill>
                <a:effectLst/>
                <a:latin typeface="Consolas" panose="020B0609020204030204" pitchFamily="49" charset="0"/>
                <a:ea typeface="Times New Roman" panose="02020603050405020304" pitchFamily="18" charset="0"/>
                <a:cs typeface="Times New Roman" panose="02020603050405020304" pitchFamily="18" charset="0"/>
              </a:rPr>
              <a:t>"Trimestre "</a:t>
            </a:r>
            <a:r>
              <a:rPr lang="fr-FR" sz="180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&amp; </a:t>
            </a:r>
            <a:r>
              <a:rPr lang="fr-FR" sz="1800" dirty="0">
                <a:solidFill>
                  <a:srgbClr val="3165BB"/>
                </a:solidFill>
                <a:effectLst/>
                <a:latin typeface="Consolas" panose="020B0609020204030204" pitchFamily="49" charset="0"/>
                <a:ea typeface="Times New Roman" panose="02020603050405020304" pitchFamily="18" charset="0"/>
                <a:cs typeface="Times New Roman" panose="02020603050405020304" pitchFamily="18" charset="0"/>
              </a:rPr>
              <a:t>FORMAT</a:t>
            </a:r>
            <a:r>
              <a:rPr lang="fr-FR" sz="180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 </a:t>
            </a:r>
            <a:r>
              <a:rPr lang="fr-FR" sz="1800" dirty="0">
                <a:solidFill>
                  <a:srgbClr val="001080"/>
                </a:solidFill>
                <a:effectLst/>
                <a:latin typeface="Consolas" panose="020B0609020204030204" pitchFamily="49" charset="0"/>
                <a:ea typeface="Times New Roman" panose="02020603050405020304" pitchFamily="18" charset="0"/>
                <a:cs typeface="Times New Roman" panose="02020603050405020304" pitchFamily="18" charset="0"/>
              </a:rPr>
              <a:t>[Date]</a:t>
            </a:r>
            <a:r>
              <a:rPr lang="fr-FR" sz="180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fr-FR" sz="1800" dirty="0">
                <a:solidFill>
                  <a:srgbClr val="A31515"/>
                </a:solidFill>
                <a:effectLst/>
                <a:latin typeface="Consolas" panose="020B0609020204030204" pitchFamily="49" charset="0"/>
                <a:ea typeface="Times New Roman" panose="02020603050405020304" pitchFamily="18" charset="0"/>
                <a:cs typeface="Times New Roman" panose="02020603050405020304" pitchFamily="18" charset="0"/>
              </a:rPr>
              <a:t>"Q"</a:t>
            </a:r>
            <a:r>
              <a:rPr lang="fr-FR" sz="180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350"/>
              </a:lnSpc>
              <a:spcAft>
                <a:spcPts val="800"/>
              </a:spcAft>
            </a:pPr>
            <a:r>
              <a:rPr lang="fr-FR" sz="180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687B1DE7-8B11-F04B-D027-FAEFCEA17EF3}"/>
              </a:ext>
            </a:extLst>
          </p:cNvPr>
          <p:cNvSpPr/>
          <p:nvPr/>
        </p:nvSpPr>
        <p:spPr>
          <a:xfrm>
            <a:off x="6962662" y="3475753"/>
            <a:ext cx="4891488" cy="1323439"/>
          </a:xfrm>
          <a:prstGeom prst="rect">
            <a:avLst/>
          </a:prstGeom>
        </p:spPr>
        <p:txBody>
          <a:bodyPr wrap="square">
            <a:spAutoFit/>
          </a:bodyPr>
          <a:lstStyle/>
          <a:p>
            <a:pPr algn="just"/>
            <a:r>
              <a:rPr lang="fr-FR" sz="1600" b="1" i="1" dirty="0"/>
              <a:t>YEAR </a:t>
            </a:r>
            <a:r>
              <a:rPr lang="fr-FR" sz="1600" i="1" dirty="0"/>
              <a:t>identique à la fonction </a:t>
            </a:r>
            <a:r>
              <a:rPr lang="fr-FR" sz="1600" b="1" i="1" dirty="0"/>
              <a:t>ANNEE</a:t>
            </a:r>
            <a:r>
              <a:rPr lang="fr-FR" sz="1600" i="1" dirty="0"/>
              <a:t> dans EXCEL </a:t>
            </a:r>
          </a:p>
          <a:p>
            <a:pPr algn="just"/>
            <a:endParaRPr lang="fr-FR" sz="1600" b="1" i="1" dirty="0"/>
          </a:p>
          <a:p>
            <a:pPr algn="just"/>
            <a:r>
              <a:rPr lang="fr-FR" sz="1600" b="1" i="1" dirty="0"/>
              <a:t>MM : numéro, MMM : nom abrégé, MMM : nom entier </a:t>
            </a:r>
            <a:r>
              <a:rPr lang="fr-FR" sz="1600" i="1" dirty="0"/>
              <a:t>(Pareil pour les jours DD, DDD, DDDD)</a:t>
            </a:r>
          </a:p>
        </p:txBody>
      </p:sp>
      <p:sp>
        <p:nvSpPr>
          <p:cNvPr id="8" name="Rectangle 7">
            <a:extLst>
              <a:ext uri="{FF2B5EF4-FFF2-40B4-BE49-F238E27FC236}">
                <a16:creationId xmlns:a16="http://schemas.microsoft.com/office/drawing/2014/main" id="{98D0A6EB-C053-3715-6F7E-29F2B2413952}"/>
              </a:ext>
            </a:extLst>
          </p:cNvPr>
          <p:cNvSpPr/>
          <p:nvPr/>
        </p:nvSpPr>
        <p:spPr>
          <a:xfrm>
            <a:off x="8242542" y="5100156"/>
            <a:ext cx="3505199" cy="830997"/>
          </a:xfrm>
          <a:prstGeom prst="rect">
            <a:avLst/>
          </a:prstGeom>
        </p:spPr>
        <p:txBody>
          <a:bodyPr wrap="square">
            <a:spAutoFit/>
          </a:bodyPr>
          <a:lstStyle/>
          <a:p>
            <a:pPr algn="just"/>
            <a:r>
              <a:rPr lang="fr-FR" sz="1600" b="1" i="1" dirty="0"/>
              <a:t>Concaténation</a:t>
            </a:r>
            <a:r>
              <a:rPr lang="fr-FR" sz="1600" i="1" dirty="0"/>
              <a:t> entre le mot Trimestre suivi d’un espace puis le numéro de trimestre obtenu.</a:t>
            </a:r>
          </a:p>
        </p:txBody>
      </p:sp>
    </p:spTree>
    <p:extLst>
      <p:ext uri="{BB962C8B-B14F-4D97-AF65-F5344CB8AC3E}">
        <p14:creationId xmlns:p14="http://schemas.microsoft.com/office/powerpoint/2010/main" val="3109301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E3BB2-9045-448B-4F83-9B47C62A118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3D30DB2-F2CE-9755-C643-0D02674F784E}"/>
              </a:ext>
            </a:extLst>
          </p:cNvPr>
          <p:cNvSpPr>
            <a:spLocks noGrp="1"/>
          </p:cNvSpPr>
          <p:nvPr>
            <p:ph type="title"/>
          </p:nvPr>
        </p:nvSpPr>
        <p:spPr>
          <a:xfrm>
            <a:off x="2249905" y="624110"/>
            <a:ext cx="9757611" cy="1144532"/>
          </a:xfrm>
        </p:spPr>
        <p:txBody>
          <a:bodyPr rtlCol="0">
            <a:noAutofit/>
          </a:bodyPr>
          <a:lstStyle/>
          <a:p>
            <a:pPr rtl="0"/>
            <a:r>
              <a:rPr lang="fr-FR" dirty="0"/>
              <a:t>Créer un calendrier avec DAX</a:t>
            </a:r>
            <a:br>
              <a:rPr lang="fr-FR" dirty="0"/>
            </a:br>
            <a:r>
              <a:rPr lang="fr-FR" dirty="0"/>
              <a:t>Ajout WE et jours fériés (1/3) (Perf +)</a:t>
            </a:r>
          </a:p>
        </p:txBody>
      </p:sp>
      <p:sp>
        <p:nvSpPr>
          <p:cNvPr id="3" name="Rectangle 2">
            <a:extLst>
              <a:ext uri="{FF2B5EF4-FFF2-40B4-BE49-F238E27FC236}">
                <a16:creationId xmlns:a16="http://schemas.microsoft.com/office/drawing/2014/main" id="{6C619F31-79A6-7752-1C64-6D1459686EDF}"/>
              </a:ext>
            </a:extLst>
          </p:cNvPr>
          <p:cNvSpPr/>
          <p:nvPr/>
        </p:nvSpPr>
        <p:spPr>
          <a:xfrm>
            <a:off x="2249906" y="2045692"/>
            <a:ext cx="9353516" cy="4524315"/>
          </a:xfrm>
          <a:prstGeom prst="rect">
            <a:avLst/>
          </a:prstGeom>
        </p:spPr>
        <p:txBody>
          <a:bodyPr wrap="square">
            <a:spAutoFit/>
          </a:bodyPr>
          <a:lstStyle/>
          <a:p>
            <a:pPr marL="285750" indent="-285750" algn="just">
              <a:buFont typeface="Wingdings" panose="05000000000000000000" pitchFamily="2" charset="2"/>
              <a:buChar char="Ø"/>
            </a:pPr>
            <a:r>
              <a:rPr lang="fr-FR" b="1" dirty="0">
                <a:solidFill>
                  <a:schemeClr val="accent4"/>
                </a:solidFill>
              </a:rPr>
              <a:t>Création de colonnes conditionnelles dans la table date : </a:t>
            </a:r>
          </a:p>
          <a:p>
            <a:pPr marL="285750" indent="-285750" algn="just">
              <a:buFont typeface="Wingdings" panose="05000000000000000000" pitchFamily="2" charset="2"/>
              <a:buChar char="ü"/>
            </a:pPr>
            <a:r>
              <a:rPr lang="fr-FR" dirty="0"/>
              <a:t>Création </a:t>
            </a:r>
            <a:r>
              <a:rPr lang="fr-FR" b="1" dirty="0"/>
              <a:t>de la colonne « WE » </a:t>
            </a:r>
            <a:r>
              <a:rPr lang="fr-FR" dirty="0"/>
              <a:t>en fonction de la colonne N° du jour de la semaine</a:t>
            </a:r>
            <a:endParaRPr lang="fr-FR" b="1" dirty="0">
              <a:solidFill>
                <a:schemeClr val="accent4"/>
              </a:solidFill>
            </a:endParaRPr>
          </a:p>
          <a:p>
            <a:r>
              <a:rPr lang="fr-FR" b="0" dirty="0">
                <a:solidFill>
                  <a:srgbClr val="000000"/>
                </a:solidFill>
                <a:effectLst/>
                <a:latin typeface="Consolas" panose="020B0609020204030204" pitchFamily="49" charset="0"/>
              </a:rPr>
              <a:t>Week-end = </a:t>
            </a:r>
            <a:r>
              <a:rPr lang="fr-FR" b="0" dirty="0">
                <a:solidFill>
                  <a:srgbClr val="3165BB"/>
                </a:solidFill>
                <a:effectLst/>
                <a:latin typeface="Consolas" panose="020B0609020204030204" pitchFamily="49" charset="0"/>
              </a:rPr>
              <a:t>IF</a:t>
            </a:r>
            <a:r>
              <a:rPr lang="fr-FR" b="0" dirty="0">
                <a:solidFill>
                  <a:srgbClr val="000000"/>
                </a:solidFill>
                <a:effectLst/>
                <a:latin typeface="Consolas" panose="020B0609020204030204" pitchFamily="49" charset="0"/>
              </a:rPr>
              <a:t>(</a:t>
            </a:r>
            <a:r>
              <a:rPr lang="fr-FR" b="0" dirty="0">
                <a:solidFill>
                  <a:srgbClr val="001080"/>
                </a:solidFill>
                <a:effectLst/>
                <a:latin typeface="Consolas" panose="020B0609020204030204" pitchFamily="49" charset="0"/>
              </a:rPr>
              <a:t>'Table Date'[Numéro du jour de la semaine]</a:t>
            </a:r>
            <a:r>
              <a:rPr lang="fr-FR" b="0" dirty="0">
                <a:solidFill>
                  <a:srgbClr val="000000"/>
                </a:solidFill>
                <a:effectLst/>
                <a:latin typeface="Consolas" panose="020B0609020204030204" pitchFamily="49" charset="0"/>
              </a:rPr>
              <a:t>=</a:t>
            </a:r>
            <a:r>
              <a:rPr lang="fr-FR" b="0" dirty="0">
                <a:solidFill>
                  <a:srgbClr val="098658"/>
                </a:solidFill>
                <a:effectLst/>
                <a:latin typeface="Consolas" panose="020B0609020204030204" pitchFamily="49" charset="0"/>
              </a:rPr>
              <a:t>6</a:t>
            </a:r>
            <a:r>
              <a:rPr lang="fr-FR" b="0" dirty="0">
                <a:solidFill>
                  <a:srgbClr val="000000"/>
                </a:solidFill>
                <a:effectLst/>
                <a:latin typeface="Consolas" panose="020B0609020204030204" pitchFamily="49" charset="0"/>
              </a:rPr>
              <a:t> || </a:t>
            </a:r>
            <a:r>
              <a:rPr lang="fr-FR" b="0" dirty="0">
                <a:solidFill>
                  <a:srgbClr val="001080"/>
                </a:solidFill>
                <a:effectLst/>
                <a:latin typeface="Consolas" panose="020B0609020204030204" pitchFamily="49" charset="0"/>
              </a:rPr>
              <a:t>'Table Date'[Numéro du jour de la semaine]</a:t>
            </a:r>
            <a:r>
              <a:rPr lang="fr-FR" b="0" dirty="0">
                <a:solidFill>
                  <a:srgbClr val="000000"/>
                </a:solidFill>
                <a:effectLst/>
                <a:latin typeface="Consolas" panose="020B0609020204030204" pitchFamily="49" charset="0"/>
              </a:rPr>
              <a:t>=</a:t>
            </a:r>
            <a:r>
              <a:rPr lang="fr-FR" b="0" dirty="0">
                <a:solidFill>
                  <a:srgbClr val="098658"/>
                </a:solidFill>
                <a:effectLst/>
                <a:latin typeface="Consolas" panose="020B0609020204030204" pitchFamily="49" charset="0"/>
              </a:rPr>
              <a:t>7</a:t>
            </a:r>
            <a:r>
              <a:rPr lang="fr-FR" b="0" dirty="0">
                <a:solidFill>
                  <a:srgbClr val="000000"/>
                </a:solidFill>
                <a:effectLst/>
                <a:latin typeface="Consolas" panose="020B0609020204030204" pitchFamily="49" charset="0"/>
              </a:rPr>
              <a:t>; </a:t>
            </a:r>
            <a:r>
              <a:rPr lang="fr-FR" b="0" dirty="0">
                <a:solidFill>
                  <a:srgbClr val="098658"/>
                </a:solidFill>
                <a:effectLst/>
                <a:latin typeface="Consolas" panose="020B0609020204030204" pitchFamily="49" charset="0"/>
              </a:rPr>
              <a:t>1</a:t>
            </a:r>
            <a:r>
              <a:rPr lang="fr-FR" b="0" dirty="0">
                <a:solidFill>
                  <a:srgbClr val="000000"/>
                </a:solidFill>
                <a:effectLst/>
                <a:latin typeface="Consolas" panose="020B0609020204030204" pitchFamily="49" charset="0"/>
              </a:rPr>
              <a:t> ; </a:t>
            </a:r>
            <a:r>
              <a:rPr lang="fr-FR" b="0" dirty="0">
                <a:solidFill>
                  <a:srgbClr val="098658"/>
                </a:solidFill>
                <a:effectLst/>
                <a:latin typeface="Consolas" panose="020B0609020204030204" pitchFamily="49" charset="0"/>
              </a:rPr>
              <a:t>0</a:t>
            </a:r>
            <a:r>
              <a:rPr lang="fr-FR" b="0" dirty="0">
                <a:solidFill>
                  <a:srgbClr val="000000"/>
                </a:solidFill>
                <a:effectLst/>
                <a:latin typeface="Consolas" panose="020B0609020204030204" pitchFamily="49" charset="0"/>
              </a:rPr>
              <a:t>)              </a:t>
            </a:r>
            <a:r>
              <a:rPr lang="fr-FR" b="0" dirty="0">
                <a:solidFill>
                  <a:schemeClr val="accent5"/>
                </a:solidFill>
                <a:effectLst/>
                <a:latin typeface="Consolas" panose="020B0609020204030204" pitchFamily="49" charset="0"/>
              </a:rPr>
              <a:t>OU en DAX</a:t>
            </a:r>
          </a:p>
          <a:p>
            <a:endParaRPr lang="fr-FR" b="0" dirty="0">
              <a:solidFill>
                <a:srgbClr val="000000"/>
              </a:solidFill>
              <a:effectLst/>
              <a:latin typeface="Consolas" panose="020B0609020204030204" pitchFamily="49" charset="0"/>
            </a:endParaRPr>
          </a:p>
          <a:p>
            <a:pPr marL="285750" indent="-285750">
              <a:buFont typeface="Wingdings" panose="05000000000000000000" pitchFamily="2" charset="2"/>
              <a:buChar char="ü"/>
            </a:pPr>
            <a:r>
              <a:rPr lang="fr-FR" dirty="0"/>
              <a:t>Création </a:t>
            </a:r>
            <a:r>
              <a:rPr lang="fr-FR" b="1" dirty="0"/>
              <a:t>de la colonne « férié »</a:t>
            </a:r>
            <a:r>
              <a:rPr lang="fr-FR" dirty="0"/>
              <a:t>. Après </a:t>
            </a:r>
            <a:r>
              <a:rPr lang="fr-FR" dirty="0">
                <a:solidFill>
                  <a:schemeClr val="accent4"/>
                </a:solidFill>
              </a:rPr>
              <a:t>avoir fait une relation </a:t>
            </a:r>
            <a:r>
              <a:rPr lang="fr-FR" dirty="0"/>
              <a:t>entre la table de DATE et la table des jours fériés, on va récupérer le nom du jour férié en utilisant </a:t>
            </a:r>
            <a:r>
              <a:rPr lang="fr-FR" b="1" dirty="0"/>
              <a:t>RELATED</a:t>
            </a:r>
            <a:r>
              <a:rPr lang="fr-FR" dirty="0"/>
              <a:t> : </a:t>
            </a:r>
          </a:p>
          <a:p>
            <a:r>
              <a:rPr lang="fr-FR" b="0" dirty="0" err="1">
                <a:solidFill>
                  <a:srgbClr val="000000"/>
                </a:solidFill>
                <a:effectLst/>
                <a:latin typeface="Consolas" panose="020B0609020204030204" pitchFamily="49" charset="0"/>
              </a:rPr>
              <a:t>Ferié</a:t>
            </a:r>
            <a:r>
              <a:rPr lang="fr-FR" b="0" dirty="0">
                <a:solidFill>
                  <a:srgbClr val="000000"/>
                </a:solidFill>
                <a:effectLst/>
                <a:latin typeface="Consolas" panose="020B0609020204030204" pitchFamily="49" charset="0"/>
              </a:rPr>
              <a:t> = </a:t>
            </a:r>
            <a:r>
              <a:rPr lang="fr-FR" b="0" dirty="0">
                <a:solidFill>
                  <a:srgbClr val="3165BB"/>
                </a:solidFill>
                <a:effectLst/>
                <a:latin typeface="Consolas" panose="020B0609020204030204" pitchFamily="49" charset="0"/>
              </a:rPr>
              <a:t>RELATED</a:t>
            </a:r>
            <a:r>
              <a:rPr lang="fr-FR" b="0" dirty="0">
                <a:solidFill>
                  <a:srgbClr val="000000"/>
                </a:solidFill>
                <a:effectLst/>
                <a:latin typeface="Consolas" panose="020B0609020204030204" pitchFamily="49" charset="0"/>
              </a:rPr>
              <a:t>(</a:t>
            </a:r>
            <a:r>
              <a:rPr lang="fr-FR" b="0" dirty="0">
                <a:solidFill>
                  <a:srgbClr val="001080"/>
                </a:solidFill>
                <a:effectLst/>
                <a:latin typeface="Consolas" panose="020B0609020204030204" pitchFamily="49" charset="0"/>
              </a:rPr>
              <a:t>'3 Jours </a:t>
            </a:r>
            <a:r>
              <a:rPr lang="fr-FR" b="0" dirty="0" err="1">
                <a:solidFill>
                  <a:srgbClr val="001080"/>
                </a:solidFill>
                <a:effectLst/>
                <a:latin typeface="Consolas" panose="020B0609020204030204" pitchFamily="49" charset="0"/>
              </a:rPr>
              <a:t>feriés</a:t>
            </a:r>
            <a:r>
              <a:rPr lang="fr-FR" b="0" dirty="0">
                <a:solidFill>
                  <a:srgbClr val="001080"/>
                </a:solidFill>
                <a:effectLst/>
                <a:latin typeface="Consolas" panose="020B0609020204030204" pitchFamily="49" charset="0"/>
              </a:rPr>
              <a:t> </a:t>
            </a:r>
            <a:r>
              <a:rPr lang="fr-FR" b="0" dirty="0" err="1">
                <a:solidFill>
                  <a:srgbClr val="001080"/>
                </a:solidFill>
                <a:effectLst/>
                <a:latin typeface="Consolas" panose="020B0609020204030204" pitchFamily="49" charset="0"/>
              </a:rPr>
              <a:t>metropole</a:t>
            </a:r>
            <a:r>
              <a:rPr lang="fr-FR" b="0" dirty="0">
                <a:solidFill>
                  <a:srgbClr val="001080"/>
                </a:solidFill>
                <a:effectLst/>
                <a:latin typeface="Consolas" panose="020B0609020204030204" pitchFamily="49" charset="0"/>
              </a:rPr>
              <a:t>'[Jours </a:t>
            </a:r>
            <a:r>
              <a:rPr lang="fr-FR" b="0" dirty="0" err="1">
                <a:solidFill>
                  <a:srgbClr val="001080"/>
                </a:solidFill>
                <a:effectLst/>
                <a:latin typeface="Consolas" panose="020B0609020204030204" pitchFamily="49" charset="0"/>
              </a:rPr>
              <a:t>Feriés</a:t>
            </a:r>
            <a:r>
              <a:rPr lang="fr-FR" b="0" dirty="0">
                <a:solidFill>
                  <a:srgbClr val="001080"/>
                </a:solidFill>
                <a:effectLst/>
                <a:latin typeface="Consolas" panose="020B0609020204030204" pitchFamily="49" charset="0"/>
              </a:rPr>
              <a:t>]</a:t>
            </a:r>
            <a:r>
              <a:rPr lang="fr-FR" b="0" dirty="0">
                <a:solidFill>
                  <a:srgbClr val="000000"/>
                </a:solidFill>
                <a:effectLst/>
                <a:latin typeface="Consolas" panose="020B0609020204030204" pitchFamily="49" charset="0"/>
              </a:rPr>
              <a:t>)</a:t>
            </a:r>
          </a:p>
          <a:p>
            <a:endParaRPr lang="fr-FR" b="0" dirty="0">
              <a:solidFill>
                <a:srgbClr val="000000"/>
              </a:solidFill>
              <a:effectLst/>
              <a:latin typeface="Consolas" panose="020B0609020204030204" pitchFamily="49" charset="0"/>
            </a:endParaRPr>
          </a:p>
          <a:p>
            <a:pPr marL="285750" indent="-285750">
              <a:buFont typeface="Wingdings" panose="05000000000000000000" pitchFamily="2" charset="2"/>
              <a:buChar char="ü"/>
            </a:pPr>
            <a:r>
              <a:rPr lang="fr-FR" dirty="0"/>
              <a:t>Amélioration de la colonne « férié » : si le </a:t>
            </a:r>
            <a:r>
              <a:rPr lang="fr-FR" dirty="0" err="1"/>
              <a:t>related</a:t>
            </a:r>
            <a:r>
              <a:rPr lang="fr-FR" dirty="0"/>
              <a:t> ne remonte pas de valeur alors 0 car pas férié sinon 1</a:t>
            </a:r>
          </a:p>
          <a:p>
            <a:r>
              <a:rPr lang="fr-FR" b="0" dirty="0" err="1">
                <a:solidFill>
                  <a:srgbClr val="000000"/>
                </a:solidFill>
                <a:effectLst/>
                <a:latin typeface="Consolas" panose="020B0609020204030204" pitchFamily="49" charset="0"/>
              </a:rPr>
              <a:t>Ferié</a:t>
            </a:r>
            <a:r>
              <a:rPr lang="fr-FR" b="0" dirty="0">
                <a:solidFill>
                  <a:srgbClr val="000000"/>
                </a:solidFill>
                <a:effectLst/>
                <a:latin typeface="Consolas" panose="020B0609020204030204" pitchFamily="49" charset="0"/>
              </a:rPr>
              <a:t> = </a:t>
            </a:r>
            <a:r>
              <a:rPr lang="fr-FR" b="0" dirty="0">
                <a:solidFill>
                  <a:srgbClr val="3165BB"/>
                </a:solidFill>
                <a:effectLst/>
                <a:latin typeface="Consolas" panose="020B0609020204030204" pitchFamily="49" charset="0"/>
              </a:rPr>
              <a:t>IF</a:t>
            </a:r>
            <a:r>
              <a:rPr lang="fr-FR" b="0" dirty="0">
                <a:solidFill>
                  <a:srgbClr val="000000"/>
                </a:solidFill>
                <a:effectLst/>
                <a:latin typeface="Consolas" panose="020B0609020204030204" pitchFamily="49" charset="0"/>
              </a:rPr>
              <a:t>(</a:t>
            </a:r>
            <a:r>
              <a:rPr lang="fr-FR" b="0" dirty="0">
                <a:solidFill>
                  <a:srgbClr val="3165BB"/>
                </a:solidFill>
                <a:effectLst/>
                <a:latin typeface="Consolas" panose="020B0609020204030204" pitchFamily="49" charset="0"/>
              </a:rPr>
              <a:t>ISBLANK</a:t>
            </a:r>
            <a:r>
              <a:rPr lang="fr-FR" b="0" dirty="0">
                <a:solidFill>
                  <a:srgbClr val="000000"/>
                </a:solidFill>
                <a:effectLst/>
                <a:latin typeface="Consolas" panose="020B0609020204030204" pitchFamily="49" charset="0"/>
              </a:rPr>
              <a:t>(</a:t>
            </a:r>
            <a:r>
              <a:rPr lang="fr-FR" b="0" dirty="0">
                <a:solidFill>
                  <a:srgbClr val="3165BB"/>
                </a:solidFill>
                <a:effectLst/>
                <a:latin typeface="Consolas" panose="020B0609020204030204" pitchFamily="49" charset="0"/>
              </a:rPr>
              <a:t>RELATED</a:t>
            </a:r>
            <a:r>
              <a:rPr lang="fr-FR" b="0" dirty="0">
                <a:solidFill>
                  <a:srgbClr val="000000"/>
                </a:solidFill>
                <a:effectLst/>
                <a:latin typeface="Consolas" panose="020B0609020204030204" pitchFamily="49" charset="0"/>
              </a:rPr>
              <a:t>(</a:t>
            </a:r>
            <a:r>
              <a:rPr lang="fr-FR" b="0" dirty="0">
                <a:solidFill>
                  <a:srgbClr val="001080"/>
                </a:solidFill>
                <a:effectLst/>
                <a:latin typeface="Consolas" panose="020B0609020204030204" pitchFamily="49" charset="0"/>
              </a:rPr>
              <a:t>'3 Jours </a:t>
            </a:r>
            <a:r>
              <a:rPr lang="fr-FR" b="0" dirty="0" err="1">
                <a:solidFill>
                  <a:srgbClr val="001080"/>
                </a:solidFill>
                <a:effectLst/>
                <a:latin typeface="Consolas" panose="020B0609020204030204" pitchFamily="49" charset="0"/>
              </a:rPr>
              <a:t>feriés</a:t>
            </a:r>
            <a:r>
              <a:rPr lang="fr-FR" b="0" dirty="0">
                <a:solidFill>
                  <a:srgbClr val="001080"/>
                </a:solidFill>
                <a:effectLst/>
                <a:latin typeface="Consolas" panose="020B0609020204030204" pitchFamily="49" charset="0"/>
              </a:rPr>
              <a:t> </a:t>
            </a:r>
            <a:r>
              <a:rPr lang="fr-FR" b="0" dirty="0" err="1">
                <a:solidFill>
                  <a:srgbClr val="001080"/>
                </a:solidFill>
                <a:effectLst/>
                <a:latin typeface="Consolas" panose="020B0609020204030204" pitchFamily="49" charset="0"/>
              </a:rPr>
              <a:t>metropole</a:t>
            </a:r>
            <a:r>
              <a:rPr lang="fr-FR" b="0" dirty="0">
                <a:solidFill>
                  <a:srgbClr val="001080"/>
                </a:solidFill>
                <a:effectLst/>
                <a:latin typeface="Consolas" panose="020B0609020204030204" pitchFamily="49" charset="0"/>
              </a:rPr>
              <a:t>'[Jours </a:t>
            </a:r>
            <a:r>
              <a:rPr lang="fr-FR" b="0" dirty="0" err="1">
                <a:solidFill>
                  <a:srgbClr val="001080"/>
                </a:solidFill>
                <a:effectLst/>
                <a:latin typeface="Consolas" panose="020B0609020204030204" pitchFamily="49" charset="0"/>
              </a:rPr>
              <a:t>Feriés</a:t>
            </a:r>
            <a:r>
              <a:rPr lang="fr-FR" b="0" dirty="0">
                <a:solidFill>
                  <a:srgbClr val="001080"/>
                </a:solidFill>
                <a:effectLst/>
                <a:latin typeface="Consolas" panose="020B0609020204030204" pitchFamily="49" charset="0"/>
              </a:rPr>
              <a:t>]</a:t>
            </a:r>
            <a:r>
              <a:rPr lang="fr-FR" b="0" dirty="0">
                <a:solidFill>
                  <a:srgbClr val="000000"/>
                </a:solidFill>
                <a:effectLst/>
                <a:latin typeface="Consolas" panose="020B0609020204030204" pitchFamily="49" charset="0"/>
              </a:rPr>
              <a:t>)); </a:t>
            </a:r>
            <a:r>
              <a:rPr lang="fr-FR" b="0" dirty="0">
                <a:solidFill>
                  <a:srgbClr val="098658"/>
                </a:solidFill>
                <a:effectLst/>
                <a:latin typeface="Consolas" panose="020B0609020204030204" pitchFamily="49" charset="0"/>
              </a:rPr>
              <a:t>0</a:t>
            </a:r>
            <a:r>
              <a:rPr lang="fr-FR" b="0" dirty="0">
                <a:solidFill>
                  <a:srgbClr val="000000"/>
                </a:solidFill>
                <a:effectLst/>
                <a:latin typeface="Consolas" panose="020B0609020204030204" pitchFamily="49" charset="0"/>
              </a:rPr>
              <a:t>; </a:t>
            </a:r>
            <a:r>
              <a:rPr lang="fr-FR" b="0" dirty="0">
                <a:solidFill>
                  <a:srgbClr val="098658"/>
                </a:solidFill>
                <a:effectLst/>
                <a:latin typeface="Consolas" panose="020B0609020204030204" pitchFamily="49" charset="0"/>
              </a:rPr>
              <a:t>1</a:t>
            </a:r>
            <a:r>
              <a:rPr lang="fr-FR" b="0" dirty="0">
                <a:solidFill>
                  <a:srgbClr val="000000"/>
                </a:solidFill>
                <a:effectLst/>
                <a:latin typeface="Consolas" panose="020B0609020204030204" pitchFamily="49" charset="0"/>
              </a:rPr>
              <a:t>)</a:t>
            </a:r>
          </a:p>
          <a:p>
            <a:r>
              <a:rPr lang="fr-FR" dirty="0">
                <a:solidFill>
                  <a:schemeClr val="accent5"/>
                </a:solidFill>
                <a:latin typeface="Consolas" panose="020B0609020204030204" pitchFamily="49" charset="0"/>
              </a:rPr>
              <a:t>ISBLANK signifie est vide // donc ici: si le résultat du </a:t>
            </a:r>
            <a:r>
              <a:rPr lang="fr-FR" dirty="0" err="1">
                <a:solidFill>
                  <a:schemeClr val="accent5"/>
                </a:solidFill>
                <a:latin typeface="Consolas" panose="020B0609020204030204" pitchFamily="49" charset="0"/>
              </a:rPr>
              <a:t>related</a:t>
            </a:r>
            <a:r>
              <a:rPr lang="fr-FR" dirty="0">
                <a:solidFill>
                  <a:schemeClr val="accent5"/>
                </a:solidFill>
                <a:latin typeface="Consolas" panose="020B0609020204030204" pitchFamily="49" charset="0"/>
              </a:rPr>
              <a:t> est vide</a:t>
            </a:r>
          </a:p>
        </p:txBody>
      </p:sp>
      <p:sp>
        <p:nvSpPr>
          <p:cNvPr id="5" name="Espace réservé du numéro de diapositive 4">
            <a:extLst>
              <a:ext uri="{FF2B5EF4-FFF2-40B4-BE49-F238E27FC236}">
                <a16:creationId xmlns:a16="http://schemas.microsoft.com/office/drawing/2014/main" id="{D6061CC1-C7CC-7D34-7496-236A57016A3E}"/>
              </a:ext>
            </a:extLst>
          </p:cNvPr>
          <p:cNvSpPr>
            <a:spLocks noGrp="1"/>
          </p:cNvSpPr>
          <p:nvPr>
            <p:ph type="sldNum" sz="quarter" idx="12"/>
          </p:nvPr>
        </p:nvSpPr>
        <p:spPr/>
        <p:txBody>
          <a:bodyPr/>
          <a:lstStyle/>
          <a:p>
            <a:pPr rtl="0"/>
            <a:fld id="{401CF334-2D5C-4859-84A6-CA7E6E43FAEB}" type="slidenum">
              <a:rPr lang="fr-FR" noProof="0" smtClean="0"/>
              <a:t>101</a:t>
            </a:fld>
            <a:endParaRPr lang="fr-FR" noProof="0"/>
          </a:p>
        </p:txBody>
      </p:sp>
    </p:spTree>
    <p:extLst>
      <p:ext uri="{BB962C8B-B14F-4D97-AF65-F5344CB8AC3E}">
        <p14:creationId xmlns:p14="http://schemas.microsoft.com/office/powerpoint/2010/main" val="1580504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C736E3-1769-F0E2-FB69-FCA139716CF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7945EE8-7B23-DF78-5FF0-66212D195467}"/>
              </a:ext>
            </a:extLst>
          </p:cNvPr>
          <p:cNvSpPr>
            <a:spLocks noGrp="1"/>
          </p:cNvSpPr>
          <p:nvPr>
            <p:ph type="title"/>
          </p:nvPr>
        </p:nvSpPr>
        <p:spPr>
          <a:xfrm>
            <a:off x="2249905" y="624110"/>
            <a:ext cx="9757611" cy="1144532"/>
          </a:xfrm>
        </p:spPr>
        <p:txBody>
          <a:bodyPr rtlCol="0">
            <a:noAutofit/>
          </a:bodyPr>
          <a:lstStyle/>
          <a:p>
            <a:pPr rtl="0"/>
            <a:r>
              <a:rPr lang="fr-FR" dirty="0"/>
              <a:t>Créer un calendrier avec DAX</a:t>
            </a:r>
            <a:br>
              <a:rPr lang="fr-FR" dirty="0"/>
            </a:br>
            <a:r>
              <a:rPr lang="fr-FR" dirty="0"/>
              <a:t>Ajout WE et jours fériés (2/3) (Perf +) </a:t>
            </a:r>
          </a:p>
        </p:txBody>
      </p:sp>
      <p:sp>
        <p:nvSpPr>
          <p:cNvPr id="3" name="Rectangle 2">
            <a:extLst>
              <a:ext uri="{FF2B5EF4-FFF2-40B4-BE49-F238E27FC236}">
                <a16:creationId xmlns:a16="http://schemas.microsoft.com/office/drawing/2014/main" id="{CE12EA55-87B7-69E1-FB25-16E8C1234641}"/>
              </a:ext>
            </a:extLst>
          </p:cNvPr>
          <p:cNvSpPr/>
          <p:nvPr/>
        </p:nvSpPr>
        <p:spPr>
          <a:xfrm>
            <a:off x="2249905" y="2045692"/>
            <a:ext cx="9757611" cy="3970318"/>
          </a:xfrm>
          <a:prstGeom prst="rect">
            <a:avLst/>
          </a:prstGeom>
        </p:spPr>
        <p:txBody>
          <a:bodyPr wrap="square">
            <a:spAutoFit/>
          </a:bodyPr>
          <a:lstStyle/>
          <a:p>
            <a:pPr marL="285750" indent="-285750" algn="just">
              <a:buFont typeface="Wingdings" panose="05000000000000000000" pitchFamily="2" charset="2"/>
              <a:buChar char="Ø"/>
            </a:pPr>
            <a:r>
              <a:rPr lang="fr-FR" b="1" dirty="0">
                <a:solidFill>
                  <a:schemeClr val="accent4"/>
                </a:solidFill>
              </a:rPr>
              <a:t>Création de colonnes conditionnelles dans la table date: </a:t>
            </a:r>
          </a:p>
          <a:p>
            <a:pPr marL="285750" indent="-285750" algn="just">
              <a:buFont typeface="Wingdings" panose="05000000000000000000" pitchFamily="2" charset="2"/>
              <a:buChar char="ü"/>
            </a:pPr>
            <a:r>
              <a:rPr lang="fr-FR" dirty="0"/>
              <a:t>Création </a:t>
            </a:r>
            <a:r>
              <a:rPr lang="fr-FR" b="1" dirty="0"/>
              <a:t>de la colonne « jours fermés » </a:t>
            </a:r>
            <a:r>
              <a:rPr lang="fr-FR" dirty="0"/>
              <a:t>: Si WE ou Férié alors 1 sinon 0</a:t>
            </a:r>
          </a:p>
          <a:p>
            <a:pPr algn="just"/>
            <a:r>
              <a:rPr lang="fr-FR" b="0" dirty="0">
                <a:solidFill>
                  <a:srgbClr val="000000"/>
                </a:solidFill>
                <a:effectLst/>
                <a:latin typeface="Consolas" panose="020B0609020204030204" pitchFamily="49" charset="0"/>
              </a:rPr>
              <a:t>Jours fermés = </a:t>
            </a:r>
            <a:r>
              <a:rPr lang="fr-FR" b="0" dirty="0">
                <a:solidFill>
                  <a:srgbClr val="3165BB"/>
                </a:solidFill>
                <a:effectLst/>
                <a:latin typeface="Consolas" panose="020B0609020204030204" pitchFamily="49" charset="0"/>
              </a:rPr>
              <a:t>if</a:t>
            </a:r>
            <a:r>
              <a:rPr lang="fr-FR" b="0" dirty="0">
                <a:solidFill>
                  <a:srgbClr val="000000"/>
                </a:solidFill>
                <a:effectLst/>
                <a:latin typeface="Consolas" panose="020B0609020204030204" pitchFamily="49" charset="0"/>
              </a:rPr>
              <a:t>(</a:t>
            </a:r>
            <a:r>
              <a:rPr lang="fr-FR" b="0" dirty="0">
                <a:solidFill>
                  <a:srgbClr val="001080"/>
                </a:solidFill>
                <a:effectLst/>
                <a:latin typeface="Consolas" panose="020B0609020204030204" pitchFamily="49" charset="0"/>
              </a:rPr>
              <a:t>'Table Date'[Week-end]</a:t>
            </a:r>
            <a:r>
              <a:rPr lang="fr-FR" b="0" dirty="0">
                <a:solidFill>
                  <a:srgbClr val="000000"/>
                </a:solidFill>
                <a:effectLst/>
                <a:latin typeface="Consolas" panose="020B0609020204030204" pitchFamily="49" charset="0"/>
              </a:rPr>
              <a:t> = </a:t>
            </a:r>
            <a:r>
              <a:rPr lang="fr-FR" b="0" dirty="0">
                <a:solidFill>
                  <a:srgbClr val="098658"/>
                </a:solidFill>
                <a:effectLst/>
                <a:latin typeface="Consolas" panose="020B0609020204030204" pitchFamily="49" charset="0"/>
              </a:rPr>
              <a:t>1</a:t>
            </a:r>
            <a:r>
              <a:rPr lang="fr-FR" b="0" dirty="0">
                <a:solidFill>
                  <a:srgbClr val="000000"/>
                </a:solidFill>
                <a:effectLst/>
                <a:latin typeface="Consolas" panose="020B0609020204030204" pitchFamily="49" charset="0"/>
              </a:rPr>
              <a:t> || </a:t>
            </a:r>
            <a:r>
              <a:rPr lang="fr-FR" b="0" dirty="0">
                <a:solidFill>
                  <a:srgbClr val="001080"/>
                </a:solidFill>
                <a:effectLst/>
                <a:latin typeface="Consolas" panose="020B0609020204030204" pitchFamily="49" charset="0"/>
              </a:rPr>
              <a:t>'Table Date'[</a:t>
            </a:r>
            <a:r>
              <a:rPr lang="fr-FR" b="0" dirty="0" err="1">
                <a:solidFill>
                  <a:srgbClr val="001080"/>
                </a:solidFill>
                <a:effectLst/>
                <a:latin typeface="Consolas" panose="020B0609020204030204" pitchFamily="49" charset="0"/>
              </a:rPr>
              <a:t>Ferié</a:t>
            </a:r>
            <a:r>
              <a:rPr lang="fr-FR" b="0" dirty="0">
                <a:solidFill>
                  <a:srgbClr val="001080"/>
                </a:solidFill>
                <a:effectLst/>
                <a:latin typeface="Consolas" panose="020B0609020204030204" pitchFamily="49" charset="0"/>
              </a:rPr>
              <a:t>]</a:t>
            </a:r>
            <a:r>
              <a:rPr lang="fr-FR" b="0" dirty="0">
                <a:solidFill>
                  <a:srgbClr val="000000"/>
                </a:solidFill>
                <a:effectLst/>
                <a:latin typeface="Consolas" panose="020B0609020204030204" pitchFamily="49" charset="0"/>
              </a:rPr>
              <a:t>=</a:t>
            </a:r>
            <a:r>
              <a:rPr lang="fr-FR" b="0" dirty="0">
                <a:solidFill>
                  <a:srgbClr val="098658"/>
                </a:solidFill>
                <a:effectLst/>
                <a:latin typeface="Consolas" panose="020B0609020204030204" pitchFamily="49" charset="0"/>
              </a:rPr>
              <a:t>1</a:t>
            </a:r>
            <a:r>
              <a:rPr lang="fr-FR" b="0" dirty="0">
                <a:solidFill>
                  <a:srgbClr val="000000"/>
                </a:solidFill>
                <a:effectLst/>
                <a:latin typeface="Consolas" panose="020B0609020204030204" pitchFamily="49" charset="0"/>
              </a:rPr>
              <a:t>; </a:t>
            </a:r>
            <a:r>
              <a:rPr lang="fr-FR" b="0" dirty="0">
                <a:solidFill>
                  <a:srgbClr val="098658"/>
                </a:solidFill>
                <a:effectLst/>
                <a:latin typeface="Consolas" panose="020B0609020204030204" pitchFamily="49" charset="0"/>
              </a:rPr>
              <a:t>1</a:t>
            </a:r>
            <a:r>
              <a:rPr lang="fr-FR" b="0" dirty="0">
                <a:solidFill>
                  <a:srgbClr val="000000"/>
                </a:solidFill>
                <a:effectLst/>
                <a:latin typeface="Consolas" panose="020B0609020204030204" pitchFamily="49" charset="0"/>
              </a:rPr>
              <a:t>;</a:t>
            </a:r>
            <a:r>
              <a:rPr lang="fr-FR" b="0" dirty="0">
                <a:solidFill>
                  <a:srgbClr val="098658"/>
                </a:solidFill>
                <a:effectLst/>
                <a:latin typeface="Consolas" panose="020B0609020204030204" pitchFamily="49" charset="0"/>
              </a:rPr>
              <a:t>0</a:t>
            </a:r>
            <a:r>
              <a:rPr lang="fr-FR" b="0" dirty="0">
                <a:solidFill>
                  <a:srgbClr val="000000"/>
                </a:solidFill>
                <a:effectLst/>
                <a:latin typeface="Consolas" panose="020B0609020204030204" pitchFamily="49" charset="0"/>
              </a:rPr>
              <a:t>)</a:t>
            </a:r>
          </a:p>
          <a:p>
            <a:pPr algn="just"/>
            <a:endParaRPr lang="fr-FR" b="1" dirty="0">
              <a:solidFill>
                <a:schemeClr val="accent4"/>
              </a:solidFill>
            </a:endParaRPr>
          </a:p>
          <a:p>
            <a:endParaRPr lang="fr-FR" b="0" dirty="0">
              <a:solidFill>
                <a:srgbClr val="000000"/>
              </a:solidFill>
              <a:effectLst/>
              <a:latin typeface="Consolas" panose="020B0609020204030204" pitchFamily="49" charset="0"/>
            </a:endParaRPr>
          </a:p>
          <a:p>
            <a:pPr marL="285750" indent="-285750">
              <a:buFont typeface="Wingdings" panose="05000000000000000000" pitchFamily="2" charset="2"/>
              <a:buChar char="ü"/>
            </a:pPr>
            <a:r>
              <a:rPr lang="fr-FR" dirty="0"/>
              <a:t>Création </a:t>
            </a:r>
            <a:r>
              <a:rPr lang="fr-FR" b="1" dirty="0"/>
              <a:t>de la colonne « jours ouvrés » </a:t>
            </a:r>
            <a:r>
              <a:rPr lang="fr-FR" dirty="0"/>
              <a:t>: si Jours fermés =1 alors 0 sinon 1</a:t>
            </a:r>
          </a:p>
          <a:p>
            <a:r>
              <a:rPr lang="fr-FR" b="0" dirty="0">
                <a:solidFill>
                  <a:srgbClr val="000000"/>
                </a:solidFill>
                <a:effectLst/>
                <a:latin typeface="Consolas" panose="020B0609020204030204" pitchFamily="49" charset="0"/>
              </a:rPr>
              <a:t>Jours ouvrés = </a:t>
            </a:r>
            <a:r>
              <a:rPr lang="fr-FR" b="0" dirty="0">
                <a:solidFill>
                  <a:srgbClr val="3165BB"/>
                </a:solidFill>
                <a:effectLst/>
                <a:latin typeface="Consolas" panose="020B0609020204030204" pitchFamily="49" charset="0"/>
              </a:rPr>
              <a:t>IF</a:t>
            </a:r>
            <a:r>
              <a:rPr lang="fr-FR" b="0" dirty="0">
                <a:solidFill>
                  <a:srgbClr val="000000"/>
                </a:solidFill>
                <a:effectLst/>
                <a:latin typeface="Consolas" panose="020B0609020204030204" pitchFamily="49" charset="0"/>
              </a:rPr>
              <a:t>(</a:t>
            </a:r>
            <a:r>
              <a:rPr lang="fr-FR" b="0" dirty="0">
                <a:solidFill>
                  <a:srgbClr val="001080"/>
                </a:solidFill>
                <a:effectLst/>
                <a:latin typeface="Consolas" panose="020B0609020204030204" pitchFamily="49" charset="0"/>
              </a:rPr>
              <a:t>'Table Date'[Jours fermés]</a:t>
            </a:r>
            <a:r>
              <a:rPr lang="fr-FR" b="0" dirty="0">
                <a:solidFill>
                  <a:srgbClr val="000000"/>
                </a:solidFill>
                <a:effectLst/>
                <a:latin typeface="Consolas" panose="020B0609020204030204" pitchFamily="49" charset="0"/>
              </a:rPr>
              <a:t>=</a:t>
            </a:r>
            <a:r>
              <a:rPr lang="fr-FR" b="0" dirty="0">
                <a:solidFill>
                  <a:srgbClr val="098658"/>
                </a:solidFill>
                <a:effectLst/>
                <a:latin typeface="Consolas" panose="020B0609020204030204" pitchFamily="49" charset="0"/>
              </a:rPr>
              <a:t>1</a:t>
            </a:r>
            <a:r>
              <a:rPr lang="fr-FR" b="0" dirty="0">
                <a:solidFill>
                  <a:srgbClr val="000000"/>
                </a:solidFill>
                <a:effectLst/>
                <a:latin typeface="Consolas" panose="020B0609020204030204" pitchFamily="49" charset="0"/>
              </a:rPr>
              <a:t>;</a:t>
            </a:r>
            <a:r>
              <a:rPr lang="fr-FR" b="0" dirty="0">
                <a:solidFill>
                  <a:srgbClr val="098658"/>
                </a:solidFill>
                <a:effectLst/>
                <a:latin typeface="Consolas" panose="020B0609020204030204" pitchFamily="49" charset="0"/>
              </a:rPr>
              <a:t>0</a:t>
            </a:r>
            <a:r>
              <a:rPr lang="fr-FR" b="0" dirty="0">
                <a:solidFill>
                  <a:srgbClr val="000000"/>
                </a:solidFill>
                <a:effectLst/>
                <a:latin typeface="Consolas" panose="020B0609020204030204" pitchFamily="49" charset="0"/>
              </a:rPr>
              <a:t>;</a:t>
            </a:r>
            <a:r>
              <a:rPr lang="fr-FR" b="0" dirty="0">
                <a:solidFill>
                  <a:srgbClr val="098658"/>
                </a:solidFill>
                <a:effectLst/>
                <a:latin typeface="Consolas" panose="020B0609020204030204" pitchFamily="49" charset="0"/>
              </a:rPr>
              <a:t>1</a:t>
            </a:r>
            <a:r>
              <a:rPr lang="fr-FR" b="0" dirty="0">
                <a:solidFill>
                  <a:srgbClr val="000000"/>
                </a:solidFill>
                <a:effectLst/>
                <a:latin typeface="Consolas" panose="020B0609020204030204" pitchFamily="49" charset="0"/>
              </a:rPr>
              <a:t>)</a:t>
            </a:r>
          </a:p>
          <a:p>
            <a:pPr marL="285750" indent="-285750">
              <a:buFont typeface="Wingdings" panose="05000000000000000000" pitchFamily="2" charset="2"/>
              <a:buChar char="ü"/>
            </a:pPr>
            <a:endParaRPr lang="fr-FR" dirty="0">
              <a:solidFill>
                <a:schemeClr val="accent5"/>
              </a:solidFill>
              <a:latin typeface="Consolas" panose="020B0609020204030204" pitchFamily="49" charset="0"/>
            </a:endParaRPr>
          </a:p>
          <a:p>
            <a:pPr marL="285750" indent="-285750">
              <a:buFont typeface="Wingdings" panose="05000000000000000000" pitchFamily="2" charset="2"/>
              <a:buChar char="ü"/>
            </a:pPr>
            <a:endParaRPr lang="fr-FR" dirty="0">
              <a:solidFill>
                <a:schemeClr val="accent5"/>
              </a:solidFill>
              <a:latin typeface="Consolas" panose="020B0609020204030204" pitchFamily="49" charset="0"/>
            </a:endParaRPr>
          </a:p>
          <a:p>
            <a:pPr marL="285750" indent="-285750">
              <a:buFont typeface="Wingdings" panose="05000000000000000000" pitchFamily="2" charset="2"/>
              <a:buChar char="ü"/>
            </a:pPr>
            <a:r>
              <a:rPr lang="fr-FR" b="1" dirty="0">
                <a:solidFill>
                  <a:schemeClr val="accent4"/>
                </a:solidFill>
              </a:rPr>
              <a:t>Création des colonnes finales dans la table de ventes : </a:t>
            </a:r>
            <a:endParaRPr lang="fr-FR" dirty="0">
              <a:solidFill>
                <a:schemeClr val="accent5"/>
              </a:solidFill>
              <a:latin typeface="Consolas" panose="020B0609020204030204" pitchFamily="49" charset="0"/>
            </a:endParaRPr>
          </a:p>
          <a:p>
            <a:pPr marL="285750" indent="-285750" algn="just">
              <a:buFont typeface="Wingdings" panose="05000000000000000000" pitchFamily="2" charset="2"/>
              <a:buChar char="ü"/>
            </a:pPr>
            <a:r>
              <a:rPr lang="fr-FR" dirty="0"/>
              <a:t>Création </a:t>
            </a:r>
            <a:r>
              <a:rPr lang="fr-FR" b="1" dirty="0"/>
              <a:t>de la colonne « nb jours livraison globale DAX» </a:t>
            </a:r>
            <a:r>
              <a:rPr lang="fr-FR" dirty="0"/>
              <a:t>: </a:t>
            </a:r>
          </a:p>
          <a:p>
            <a:r>
              <a:rPr lang="fr-FR" b="0" dirty="0">
                <a:solidFill>
                  <a:srgbClr val="000000"/>
                </a:solidFill>
                <a:effectLst/>
                <a:latin typeface="Consolas" panose="020B0609020204030204" pitchFamily="49" charset="0"/>
              </a:rPr>
              <a:t>NB jours livraison DAX = </a:t>
            </a:r>
            <a:r>
              <a:rPr lang="fr-FR" b="0" dirty="0">
                <a:solidFill>
                  <a:srgbClr val="3165BB"/>
                </a:solidFill>
                <a:effectLst/>
                <a:latin typeface="Consolas" panose="020B0609020204030204" pitchFamily="49" charset="0"/>
              </a:rPr>
              <a:t>DATEDIFF</a:t>
            </a:r>
            <a:r>
              <a:rPr lang="fr-FR" b="0" dirty="0">
                <a:solidFill>
                  <a:srgbClr val="000000"/>
                </a:solidFill>
                <a:effectLst/>
                <a:latin typeface="Consolas" panose="020B0609020204030204" pitchFamily="49" charset="0"/>
              </a:rPr>
              <a:t>(</a:t>
            </a:r>
            <a:r>
              <a:rPr lang="fr-FR" b="0" dirty="0">
                <a:solidFill>
                  <a:srgbClr val="001080"/>
                </a:solidFill>
                <a:effectLst/>
                <a:latin typeface="Consolas" panose="020B0609020204030204" pitchFamily="49" charset="0"/>
              </a:rPr>
              <a:t>'Calcul jours ouvrés'[Date de vente]</a:t>
            </a:r>
            <a:r>
              <a:rPr lang="fr-FR" b="0" dirty="0">
                <a:solidFill>
                  <a:srgbClr val="000000"/>
                </a:solidFill>
                <a:effectLst/>
                <a:latin typeface="Consolas" panose="020B0609020204030204" pitchFamily="49" charset="0"/>
              </a:rPr>
              <a:t>; </a:t>
            </a:r>
            <a:r>
              <a:rPr lang="fr-FR" b="0" dirty="0">
                <a:solidFill>
                  <a:srgbClr val="001080"/>
                </a:solidFill>
                <a:effectLst/>
                <a:latin typeface="Consolas" panose="020B0609020204030204" pitchFamily="49" charset="0"/>
              </a:rPr>
              <a:t>'Calcul jours ouvrés'[Date de livraison]</a:t>
            </a:r>
            <a:r>
              <a:rPr lang="fr-FR" b="0" dirty="0">
                <a:solidFill>
                  <a:srgbClr val="000000"/>
                </a:solidFill>
                <a:effectLst/>
                <a:latin typeface="Consolas" panose="020B0609020204030204" pitchFamily="49" charset="0"/>
              </a:rPr>
              <a:t>; </a:t>
            </a:r>
            <a:r>
              <a:rPr lang="fr-FR" b="0" dirty="0">
                <a:solidFill>
                  <a:srgbClr val="3165BB"/>
                </a:solidFill>
                <a:effectLst/>
                <a:latin typeface="Consolas" panose="020B0609020204030204" pitchFamily="49" charset="0"/>
              </a:rPr>
              <a:t>DAY</a:t>
            </a:r>
            <a:r>
              <a:rPr lang="fr-FR" b="0" dirty="0">
                <a:solidFill>
                  <a:srgbClr val="000000"/>
                </a:solidFill>
                <a:effectLst/>
                <a:latin typeface="Consolas" panose="020B0609020204030204" pitchFamily="49" charset="0"/>
              </a:rPr>
              <a:t>)</a:t>
            </a:r>
          </a:p>
          <a:p>
            <a:pPr marL="285750" indent="-285750">
              <a:buFont typeface="Wingdings" panose="05000000000000000000" pitchFamily="2" charset="2"/>
              <a:buChar char="ü"/>
            </a:pPr>
            <a:endParaRPr lang="fr-FR" dirty="0">
              <a:solidFill>
                <a:schemeClr val="accent5"/>
              </a:solidFill>
              <a:latin typeface="Consolas" panose="020B0609020204030204" pitchFamily="49" charset="0"/>
            </a:endParaRPr>
          </a:p>
        </p:txBody>
      </p:sp>
      <p:sp>
        <p:nvSpPr>
          <p:cNvPr id="5" name="Espace réservé du numéro de diapositive 4">
            <a:extLst>
              <a:ext uri="{FF2B5EF4-FFF2-40B4-BE49-F238E27FC236}">
                <a16:creationId xmlns:a16="http://schemas.microsoft.com/office/drawing/2014/main" id="{3AE8ACFE-81A5-C678-1AE3-2779F95B7C78}"/>
              </a:ext>
            </a:extLst>
          </p:cNvPr>
          <p:cNvSpPr>
            <a:spLocks noGrp="1"/>
          </p:cNvSpPr>
          <p:nvPr>
            <p:ph type="sldNum" sz="quarter" idx="12"/>
          </p:nvPr>
        </p:nvSpPr>
        <p:spPr/>
        <p:txBody>
          <a:bodyPr/>
          <a:lstStyle/>
          <a:p>
            <a:pPr rtl="0"/>
            <a:fld id="{401CF334-2D5C-4859-84A6-CA7E6E43FAEB}" type="slidenum">
              <a:rPr lang="fr-FR" noProof="0" smtClean="0"/>
              <a:t>102</a:t>
            </a:fld>
            <a:endParaRPr lang="fr-FR" noProof="0"/>
          </a:p>
        </p:txBody>
      </p:sp>
    </p:spTree>
    <p:extLst>
      <p:ext uri="{BB962C8B-B14F-4D97-AF65-F5344CB8AC3E}">
        <p14:creationId xmlns:p14="http://schemas.microsoft.com/office/powerpoint/2010/main" val="1480270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0E648-0C52-858D-6E28-5D2195A2234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8E3860F-6141-9787-F828-9C8E11B060DC}"/>
              </a:ext>
            </a:extLst>
          </p:cNvPr>
          <p:cNvSpPr>
            <a:spLocks noGrp="1"/>
          </p:cNvSpPr>
          <p:nvPr>
            <p:ph type="title"/>
          </p:nvPr>
        </p:nvSpPr>
        <p:spPr>
          <a:xfrm>
            <a:off x="2249905" y="436179"/>
            <a:ext cx="9757611" cy="1332463"/>
          </a:xfrm>
        </p:spPr>
        <p:txBody>
          <a:bodyPr rtlCol="0">
            <a:normAutofit/>
          </a:bodyPr>
          <a:lstStyle/>
          <a:p>
            <a:pPr rtl="0"/>
            <a:r>
              <a:rPr lang="fr-FR" dirty="0"/>
              <a:t>Créer un calendrier avec DAX</a:t>
            </a:r>
            <a:br>
              <a:rPr lang="fr-FR" dirty="0"/>
            </a:br>
            <a:r>
              <a:rPr lang="fr-FR" dirty="0"/>
              <a:t>Ajout WE et jours fériés (3/3) (Perf +)</a:t>
            </a:r>
          </a:p>
        </p:txBody>
      </p:sp>
      <p:sp>
        <p:nvSpPr>
          <p:cNvPr id="3" name="Rectangle 2">
            <a:extLst>
              <a:ext uri="{FF2B5EF4-FFF2-40B4-BE49-F238E27FC236}">
                <a16:creationId xmlns:a16="http://schemas.microsoft.com/office/drawing/2014/main" id="{56990157-289B-935C-E05F-A8886CB1C1B5}"/>
              </a:ext>
            </a:extLst>
          </p:cNvPr>
          <p:cNvSpPr/>
          <p:nvPr/>
        </p:nvSpPr>
        <p:spPr>
          <a:xfrm>
            <a:off x="1934595" y="1891980"/>
            <a:ext cx="9757611" cy="4247317"/>
          </a:xfrm>
          <a:prstGeom prst="rect">
            <a:avLst/>
          </a:prstGeom>
        </p:spPr>
        <p:txBody>
          <a:bodyPr wrap="square">
            <a:spAutoFit/>
          </a:bodyPr>
          <a:lstStyle/>
          <a:p>
            <a:pPr marL="285750" indent="-285750">
              <a:buFont typeface="Wingdings" panose="05000000000000000000" pitchFamily="2" charset="2"/>
              <a:buChar char="ü"/>
            </a:pPr>
            <a:r>
              <a:rPr lang="fr-FR" dirty="0">
                <a:solidFill>
                  <a:schemeClr val="accent4"/>
                </a:solidFill>
              </a:rPr>
              <a:t>Création </a:t>
            </a:r>
            <a:r>
              <a:rPr lang="fr-FR" b="1" dirty="0">
                <a:solidFill>
                  <a:schemeClr val="accent4"/>
                </a:solidFill>
              </a:rPr>
              <a:t>de la colonne « nb jours livraison ouvrés » </a:t>
            </a:r>
            <a:r>
              <a:rPr lang="fr-FR" dirty="0"/>
              <a:t>:</a:t>
            </a:r>
          </a:p>
          <a:p>
            <a:r>
              <a:rPr lang="fr-FR" b="0" dirty="0">
                <a:solidFill>
                  <a:srgbClr val="000000"/>
                </a:solidFill>
                <a:effectLst/>
                <a:latin typeface="Consolas" panose="020B0609020204030204" pitchFamily="49" charset="0"/>
              </a:rPr>
              <a:t>NB jours livraison ouvrés DAX = </a:t>
            </a:r>
            <a:r>
              <a:rPr lang="fr-FR" b="0" dirty="0">
                <a:solidFill>
                  <a:srgbClr val="3165BB"/>
                </a:solidFill>
                <a:effectLst/>
                <a:latin typeface="Consolas" panose="020B0609020204030204" pitchFamily="49" charset="0"/>
              </a:rPr>
              <a:t>NETWORKDAYS</a:t>
            </a:r>
            <a:r>
              <a:rPr lang="fr-FR" b="0" dirty="0">
                <a:solidFill>
                  <a:srgbClr val="000000"/>
                </a:solidFill>
                <a:effectLst/>
                <a:latin typeface="Consolas" panose="020B0609020204030204" pitchFamily="49" charset="0"/>
              </a:rPr>
              <a:t>(</a:t>
            </a:r>
            <a:r>
              <a:rPr lang="fr-FR" b="0" dirty="0">
                <a:solidFill>
                  <a:srgbClr val="001080"/>
                </a:solidFill>
                <a:effectLst/>
                <a:latin typeface="Consolas" panose="020B0609020204030204" pitchFamily="49" charset="0"/>
              </a:rPr>
              <a:t>'Calcul jours ouvrés'[Date de vente]</a:t>
            </a:r>
            <a:r>
              <a:rPr lang="fr-FR" b="0" dirty="0">
                <a:solidFill>
                  <a:srgbClr val="000000"/>
                </a:solidFill>
                <a:effectLst/>
                <a:latin typeface="Consolas" panose="020B0609020204030204" pitchFamily="49" charset="0"/>
              </a:rPr>
              <a:t>; </a:t>
            </a:r>
            <a:r>
              <a:rPr lang="fr-FR" b="0" dirty="0">
                <a:solidFill>
                  <a:srgbClr val="001080"/>
                </a:solidFill>
                <a:effectLst/>
                <a:latin typeface="Consolas" panose="020B0609020204030204" pitchFamily="49" charset="0"/>
              </a:rPr>
              <a:t>'Calcul jours ouvrés'[Date de livraison]</a:t>
            </a:r>
            <a:r>
              <a:rPr lang="fr-FR" b="0" dirty="0">
                <a:solidFill>
                  <a:srgbClr val="000000"/>
                </a:solidFill>
                <a:effectLst/>
                <a:latin typeface="Consolas" panose="020B0609020204030204" pitchFamily="49" charset="0"/>
              </a:rPr>
              <a:t>; </a:t>
            </a:r>
            <a:r>
              <a:rPr lang="fr-FR" b="0" dirty="0">
                <a:solidFill>
                  <a:srgbClr val="098658"/>
                </a:solidFill>
                <a:effectLst/>
                <a:highlight>
                  <a:srgbClr val="00FFFF"/>
                </a:highlight>
                <a:latin typeface="Consolas" panose="020B0609020204030204" pitchFamily="49" charset="0"/>
              </a:rPr>
              <a:t>1</a:t>
            </a:r>
            <a:r>
              <a:rPr lang="fr-FR" b="0" dirty="0">
                <a:solidFill>
                  <a:srgbClr val="000000"/>
                </a:solidFill>
                <a:effectLst/>
                <a:highlight>
                  <a:srgbClr val="00FFFF"/>
                </a:highlight>
                <a:latin typeface="Consolas" panose="020B0609020204030204" pitchFamily="49" charset="0"/>
              </a:rPr>
              <a:t> </a:t>
            </a:r>
            <a:r>
              <a:rPr lang="fr-FR" b="0" dirty="0">
                <a:solidFill>
                  <a:srgbClr val="000000"/>
                </a:solidFill>
                <a:effectLst/>
                <a:latin typeface="Consolas" panose="020B0609020204030204" pitchFamily="49" charset="0"/>
              </a:rPr>
              <a:t>)  </a:t>
            </a:r>
            <a:r>
              <a:rPr lang="fr-FR" b="0" dirty="0">
                <a:solidFill>
                  <a:srgbClr val="000000"/>
                </a:solidFill>
                <a:effectLst/>
                <a:highlight>
                  <a:srgbClr val="00FF00"/>
                </a:highlight>
                <a:latin typeface="Consolas" panose="020B0609020204030204" pitchFamily="49" charset="0"/>
              </a:rPr>
              <a:t>-1</a:t>
            </a:r>
          </a:p>
          <a:p>
            <a:r>
              <a:rPr lang="fr-FR" dirty="0">
                <a:solidFill>
                  <a:schemeClr val="accent5"/>
                </a:solidFill>
                <a:latin typeface="Consolas" panose="020B0609020204030204" pitchFamily="49" charset="0"/>
              </a:rPr>
              <a:t>Mettre </a:t>
            </a:r>
            <a:r>
              <a:rPr lang="fr-FR" dirty="0">
                <a:solidFill>
                  <a:schemeClr val="accent5"/>
                </a:solidFill>
                <a:highlight>
                  <a:srgbClr val="00FFFF"/>
                </a:highlight>
                <a:latin typeface="Consolas" panose="020B0609020204030204" pitchFamily="49" charset="0"/>
              </a:rPr>
              <a:t>1</a:t>
            </a:r>
            <a:r>
              <a:rPr lang="fr-FR" dirty="0">
                <a:solidFill>
                  <a:schemeClr val="accent5"/>
                </a:solidFill>
                <a:latin typeface="Consolas" panose="020B0609020204030204" pitchFamily="49" charset="0"/>
              </a:rPr>
              <a:t> ou rien pour </a:t>
            </a:r>
            <a:r>
              <a:rPr lang="fr-FR" dirty="0" err="1">
                <a:solidFill>
                  <a:schemeClr val="accent5"/>
                </a:solidFill>
                <a:latin typeface="Consolas" panose="020B0609020204030204" pitchFamily="49" charset="0"/>
              </a:rPr>
              <a:t>we</a:t>
            </a:r>
            <a:r>
              <a:rPr lang="fr-FR" dirty="0">
                <a:solidFill>
                  <a:schemeClr val="accent5"/>
                </a:solidFill>
                <a:latin typeface="Consolas" panose="020B0609020204030204" pitchFamily="49" charset="0"/>
              </a:rPr>
              <a:t> = samedi et dimanche // rajout </a:t>
            </a:r>
            <a:r>
              <a:rPr lang="fr-FR" dirty="0">
                <a:solidFill>
                  <a:schemeClr val="accent5"/>
                </a:solidFill>
                <a:highlight>
                  <a:srgbClr val="00FF00"/>
                </a:highlight>
                <a:latin typeface="Consolas" panose="020B0609020204030204" pitchFamily="49" charset="0"/>
              </a:rPr>
              <a:t>– 1 </a:t>
            </a:r>
            <a:r>
              <a:rPr lang="fr-FR" dirty="0">
                <a:solidFill>
                  <a:schemeClr val="accent5"/>
                </a:solidFill>
                <a:latin typeface="Consolas" panose="020B0609020204030204" pitchFamily="49" charset="0"/>
              </a:rPr>
              <a:t>car la fonction compte le jour de départ</a:t>
            </a:r>
          </a:p>
          <a:p>
            <a:endParaRPr lang="fr-FR" dirty="0">
              <a:solidFill>
                <a:schemeClr val="accent5"/>
              </a:solidFill>
              <a:latin typeface="Consolas" panose="020B0609020204030204" pitchFamily="49" charset="0"/>
            </a:endParaRPr>
          </a:p>
          <a:p>
            <a:pPr marL="285750" indent="-285750">
              <a:buFont typeface="Wingdings" panose="05000000000000000000" pitchFamily="2" charset="2"/>
              <a:buChar char="ü"/>
            </a:pPr>
            <a:r>
              <a:rPr lang="fr-FR" dirty="0"/>
              <a:t>Rajout </a:t>
            </a:r>
            <a:r>
              <a:rPr lang="fr-FR" b="1" dirty="0"/>
              <a:t>des jours fériés </a:t>
            </a:r>
            <a:r>
              <a:rPr lang="fr-FR" dirty="0"/>
              <a:t>dans le calcul : </a:t>
            </a:r>
          </a:p>
          <a:p>
            <a:r>
              <a:rPr lang="fr-FR" b="0" dirty="0">
                <a:solidFill>
                  <a:srgbClr val="000000"/>
                </a:solidFill>
                <a:effectLst/>
                <a:latin typeface="Consolas" panose="020B0609020204030204" pitchFamily="49" charset="0"/>
              </a:rPr>
              <a:t>NB jours livraison ouvrés DAX = </a:t>
            </a:r>
            <a:r>
              <a:rPr lang="fr-FR" b="0" dirty="0">
                <a:solidFill>
                  <a:srgbClr val="3165BB"/>
                </a:solidFill>
                <a:effectLst/>
                <a:latin typeface="Consolas" panose="020B0609020204030204" pitchFamily="49" charset="0"/>
              </a:rPr>
              <a:t>NETWORKDAYS</a:t>
            </a:r>
            <a:r>
              <a:rPr lang="fr-FR" b="0" dirty="0">
                <a:solidFill>
                  <a:srgbClr val="000000"/>
                </a:solidFill>
                <a:effectLst/>
                <a:latin typeface="Consolas" panose="020B0609020204030204" pitchFamily="49" charset="0"/>
              </a:rPr>
              <a:t>(</a:t>
            </a:r>
            <a:r>
              <a:rPr lang="fr-FR" b="0" dirty="0">
                <a:solidFill>
                  <a:srgbClr val="001080"/>
                </a:solidFill>
                <a:effectLst/>
                <a:latin typeface="Consolas" panose="020B0609020204030204" pitchFamily="49" charset="0"/>
              </a:rPr>
              <a:t>'Calcul jours ouvrés'[Date de vente]</a:t>
            </a:r>
            <a:r>
              <a:rPr lang="fr-FR" b="0" dirty="0">
                <a:solidFill>
                  <a:srgbClr val="000000"/>
                </a:solidFill>
                <a:effectLst/>
                <a:latin typeface="Consolas" panose="020B0609020204030204" pitchFamily="49" charset="0"/>
              </a:rPr>
              <a:t>; </a:t>
            </a:r>
            <a:r>
              <a:rPr lang="fr-FR" b="0" dirty="0">
                <a:solidFill>
                  <a:srgbClr val="001080"/>
                </a:solidFill>
                <a:effectLst/>
                <a:latin typeface="Consolas" panose="020B0609020204030204" pitchFamily="49" charset="0"/>
              </a:rPr>
              <a:t>'Calcul jours ouvrés'[Date de livraison]</a:t>
            </a:r>
            <a:r>
              <a:rPr lang="fr-FR" b="0" dirty="0">
                <a:solidFill>
                  <a:srgbClr val="000000"/>
                </a:solidFill>
                <a:effectLst/>
                <a:latin typeface="Consolas" panose="020B0609020204030204" pitchFamily="49" charset="0"/>
              </a:rPr>
              <a:t>; </a:t>
            </a:r>
            <a:r>
              <a:rPr lang="fr-FR" b="0" dirty="0">
                <a:solidFill>
                  <a:srgbClr val="098658"/>
                </a:solidFill>
                <a:effectLst/>
                <a:latin typeface="Consolas" panose="020B0609020204030204" pitchFamily="49" charset="0"/>
              </a:rPr>
              <a:t>1</a:t>
            </a:r>
            <a:r>
              <a:rPr lang="fr-FR" b="0" dirty="0">
                <a:solidFill>
                  <a:srgbClr val="000000"/>
                </a:solidFill>
                <a:effectLst/>
                <a:latin typeface="Consolas" panose="020B0609020204030204" pitchFamily="49" charset="0"/>
              </a:rPr>
              <a:t>; </a:t>
            </a:r>
            <a:r>
              <a:rPr lang="fr-FR" b="0" dirty="0">
                <a:solidFill>
                  <a:srgbClr val="001080"/>
                </a:solidFill>
                <a:effectLst/>
                <a:highlight>
                  <a:srgbClr val="00FFFF"/>
                </a:highlight>
                <a:latin typeface="Consolas" panose="020B0609020204030204" pitchFamily="49" charset="0"/>
              </a:rPr>
              <a:t>'3 Jours fériés POUR TABLE DAX'</a:t>
            </a:r>
            <a:r>
              <a:rPr lang="fr-FR" b="0" dirty="0">
                <a:solidFill>
                  <a:srgbClr val="000000"/>
                </a:solidFill>
                <a:effectLst/>
                <a:latin typeface="Consolas" panose="020B0609020204030204" pitchFamily="49" charset="0"/>
              </a:rPr>
              <a:t>)-</a:t>
            </a:r>
            <a:r>
              <a:rPr lang="fr-FR" b="0" dirty="0">
                <a:solidFill>
                  <a:srgbClr val="098658"/>
                </a:solidFill>
                <a:effectLst/>
                <a:latin typeface="Consolas" panose="020B0609020204030204" pitchFamily="49" charset="0"/>
              </a:rPr>
              <a:t>1</a:t>
            </a:r>
          </a:p>
          <a:p>
            <a:r>
              <a:rPr lang="fr-FR" dirty="0">
                <a:solidFill>
                  <a:schemeClr val="accent5"/>
                </a:solidFill>
                <a:latin typeface="Consolas" panose="020B0609020204030204" pitchFamily="49" charset="0"/>
              </a:rPr>
              <a:t>Il faut impérativement que la table des jours fériés ne contienne qu’une seule colonne pour que ça fonctionne et qu’il la considère comme une liste.</a:t>
            </a:r>
          </a:p>
          <a:p>
            <a:endParaRPr lang="fr-FR" b="0" dirty="0">
              <a:solidFill>
                <a:schemeClr val="accent5"/>
              </a:solidFill>
              <a:effectLst/>
              <a:latin typeface="Consolas" panose="020B0609020204030204" pitchFamily="49" charset="0"/>
            </a:endParaRPr>
          </a:p>
          <a:p>
            <a:pPr marL="285750" indent="-285750">
              <a:buFont typeface="Wingdings" panose="05000000000000000000" pitchFamily="2" charset="2"/>
              <a:buChar char="ü"/>
            </a:pPr>
            <a:r>
              <a:rPr lang="fr-FR" dirty="0"/>
              <a:t>Rajout condition = si pas de date de livraison alors pas de calcul (sinon 32201 à chaque fois)</a:t>
            </a:r>
          </a:p>
        </p:txBody>
      </p:sp>
      <p:sp>
        <p:nvSpPr>
          <p:cNvPr id="5" name="Espace réservé du numéro de diapositive 4">
            <a:extLst>
              <a:ext uri="{FF2B5EF4-FFF2-40B4-BE49-F238E27FC236}">
                <a16:creationId xmlns:a16="http://schemas.microsoft.com/office/drawing/2014/main" id="{79EAC17F-A99B-23E0-8600-8810C9788975}"/>
              </a:ext>
            </a:extLst>
          </p:cNvPr>
          <p:cNvSpPr>
            <a:spLocks noGrp="1"/>
          </p:cNvSpPr>
          <p:nvPr>
            <p:ph type="sldNum" sz="quarter" idx="12"/>
          </p:nvPr>
        </p:nvSpPr>
        <p:spPr/>
        <p:txBody>
          <a:bodyPr/>
          <a:lstStyle/>
          <a:p>
            <a:pPr rtl="0"/>
            <a:fld id="{401CF334-2D5C-4859-84A6-CA7E6E43FAEB}" type="slidenum">
              <a:rPr lang="fr-FR" noProof="0" smtClean="0"/>
              <a:t>103</a:t>
            </a:fld>
            <a:endParaRPr lang="fr-FR" noProof="0"/>
          </a:p>
        </p:txBody>
      </p:sp>
      <p:pic>
        <p:nvPicPr>
          <p:cNvPr id="6" name="Image 5">
            <a:extLst>
              <a:ext uri="{FF2B5EF4-FFF2-40B4-BE49-F238E27FC236}">
                <a16:creationId xmlns:a16="http://schemas.microsoft.com/office/drawing/2014/main" id="{E649640C-EC0D-FC03-7D11-5D5989E49073}"/>
              </a:ext>
            </a:extLst>
          </p:cNvPr>
          <p:cNvPicPr>
            <a:picLocks noChangeAspect="1"/>
          </p:cNvPicPr>
          <p:nvPr/>
        </p:nvPicPr>
        <p:blipFill>
          <a:blip r:embed="rId3"/>
          <a:stretch>
            <a:fillRect/>
          </a:stretch>
        </p:blipFill>
        <p:spPr>
          <a:xfrm>
            <a:off x="4024683" y="5807256"/>
            <a:ext cx="6678406" cy="664081"/>
          </a:xfrm>
          <a:prstGeom prst="rect">
            <a:avLst/>
          </a:prstGeom>
        </p:spPr>
      </p:pic>
    </p:spTree>
    <p:extLst>
      <p:ext uri="{BB962C8B-B14F-4D97-AF65-F5344CB8AC3E}">
        <p14:creationId xmlns:p14="http://schemas.microsoft.com/office/powerpoint/2010/main" val="2461045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D94D5A-52A4-E8AD-E607-D901AA38D4A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BF2BF39-2B6A-98D4-32C7-4A8380773194}"/>
              </a:ext>
            </a:extLst>
          </p:cNvPr>
          <p:cNvSpPr>
            <a:spLocks noGrp="1"/>
          </p:cNvSpPr>
          <p:nvPr>
            <p:ph type="title"/>
          </p:nvPr>
        </p:nvSpPr>
        <p:spPr>
          <a:xfrm>
            <a:off x="2249905" y="624110"/>
            <a:ext cx="9757611" cy="1144532"/>
          </a:xfrm>
        </p:spPr>
        <p:txBody>
          <a:bodyPr rtlCol="0">
            <a:noAutofit/>
          </a:bodyPr>
          <a:lstStyle/>
          <a:p>
            <a:pPr rtl="0"/>
            <a:r>
              <a:rPr lang="fr-FR" dirty="0"/>
              <a:t>Créer un calendrier avec DAX</a:t>
            </a:r>
            <a:br>
              <a:rPr lang="fr-FR" dirty="0"/>
            </a:br>
            <a:r>
              <a:rPr lang="fr-FR" dirty="0"/>
              <a:t>Autres possibilités sur fonction </a:t>
            </a:r>
            <a:r>
              <a:rPr lang="fr-FR" dirty="0" err="1"/>
              <a:t>NetworkDays</a:t>
            </a:r>
            <a:endParaRPr lang="fr-FR" dirty="0"/>
          </a:p>
        </p:txBody>
      </p:sp>
      <p:sp>
        <p:nvSpPr>
          <p:cNvPr id="3" name="Rectangle 2">
            <a:extLst>
              <a:ext uri="{FF2B5EF4-FFF2-40B4-BE49-F238E27FC236}">
                <a16:creationId xmlns:a16="http://schemas.microsoft.com/office/drawing/2014/main" id="{64E644A3-C598-BA98-4FEC-A44E0AF69063}"/>
              </a:ext>
            </a:extLst>
          </p:cNvPr>
          <p:cNvSpPr/>
          <p:nvPr/>
        </p:nvSpPr>
        <p:spPr>
          <a:xfrm>
            <a:off x="1934595" y="2114719"/>
            <a:ext cx="7162513" cy="3139321"/>
          </a:xfrm>
          <a:prstGeom prst="rect">
            <a:avLst/>
          </a:prstGeom>
        </p:spPr>
        <p:txBody>
          <a:bodyPr wrap="square">
            <a:spAutoFit/>
          </a:bodyPr>
          <a:lstStyle/>
          <a:p>
            <a:pPr marL="285750" indent="-285750">
              <a:buFont typeface="Wingdings" panose="05000000000000000000" pitchFamily="2" charset="2"/>
              <a:buChar char="ü"/>
            </a:pPr>
            <a:r>
              <a:rPr lang="fr-FR" b="1" u="sng" dirty="0"/>
              <a:t>Utilisation de la fonction </a:t>
            </a:r>
            <a:r>
              <a:rPr lang="fr-FR" b="1" u="sng" dirty="0" err="1"/>
              <a:t>NetworkDays</a:t>
            </a:r>
            <a:r>
              <a:rPr lang="fr-FR" b="1" u="sng" dirty="0"/>
              <a:t> </a:t>
            </a:r>
            <a:r>
              <a:rPr lang="fr-FR" dirty="0"/>
              <a:t>:</a:t>
            </a:r>
          </a:p>
          <a:p>
            <a:r>
              <a:rPr lang="fr-FR" b="0" dirty="0">
                <a:solidFill>
                  <a:srgbClr val="000000"/>
                </a:solidFill>
                <a:effectLst/>
                <a:latin typeface="Consolas" panose="020B0609020204030204" pitchFamily="49" charset="0"/>
              </a:rPr>
              <a:t>NB jours livraison ouvrés DAX = </a:t>
            </a:r>
            <a:r>
              <a:rPr lang="fr-FR" b="0" dirty="0">
                <a:solidFill>
                  <a:srgbClr val="3165BB"/>
                </a:solidFill>
                <a:effectLst/>
                <a:latin typeface="Consolas" panose="020B0609020204030204" pitchFamily="49" charset="0"/>
              </a:rPr>
              <a:t>NETWORKDAYS</a:t>
            </a:r>
            <a:r>
              <a:rPr lang="fr-FR" b="0" dirty="0">
                <a:solidFill>
                  <a:srgbClr val="000000"/>
                </a:solidFill>
                <a:effectLst/>
                <a:latin typeface="Consolas" panose="020B0609020204030204" pitchFamily="49" charset="0"/>
              </a:rPr>
              <a:t>(</a:t>
            </a:r>
            <a:r>
              <a:rPr lang="fr-FR" b="0" dirty="0">
                <a:solidFill>
                  <a:srgbClr val="001080"/>
                </a:solidFill>
                <a:effectLst/>
                <a:latin typeface="Consolas" panose="020B0609020204030204" pitchFamily="49" charset="0"/>
              </a:rPr>
              <a:t>'Calcul jours ouvrés'[Date de vente]</a:t>
            </a:r>
            <a:r>
              <a:rPr lang="fr-FR" b="0" dirty="0">
                <a:solidFill>
                  <a:srgbClr val="000000"/>
                </a:solidFill>
                <a:effectLst/>
                <a:latin typeface="Consolas" panose="020B0609020204030204" pitchFamily="49" charset="0"/>
              </a:rPr>
              <a:t>; </a:t>
            </a:r>
            <a:r>
              <a:rPr lang="fr-FR" b="0" dirty="0">
                <a:solidFill>
                  <a:srgbClr val="001080"/>
                </a:solidFill>
                <a:effectLst/>
                <a:latin typeface="Consolas" panose="020B0609020204030204" pitchFamily="49" charset="0"/>
              </a:rPr>
              <a:t>'Calcul jours ouvrés'[Date de livraison]</a:t>
            </a:r>
            <a:r>
              <a:rPr lang="fr-FR" b="0" dirty="0">
                <a:solidFill>
                  <a:srgbClr val="000000"/>
                </a:solidFill>
                <a:effectLst/>
                <a:latin typeface="Consolas" panose="020B0609020204030204" pitchFamily="49" charset="0"/>
              </a:rPr>
              <a:t>; </a:t>
            </a:r>
            <a:r>
              <a:rPr lang="fr-FR" b="0" dirty="0">
                <a:solidFill>
                  <a:srgbClr val="098658"/>
                </a:solidFill>
                <a:effectLst/>
                <a:highlight>
                  <a:srgbClr val="00FFFF"/>
                </a:highlight>
                <a:latin typeface="Consolas" panose="020B0609020204030204" pitchFamily="49" charset="0"/>
              </a:rPr>
              <a:t>1</a:t>
            </a:r>
            <a:r>
              <a:rPr lang="fr-FR" b="0" dirty="0">
                <a:solidFill>
                  <a:srgbClr val="000000"/>
                </a:solidFill>
                <a:effectLst/>
                <a:highlight>
                  <a:srgbClr val="00FFFF"/>
                </a:highlight>
                <a:latin typeface="Consolas" panose="020B0609020204030204" pitchFamily="49" charset="0"/>
              </a:rPr>
              <a:t> </a:t>
            </a:r>
            <a:r>
              <a:rPr lang="fr-FR" b="0" dirty="0">
                <a:solidFill>
                  <a:srgbClr val="000000"/>
                </a:solidFill>
                <a:effectLst/>
                <a:latin typeface="Consolas" panose="020B0609020204030204" pitchFamily="49" charset="0"/>
              </a:rPr>
              <a:t>)  </a:t>
            </a:r>
            <a:r>
              <a:rPr lang="fr-FR" b="0" dirty="0">
                <a:solidFill>
                  <a:srgbClr val="000000"/>
                </a:solidFill>
                <a:effectLst/>
                <a:highlight>
                  <a:srgbClr val="00FF00"/>
                </a:highlight>
                <a:latin typeface="Consolas" panose="020B0609020204030204" pitchFamily="49" charset="0"/>
              </a:rPr>
              <a:t>-1</a:t>
            </a:r>
          </a:p>
          <a:p>
            <a:r>
              <a:rPr lang="fr-FR" dirty="0">
                <a:solidFill>
                  <a:schemeClr val="accent5"/>
                </a:solidFill>
                <a:latin typeface="Consolas" panose="020B0609020204030204" pitchFamily="49" charset="0"/>
              </a:rPr>
              <a:t>Mettre </a:t>
            </a:r>
            <a:r>
              <a:rPr lang="fr-FR" dirty="0">
                <a:solidFill>
                  <a:schemeClr val="accent5"/>
                </a:solidFill>
                <a:highlight>
                  <a:srgbClr val="00FFFF"/>
                </a:highlight>
                <a:latin typeface="Consolas" panose="020B0609020204030204" pitchFamily="49" charset="0"/>
              </a:rPr>
              <a:t>1</a:t>
            </a:r>
            <a:r>
              <a:rPr lang="fr-FR" dirty="0">
                <a:solidFill>
                  <a:schemeClr val="accent5"/>
                </a:solidFill>
                <a:latin typeface="Consolas" panose="020B0609020204030204" pitchFamily="49" charset="0"/>
              </a:rPr>
              <a:t> ou rien pour </a:t>
            </a:r>
            <a:r>
              <a:rPr lang="fr-FR" dirty="0" err="1">
                <a:solidFill>
                  <a:schemeClr val="accent5"/>
                </a:solidFill>
                <a:latin typeface="Consolas" panose="020B0609020204030204" pitchFamily="49" charset="0"/>
              </a:rPr>
              <a:t>we</a:t>
            </a:r>
            <a:r>
              <a:rPr lang="fr-FR" dirty="0">
                <a:solidFill>
                  <a:schemeClr val="accent5"/>
                </a:solidFill>
                <a:latin typeface="Consolas" panose="020B0609020204030204" pitchFamily="49" charset="0"/>
              </a:rPr>
              <a:t> = samedi et dimanche // rajout </a:t>
            </a:r>
            <a:r>
              <a:rPr lang="fr-FR" dirty="0">
                <a:solidFill>
                  <a:schemeClr val="accent5"/>
                </a:solidFill>
                <a:highlight>
                  <a:srgbClr val="00FF00"/>
                </a:highlight>
                <a:latin typeface="Consolas" panose="020B0609020204030204" pitchFamily="49" charset="0"/>
              </a:rPr>
              <a:t>– 1 </a:t>
            </a:r>
            <a:r>
              <a:rPr lang="fr-FR" dirty="0">
                <a:solidFill>
                  <a:schemeClr val="accent5"/>
                </a:solidFill>
                <a:latin typeface="Consolas" panose="020B0609020204030204" pitchFamily="49" charset="0"/>
              </a:rPr>
              <a:t>car la fonction compte le jour de départ</a:t>
            </a:r>
          </a:p>
          <a:p>
            <a:endParaRPr lang="fr-FR" dirty="0">
              <a:solidFill>
                <a:schemeClr val="accent5"/>
              </a:solidFill>
              <a:latin typeface="Consolas" panose="020B0609020204030204" pitchFamily="49" charset="0"/>
            </a:endParaRPr>
          </a:p>
          <a:p>
            <a:endParaRPr lang="fr-FR" dirty="0">
              <a:solidFill>
                <a:schemeClr val="accent5"/>
              </a:solidFill>
              <a:latin typeface="Consolas" panose="020B0609020204030204" pitchFamily="49" charset="0"/>
            </a:endParaRPr>
          </a:p>
          <a:p>
            <a:r>
              <a:rPr lang="fr-FR" b="1" u="sng" dirty="0"/>
              <a:t>Selon ce que l’on considère jours ouvrés ou non, il y a plusieurs possibilités à part le </a:t>
            </a:r>
            <a:r>
              <a:rPr lang="fr-FR" b="1" u="sng" dirty="0">
                <a:highlight>
                  <a:srgbClr val="00FFFF"/>
                </a:highlight>
              </a:rPr>
              <a:t>1 </a:t>
            </a:r>
            <a:endParaRPr lang="fr-FR" b="1" u="sng" dirty="0"/>
          </a:p>
          <a:p>
            <a:endParaRPr lang="fr-FR" dirty="0">
              <a:solidFill>
                <a:schemeClr val="accent5"/>
              </a:solidFill>
              <a:latin typeface="Consolas" panose="020B0609020204030204" pitchFamily="49" charset="0"/>
            </a:endParaRPr>
          </a:p>
        </p:txBody>
      </p:sp>
      <p:sp>
        <p:nvSpPr>
          <p:cNvPr id="5" name="Espace réservé du numéro de diapositive 4">
            <a:extLst>
              <a:ext uri="{FF2B5EF4-FFF2-40B4-BE49-F238E27FC236}">
                <a16:creationId xmlns:a16="http://schemas.microsoft.com/office/drawing/2014/main" id="{D00AA5AC-D787-3648-00B1-6AEC13D93EF1}"/>
              </a:ext>
            </a:extLst>
          </p:cNvPr>
          <p:cNvSpPr>
            <a:spLocks noGrp="1"/>
          </p:cNvSpPr>
          <p:nvPr>
            <p:ph type="sldNum" sz="quarter" idx="12"/>
          </p:nvPr>
        </p:nvSpPr>
        <p:spPr/>
        <p:txBody>
          <a:bodyPr/>
          <a:lstStyle/>
          <a:p>
            <a:pPr rtl="0"/>
            <a:fld id="{401CF334-2D5C-4859-84A6-CA7E6E43FAEB}" type="slidenum">
              <a:rPr lang="fr-FR" noProof="0" smtClean="0"/>
              <a:t>104</a:t>
            </a:fld>
            <a:endParaRPr lang="fr-FR" noProof="0"/>
          </a:p>
        </p:txBody>
      </p:sp>
      <p:pic>
        <p:nvPicPr>
          <p:cNvPr id="4" name="Image 3" descr="Une image contenant texte, capture d’écran, Police&#10;&#10;Description générée automatiquement">
            <a:extLst>
              <a:ext uri="{FF2B5EF4-FFF2-40B4-BE49-F238E27FC236}">
                <a16:creationId xmlns:a16="http://schemas.microsoft.com/office/drawing/2014/main" id="{5AD9E1F3-1A62-C8D0-C8E1-EE84820DC9E4}"/>
              </a:ext>
            </a:extLst>
          </p:cNvPr>
          <p:cNvPicPr>
            <a:picLocks noChangeAspect="1"/>
          </p:cNvPicPr>
          <p:nvPr/>
        </p:nvPicPr>
        <p:blipFill>
          <a:blip r:embed="rId3"/>
          <a:stretch>
            <a:fillRect/>
          </a:stretch>
        </p:blipFill>
        <p:spPr>
          <a:xfrm>
            <a:off x="9442108" y="2813994"/>
            <a:ext cx="2085975" cy="2857500"/>
          </a:xfrm>
          <a:prstGeom prst="rect">
            <a:avLst/>
          </a:prstGeom>
          <a:ln>
            <a:noFill/>
          </a:ln>
          <a:effectLst>
            <a:outerShdw blurRad="292100" dist="139700" dir="2700000" algn="tl" rotWithShape="0">
              <a:srgbClr val="333333">
                <a:alpha val="65000"/>
              </a:srgbClr>
            </a:outerShdw>
          </a:effectLst>
        </p:spPr>
      </p:pic>
      <p:cxnSp>
        <p:nvCxnSpPr>
          <p:cNvPr id="8" name="Connecteur droit avec flèche 7">
            <a:extLst>
              <a:ext uri="{FF2B5EF4-FFF2-40B4-BE49-F238E27FC236}">
                <a16:creationId xmlns:a16="http://schemas.microsoft.com/office/drawing/2014/main" id="{848FAEE8-C1F2-19C5-29DB-5FDEBCA1861E}"/>
              </a:ext>
            </a:extLst>
          </p:cNvPr>
          <p:cNvCxnSpPr/>
          <p:nvPr/>
        </p:nvCxnSpPr>
        <p:spPr>
          <a:xfrm>
            <a:off x="4700954" y="4806462"/>
            <a:ext cx="4607169" cy="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3874132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D21F221C-615D-CE33-FCCA-1197CF65070F}"/>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B71B234E-BA65-F9FA-1A32-A8F76CC0F778}"/>
              </a:ext>
            </a:extLst>
          </p:cNvPr>
          <p:cNvSpPr>
            <a:spLocks noGrp="1"/>
          </p:cNvSpPr>
          <p:nvPr>
            <p:ph type="ctrTitle"/>
          </p:nvPr>
        </p:nvSpPr>
        <p:spPr>
          <a:xfrm>
            <a:off x="2357792" y="1964827"/>
            <a:ext cx="9589864" cy="3075710"/>
          </a:xfrm>
        </p:spPr>
        <p:txBody>
          <a:bodyPr>
            <a:normAutofit/>
          </a:bodyPr>
          <a:lstStyle/>
          <a:p>
            <a:pPr>
              <a:lnSpc>
                <a:spcPct val="90000"/>
              </a:lnSpc>
            </a:pPr>
            <a:r>
              <a:rPr lang="fr-FR" sz="5400" dirty="0">
                <a:solidFill>
                  <a:schemeClr val="tx1"/>
                </a:solidFill>
                <a:effectLst/>
              </a:rPr>
              <a:t>Fonctions Time Intelligence : Comparaisons, cumuls et périodes glissantes</a:t>
            </a:r>
            <a:endParaRPr lang="fr-FR" sz="5000" dirty="0"/>
          </a:p>
        </p:txBody>
      </p:sp>
      <p:sp>
        <p:nvSpPr>
          <p:cNvPr id="4" name="Espace réservé du numéro de diapositive 3">
            <a:extLst>
              <a:ext uri="{FF2B5EF4-FFF2-40B4-BE49-F238E27FC236}">
                <a16:creationId xmlns:a16="http://schemas.microsoft.com/office/drawing/2014/main" id="{2411435A-ED5E-5854-6CEF-87FB36730B4A}"/>
              </a:ext>
            </a:extLst>
          </p:cNvPr>
          <p:cNvSpPr>
            <a:spLocks noGrp="1"/>
          </p:cNvSpPr>
          <p:nvPr>
            <p:ph type="sldNum" sz="quarter" idx="12"/>
          </p:nvPr>
        </p:nvSpPr>
        <p:spPr>
          <a:xfrm>
            <a:off x="110598" y="4543907"/>
            <a:ext cx="779767" cy="365125"/>
          </a:xfrm>
        </p:spPr>
        <p:txBody>
          <a:bodyPr>
            <a:normAutofit/>
          </a:bodyPr>
          <a:lstStyle/>
          <a:p>
            <a:pPr rtl="0">
              <a:lnSpc>
                <a:spcPct val="90000"/>
              </a:lnSpc>
              <a:spcAft>
                <a:spcPts val="600"/>
              </a:spcAft>
            </a:pPr>
            <a:fld id="{401CF334-2D5C-4859-84A6-CA7E6E43FAEB}" type="slidenum">
              <a:rPr lang="fr-FR" sz="1900" noProof="0" smtClean="0"/>
              <a:pPr rtl="0">
                <a:lnSpc>
                  <a:spcPct val="90000"/>
                </a:lnSpc>
                <a:spcAft>
                  <a:spcPts val="600"/>
                </a:spcAft>
              </a:pPr>
              <a:t>105</a:t>
            </a:fld>
            <a:endParaRPr lang="fr-FR" sz="1900" noProof="0"/>
          </a:p>
        </p:txBody>
      </p:sp>
    </p:spTree>
    <p:extLst>
      <p:ext uri="{BB962C8B-B14F-4D97-AF65-F5344CB8AC3E}">
        <p14:creationId xmlns:p14="http://schemas.microsoft.com/office/powerpoint/2010/main" val="5630195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44717" y="589276"/>
            <a:ext cx="10321159" cy="1280890"/>
          </a:xfrm>
        </p:spPr>
        <p:txBody>
          <a:bodyPr rtlCol="0">
            <a:normAutofit/>
          </a:bodyPr>
          <a:lstStyle/>
          <a:p>
            <a:r>
              <a:rPr lang="fr-FR" dirty="0"/>
              <a:t>Fonctions DAX Time Intelligence</a:t>
            </a:r>
            <a:br>
              <a:rPr lang="fr-FR" dirty="0"/>
            </a:br>
            <a:r>
              <a:rPr lang="fr-FR" dirty="0"/>
              <a:t>Importance des filtres pour ces fonctions (1/2)</a:t>
            </a:r>
          </a:p>
        </p:txBody>
      </p:sp>
      <p:sp>
        <p:nvSpPr>
          <p:cNvPr id="4" name="Espace réservé du numéro de diapositive 3"/>
          <p:cNvSpPr>
            <a:spLocks noGrp="1"/>
          </p:cNvSpPr>
          <p:nvPr>
            <p:ph type="sldNum" sz="quarter" idx="12"/>
          </p:nvPr>
        </p:nvSpPr>
        <p:spPr/>
        <p:txBody>
          <a:bodyPr/>
          <a:lstStyle/>
          <a:p>
            <a:pPr rtl="0"/>
            <a:fld id="{401CF334-2D5C-4859-84A6-CA7E6E43FAEB}" type="slidenum">
              <a:rPr lang="fr-FR" noProof="0" smtClean="0"/>
              <a:t>106</a:t>
            </a:fld>
            <a:endParaRPr lang="fr-FR" noProof="0"/>
          </a:p>
        </p:txBody>
      </p:sp>
      <p:sp>
        <p:nvSpPr>
          <p:cNvPr id="6" name="Rectangle 5"/>
          <p:cNvSpPr/>
          <p:nvPr/>
        </p:nvSpPr>
        <p:spPr>
          <a:xfrm>
            <a:off x="1744717" y="1870166"/>
            <a:ext cx="9872645" cy="4801314"/>
          </a:xfrm>
          <a:prstGeom prst="rect">
            <a:avLst/>
          </a:prstGeom>
        </p:spPr>
        <p:txBody>
          <a:bodyPr wrap="square">
            <a:spAutoFit/>
          </a:bodyPr>
          <a:lstStyle/>
          <a:p>
            <a:pPr marL="285750" indent="-285750" algn="just">
              <a:buFont typeface="Wingdings" panose="05000000000000000000" pitchFamily="2" charset="2"/>
              <a:buChar char="Ø"/>
            </a:pPr>
            <a:r>
              <a:rPr lang="fr-FR" b="1" dirty="0">
                <a:solidFill>
                  <a:schemeClr val="accent4"/>
                </a:solidFill>
              </a:rPr>
              <a:t>Les fonctions Dax Time Intelligence </a:t>
            </a:r>
            <a:r>
              <a:rPr lang="fr-FR" dirty="0"/>
              <a:t>aident au quotidien afin de filtrer sur des temporalités spécifiques, afficher des périodicités antérieures ou postérieures, de calculer des cumulatifs, d’évaluer des évolutions etc.</a:t>
            </a:r>
          </a:p>
          <a:p>
            <a:pPr marL="285750" indent="-285750" algn="just">
              <a:buFont typeface="Wingdings" panose="05000000000000000000" pitchFamily="2" charset="2"/>
              <a:buChar char="Ø"/>
            </a:pPr>
            <a:endParaRPr lang="fr-FR" dirty="0"/>
          </a:p>
          <a:p>
            <a:pPr marL="285750" indent="-285750" algn="just">
              <a:buFont typeface="Wingdings" panose="05000000000000000000" pitchFamily="2" charset="2"/>
              <a:buChar char="Ø"/>
            </a:pPr>
            <a:r>
              <a:rPr lang="fr-FR" dirty="0"/>
              <a:t>Néanmoins, ces fonctions ne peuvent pas être utilisées seules et </a:t>
            </a:r>
            <a:r>
              <a:rPr lang="fr-FR" b="1" dirty="0">
                <a:solidFill>
                  <a:schemeClr val="accent5"/>
                </a:solidFill>
              </a:rPr>
              <a:t>sans contexte de filtre.</a:t>
            </a:r>
          </a:p>
          <a:p>
            <a:pPr marL="285750" indent="-285750" algn="just">
              <a:buFont typeface="Wingdings" panose="05000000000000000000" pitchFamily="2" charset="2"/>
              <a:buChar char="Ø"/>
            </a:pPr>
            <a:endParaRPr lang="fr-FR" dirty="0"/>
          </a:p>
          <a:p>
            <a:pPr marL="285750" indent="-285750" algn="just">
              <a:buFont typeface="Wingdings" panose="05000000000000000000" pitchFamily="2" charset="2"/>
              <a:buChar char="Ø"/>
            </a:pPr>
            <a:r>
              <a:rPr lang="fr-FR" b="1" dirty="0"/>
              <a:t>Rappels</a:t>
            </a:r>
            <a:r>
              <a:rPr lang="fr-FR" dirty="0"/>
              <a:t> : un </a:t>
            </a:r>
            <a:r>
              <a:rPr lang="fr-FR" b="1" dirty="0">
                <a:solidFill>
                  <a:schemeClr val="accent4"/>
                </a:solidFill>
              </a:rPr>
              <a:t>filtre peut être 3 choses différentes </a:t>
            </a:r>
            <a:r>
              <a:rPr lang="fr-FR" dirty="0"/>
              <a:t>dans Power BI :</a:t>
            </a:r>
          </a:p>
          <a:p>
            <a:pPr marL="285750" indent="-285750" algn="just">
              <a:buFont typeface="Wingdings" panose="05000000000000000000" pitchFamily="2" charset="2"/>
              <a:buChar char="ü"/>
            </a:pPr>
            <a:r>
              <a:rPr lang="fr-FR" u="sng" dirty="0"/>
              <a:t>Un filtre de visuel, de page ou de rapport </a:t>
            </a:r>
            <a:r>
              <a:rPr lang="fr-FR" dirty="0"/>
              <a:t>(Fenêtre des filtres à droite) qui peuvent être considérés plutôt comme des filtres de conception,</a:t>
            </a:r>
          </a:p>
          <a:p>
            <a:pPr marL="285750" indent="-285750" algn="just">
              <a:buFont typeface="Wingdings" panose="05000000000000000000" pitchFamily="2" charset="2"/>
              <a:buChar char="ü"/>
            </a:pPr>
            <a:r>
              <a:rPr lang="fr-FR" u="sng" dirty="0"/>
              <a:t>Un segment </a:t>
            </a:r>
            <a:r>
              <a:rPr lang="fr-FR" dirty="0"/>
              <a:t>: c’est un visuel qui permet à l’utilisateur d’appliquer des filtres pour actualiser une ou plusieurs pages de rapport. Peut être considéré comme filtre de visualisation / utilisateur final,</a:t>
            </a:r>
          </a:p>
          <a:p>
            <a:pPr marL="285750" indent="-285750" algn="just">
              <a:buFont typeface="Wingdings" panose="05000000000000000000" pitchFamily="2" charset="2"/>
              <a:buChar char="ü"/>
            </a:pPr>
            <a:r>
              <a:rPr lang="fr-FR" u="sng" dirty="0"/>
              <a:t>Les éléments qualitatifs des visuels </a:t>
            </a:r>
            <a:r>
              <a:rPr lang="fr-FR" dirty="0"/>
              <a:t>: les éléments en lignes ou colonnes dans une matrice, les éléments en axe ou légende dans des graphiques. Les catégories de produits dans un graphique vont filtrer la somme des ventes pour chaque histogramme concerné : c’est bien un filtre.</a:t>
            </a:r>
          </a:p>
        </p:txBody>
      </p:sp>
    </p:spTree>
    <p:extLst>
      <p:ext uri="{BB962C8B-B14F-4D97-AF65-F5344CB8AC3E}">
        <p14:creationId xmlns:p14="http://schemas.microsoft.com/office/powerpoint/2010/main" val="2086239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E42E15-D1E8-B8F8-CBDD-218A5A656BD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3B4CD37-8683-D2AC-0CEE-F2894D256713}"/>
              </a:ext>
            </a:extLst>
          </p:cNvPr>
          <p:cNvSpPr>
            <a:spLocks noGrp="1"/>
          </p:cNvSpPr>
          <p:nvPr>
            <p:ph type="title"/>
          </p:nvPr>
        </p:nvSpPr>
        <p:spPr>
          <a:xfrm>
            <a:off x="1744717" y="589276"/>
            <a:ext cx="10321159" cy="1280890"/>
          </a:xfrm>
        </p:spPr>
        <p:txBody>
          <a:bodyPr rtlCol="0">
            <a:normAutofit/>
          </a:bodyPr>
          <a:lstStyle/>
          <a:p>
            <a:r>
              <a:rPr lang="fr-FR" dirty="0"/>
              <a:t>Fonctions DAX Time Intelligence</a:t>
            </a:r>
            <a:br>
              <a:rPr lang="fr-FR" dirty="0"/>
            </a:br>
            <a:r>
              <a:rPr lang="fr-FR" dirty="0"/>
              <a:t>Importance des filtres pour ces fonctions (2/2)</a:t>
            </a:r>
          </a:p>
        </p:txBody>
      </p:sp>
      <p:sp>
        <p:nvSpPr>
          <p:cNvPr id="4" name="Espace réservé du numéro de diapositive 3">
            <a:extLst>
              <a:ext uri="{FF2B5EF4-FFF2-40B4-BE49-F238E27FC236}">
                <a16:creationId xmlns:a16="http://schemas.microsoft.com/office/drawing/2014/main" id="{8AAC1DA2-A435-D165-2D7B-CC4A7EA73314}"/>
              </a:ext>
            </a:extLst>
          </p:cNvPr>
          <p:cNvSpPr>
            <a:spLocks noGrp="1"/>
          </p:cNvSpPr>
          <p:nvPr>
            <p:ph type="sldNum" sz="quarter" idx="12"/>
          </p:nvPr>
        </p:nvSpPr>
        <p:spPr/>
        <p:txBody>
          <a:bodyPr/>
          <a:lstStyle/>
          <a:p>
            <a:pPr rtl="0"/>
            <a:fld id="{401CF334-2D5C-4859-84A6-CA7E6E43FAEB}" type="slidenum">
              <a:rPr lang="fr-FR" noProof="0" smtClean="0"/>
              <a:t>107</a:t>
            </a:fld>
            <a:endParaRPr lang="fr-FR" noProof="0"/>
          </a:p>
        </p:txBody>
      </p:sp>
      <p:sp>
        <p:nvSpPr>
          <p:cNvPr id="6" name="Rectangle 5">
            <a:extLst>
              <a:ext uri="{FF2B5EF4-FFF2-40B4-BE49-F238E27FC236}">
                <a16:creationId xmlns:a16="http://schemas.microsoft.com/office/drawing/2014/main" id="{B663D46D-7B8C-A5B8-EE1C-713BF04622F9}"/>
              </a:ext>
            </a:extLst>
          </p:cNvPr>
          <p:cNvSpPr/>
          <p:nvPr/>
        </p:nvSpPr>
        <p:spPr>
          <a:xfrm>
            <a:off x="1881352" y="2085969"/>
            <a:ext cx="9736010" cy="4493538"/>
          </a:xfrm>
          <a:prstGeom prst="rect">
            <a:avLst/>
          </a:prstGeom>
        </p:spPr>
        <p:txBody>
          <a:bodyPr wrap="square">
            <a:spAutoFit/>
          </a:bodyPr>
          <a:lstStyle/>
          <a:p>
            <a:pPr marL="285750" indent="-285750" algn="just">
              <a:buFont typeface="Wingdings" panose="05000000000000000000" pitchFamily="2" charset="2"/>
              <a:buChar char="Ø"/>
            </a:pPr>
            <a:r>
              <a:rPr lang="fr-FR" dirty="0"/>
              <a:t>Afin qu’une </a:t>
            </a:r>
            <a:r>
              <a:rPr lang="fr-FR" b="1" dirty="0">
                <a:solidFill>
                  <a:schemeClr val="accent4"/>
                </a:solidFill>
              </a:rPr>
              <a:t>fonction Dax TIME INTELLIGENCE puisse fonctionner</a:t>
            </a:r>
            <a:r>
              <a:rPr lang="fr-FR" dirty="0"/>
              <a:t>, il est nécessaire d’être attentif à tous les éléments suivants :</a:t>
            </a:r>
          </a:p>
          <a:p>
            <a:pPr algn="just"/>
            <a:endParaRPr lang="fr-FR" dirty="0"/>
          </a:p>
          <a:p>
            <a:pPr marL="285750" indent="-285750" algn="just">
              <a:buFont typeface="Wingdings" panose="05000000000000000000" pitchFamily="2" charset="2"/>
              <a:buChar char="ü"/>
            </a:pPr>
            <a:r>
              <a:rPr lang="fr-FR" dirty="0"/>
              <a:t>Avoir une </a:t>
            </a:r>
            <a:r>
              <a:rPr lang="fr-FR" b="1" dirty="0"/>
              <a:t>table de date identifiée </a:t>
            </a:r>
            <a:r>
              <a:rPr lang="fr-FR" dirty="0"/>
              <a:t>comme telle dans Power BI (et </a:t>
            </a:r>
            <a:r>
              <a:rPr lang="fr-FR" b="1" dirty="0"/>
              <a:t>reliée</a:t>
            </a:r>
            <a:r>
              <a:rPr lang="fr-FR" dirty="0"/>
              <a:t> aux autres tables </a:t>
            </a:r>
            <a:r>
              <a:rPr lang="fr-FR" dirty="0">
                <a:sym typeface="Wingdings" panose="05000000000000000000" pitchFamily="2" charset="2"/>
              </a:rPr>
              <a:t> )</a:t>
            </a:r>
            <a:r>
              <a:rPr lang="fr-FR" dirty="0"/>
              <a:t>,</a:t>
            </a:r>
          </a:p>
          <a:p>
            <a:pPr algn="just"/>
            <a:endParaRPr lang="fr-FR" dirty="0"/>
          </a:p>
          <a:p>
            <a:pPr marL="285750" indent="-285750" algn="just">
              <a:buFont typeface="Wingdings" panose="05000000000000000000" pitchFamily="2" charset="2"/>
              <a:buChar char="ü"/>
            </a:pPr>
            <a:r>
              <a:rPr lang="fr-FR" b="1" dirty="0"/>
              <a:t>Utiliser un filtre </a:t>
            </a:r>
            <a:r>
              <a:rPr lang="fr-FR" dirty="0"/>
              <a:t>(un des 3 explicités dans la diapositive précédente) afin que la fonction puisse se baser dessus pour calculer correctement </a:t>
            </a:r>
          </a:p>
          <a:p>
            <a:pPr algn="just"/>
            <a:r>
              <a:rPr lang="fr-FR" sz="1400" i="1" dirty="0"/>
              <a:t>Si filtre sur 2023 et qu’on utilise </a:t>
            </a:r>
            <a:r>
              <a:rPr lang="fr-FR" sz="1400" i="1" dirty="0" err="1"/>
              <a:t>Sameperiodlastyear</a:t>
            </a:r>
            <a:r>
              <a:rPr lang="fr-FR" sz="1400" i="1" dirty="0"/>
              <a:t>, la fonction calculera l’indicateur sur 2022.</a:t>
            </a:r>
          </a:p>
          <a:p>
            <a:pPr marL="285750" indent="-285750" algn="just">
              <a:buFont typeface="Wingdings" panose="05000000000000000000" pitchFamily="2" charset="2"/>
              <a:buChar char="ü"/>
            </a:pPr>
            <a:endParaRPr lang="fr-FR" sz="1400" i="1" dirty="0"/>
          </a:p>
          <a:p>
            <a:pPr marL="285750" indent="-285750" algn="just">
              <a:buFont typeface="Wingdings" panose="05000000000000000000" pitchFamily="2" charset="2"/>
              <a:buChar char="ü"/>
            </a:pPr>
            <a:r>
              <a:rPr lang="fr-FR" dirty="0"/>
              <a:t>Le </a:t>
            </a:r>
            <a:r>
              <a:rPr lang="fr-FR" b="1" dirty="0"/>
              <a:t>filtre utilisé </a:t>
            </a:r>
            <a:r>
              <a:rPr lang="fr-FR" dirty="0"/>
              <a:t>doit concerner une </a:t>
            </a:r>
            <a:r>
              <a:rPr lang="fr-FR" b="1" dirty="0"/>
              <a:t>colonne</a:t>
            </a:r>
            <a:r>
              <a:rPr lang="fr-FR" dirty="0"/>
              <a:t> de la </a:t>
            </a:r>
            <a:r>
              <a:rPr lang="fr-FR" b="1" dirty="0"/>
              <a:t>table de date</a:t>
            </a:r>
            <a:r>
              <a:rPr lang="fr-FR" dirty="0"/>
              <a:t>,</a:t>
            </a:r>
          </a:p>
          <a:p>
            <a:pPr marL="285750" indent="-285750" algn="just">
              <a:buFont typeface="Wingdings" panose="05000000000000000000" pitchFamily="2" charset="2"/>
              <a:buChar char="ü"/>
            </a:pPr>
            <a:endParaRPr lang="fr-FR" dirty="0"/>
          </a:p>
          <a:p>
            <a:pPr marL="285750" indent="-285750" algn="just">
              <a:buFont typeface="Wingdings" panose="05000000000000000000" pitchFamily="2" charset="2"/>
              <a:buChar char="ü"/>
            </a:pPr>
            <a:r>
              <a:rPr lang="fr-FR" dirty="0"/>
              <a:t>La </a:t>
            </a:r>
            <a:r>
              <a:rPr lang="fr-FR" b="1" dirty="0"/>
              <a:t>colonne utilisée </a:t>
            </a:r>
            <a:r>
              <a:rPr lang="fr-FR" dirty="0"/>
              <a:t>dans la formule pour créer la </a:t>
            </a:r>
            <a:r>
              <a:rPr lang="fr-FR" b="1" dirty="0"/>
              <a:t>mesure</a:t>
            </a:r>
            <a:r>
              <a:rPr lang="fr-FR" dirty="0"/>
              <a:t> Dax TIME INTELLIGENCE doit provenir également de la </a:t>
            </a:r>
            <a:r>
              <a:rPr lang="fr-FR" b="1" dirty="0"/>
              <a:t>table de date</a:t>
            </a:r>
            <a:r>
              <a:rPr lang="fr-FR" dirty="0"/>
              <a:t>. </a:t>
            </a:r>
          </a:p>
          <a:p>
            <a:pPr algn="just"/>
            <a:r>
              <a:rPr lang="fr-FR" sz="1400" i="1" dirty="0"/>
              <a:t>Si on calcule, à partir de la date de vente : on a créé au préalable, une relation active entre cette colonne et la colonne Date de la table date. Cette dernière décompose bien notre date de vente. Il faut donc bien sélectionner la date de la table date.</a:t>
            </a:r>
          </a:p>
        </p:txBody>
      </p:sp>
    </p:spTree>
    <p:extLst>
      <p:ext uri="{BB962C8B-B14F-4D97-AF65-F5344CB8AC3E}">
        <p14:creationId xmlns:p14="http://schemas.microsoft.com/office/powerpoint/2010/main" val="2405374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2D5A11-C2D3-A875-1724-077D0A7450D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46A8FEA-0005-C52F-92AB-5E0404B28E21}"/>
              </a:ext>
            </a:extLst>
          </p:cNvPr>
          <p:cNvSpPr>
            <a:spLocks noGrp="1"/>
          </p:cNvSpPr>
          <p:nvPr>
            <p:ph type="title"/>
          </p:nvPr>
        </p:nvSpPr>
        <p:spPr>
          <a:xfrm>
            <a:off x="2035576" y="589276"/>
            <a:ext cx="9192675" cy="1280890"/>
          </a:xfrm>
        </p:spPr>
        <p:txBody>
          <a:bodyPr rtlCol="0">
            <a:normAutofit/>
          </a:bodyPr>
          <a:lstStyle/>
          <a:p>
            <a:r>
              <a:rPr lang="fr-FR" dirty="0"/>
              <a:t>Fonctions DAX Time Intelligence</a:t>
            </a:r>
            <a:br>
              <a:rPr lang="fr-FR" dirty="0"/>
            </a:br>
            <a:r>
              <a:rPr lang="fr-FR" dirty="0"/>
              <a:t>Réutilisation de mesures existantes (1/2)</a:t>
            </a:r>
          </a:p>
        </p:txBody>
      </p:sp>
      <p:sp>
        <p:nvSpPr>
          <p:cNvPr id="4" name="Espace réservé du numéro de diapositive 3">
            <a:extLst>
              <a:ext uri="{FF2B5EF4-FFF2-40B4-BE49-F238E27FC236}">
                <a16:creationId xmlns:a16="http://schemas.microsoft.com/office/drawing/2014/main" id="{60669E28-6FEC-9EA1-C396-7D49F8EE1FE7}"/>
              </a:ext>
            </a:extLst>
          </p:cNvPr>
          <p:cNvSpPr>
            <a:spLocks noGrp="1"/>
          </p:cNvSpPr>
          <p:nvPr>
            <p:ph type="sldNum" sz="quarter" idx="12"/>
          </p:nvPr>
        </p:nvSpPr>
        <p:spPr/>
        <p:txBody>
          <a:bodyPr/>
          <a:lstStyle/>
          <a:p>
            <a:pPr rtl="0"/>
            <a:fld id="{401CF334-2D5C-4859-84A6-CA7E6E43FAEB}" type="slidenum">
              <a:rPr lang="fr-FR" noProof="0" smtClean="0"/>
              <a:t>108</a:t>
            </a:fld>
            <a:endParaRPr lang="fr-FR" noProof="0"/>
          </a:p>
        </p:txBody>
      </p:sp>
      <p:sp>
        <p:nvSpPr>
          <p:cNvPr id="6" name="Rectangle 5">
            <a:extLst>
              <a:ext uri="{FF2B5EF4-FFF2-40B4-BE49-F238E27FC236}">
                <a16:creationId xmlns:a16="http://schemas.microsoft.com/office/drawing/2014/main" id="{F597B27D-3BCB-B90C-1E4E-685711011496}"/>
              </a:ext>
            </a:extLst>
          </p:cNvPr>
          <p:cNvSpPr/>
          <p:nvPr/>
        </p:nvSpPr>
        <p:spPr>
          <a:xfrm>
            <a:off x="2035576" y="2222604"/>
            <a:ext cx="9872645" cy="3693319"/>
          </a:xfrm>
          <a:prstGeom prst="rect">
            <a:avLst/>
          </a:prstGeom>
        </p:spPr>
        <p:txBody>
          <a:bodyPr wrap="square">
            <a:spAutoFit/>
          </a:bodyPr>
          <a:lstStyle/>
          <a:p>
            <a:pPr algn="just"/>
            <a:r>
              <a:rPr lang="fr-FR" b="1" dirty="0">
                <a:solidFill>
                  <a:schemeClr val="accent4"/>
                </a:solidFill>
              </a:rPr>
              <a:t>Il est intéressant de décomposer les calculs afin de vérifier que chaque partie de l’indicateur final fonctionne bien et de gagner en lisibilité des mesures.</a:t>
            </a:r>
          </a:p>
          <a:p>
            <a:pPr algn="just"/>
            <a:endParaRPr lang="fr-FR" b="1" dirty="0">
              <a:solidFill>
                <a:schemeClr val="accent4"/>
              </a:solidFill>
            </a:endParaRPr>
          </a:p>
          <a:p>
            <a:pPr algn="just">
              <a:buFont typeface="Wingdings" panose="05000000000000000000" pitchFamily="2" charset="2"/>
              <a:buChar char="Ø"/>
            </a:pPr>
            <a:r>
              <a:rPr lang="fr-FR" b="1" dirty="0"/>
              <a:t> </a:t>
            </a:r>
            <a:r>
              <a:rPr lang="fr-FR" u="sng" dirty="0"/>
              <a:t>Création de la </a:t>
            </a:r>
            <a:r>
              <a:rPr lang="fr-FR" b="1" u="sng" dirty="0"/>
              <a:t>mesure 1 </a:t>
            </a:r>
            <a:r>
              <a:rPr lang="fr-FR" u="sng" dirty="0"/>
              <a:t>:</a:t>
            </a:r>
          </a:p>
          <a:p>
            <a:r>
              <a:rPr lang="fr-FR" dirty="0">
                <a:solidFill>
                  <a:srgbClr val="00B0F0"/>
                </a:solidFill>
                <a:latin typeface="Consolas" panose="020B0609020204030204" pitchFamily="49" charset="0"/>
              </a:rPr>
              <a:t>Somme montants ventes </a:t>
            </a:r>
            <a:r>
              <a:rPr lang="fr-FR" dirty="0"/>
              <a:t>= </a:t>
            </a:r>
            <a:r>
              <a:rPr lang="fr-FR" b="0" dirty="0">
                <a:solidFill>
                  <a:srgbClr val="3165BB"/>
                </a:solidFill>
                <a:effectLst/>
                <a:latin typeface="Consolas" panose="020B0609020204030204" pitchFamily="49" charset="0"/>
              </a:rPr>
              <a:t>SUM</a:t>
            </a:r>
            <a:r>
              <a:rPr lang="fr-FR" b="0" dirty="0">
                <a:solidFill>
                  <a:srgbClr val="000000"/>
                </a:solidFill>
                <a:effectLst/>
                <a:latin typeface="Consolas" panose="020B0609020204030204" pitchFamily="49" charset="0"/>
              </a:rPr>
              <a:t>(</a:t>
            </a:r>
            <a:r>
              <a:rPr lang="fr-FR" b="0" dirty="0">
                <a:solidFill>
                  <a:srgbClr val="001080"/>
                </a:solidFill>
                <a:effectLst/>
                <a:latin typeface="Consolas" panose="020B0609020204030204" pitchFamily="49" charset="0"/>
              </a:rPr>
              <a:t>'2Ventes ouvrées DAX'[</a:t>
            </a:r>
            <a:r>
              <a:rPr lang="fr-FR" b="0" dirty="0" err="1">
                <a:solidFill>
                  <a:srgbClr val="001080"/>
                </a:solidFill>
                <a:effectLst/>
                <a:latin typeface="Consolas" panose="020B0609020204030204" pitchFamily="49" charset="0"/>
              </a:rPr>
              <a:t>MontantVentes</a:t>
            </a:r>
            <a:r>
              <a:rPr lang="fr-FR" b="0" dirty="0">
                <a:solidFill>
                  <a:srgbClr val="001080"/>
                </a:solidFill>
                <a:effectLst/>
                <a:latin typeface="Consolas" panose="020B0609020204030204" pitchFamily="49" charset="0"/>
              </a:rPr>
              <a:t>]</a:t>
            </a:r>
            <a:r>
              <a:rPr lang="fr-FR" b="0" dirty="0">
                <a:solidFill>
                  <a:srgbClr val="000000"/>
                </a:solidFill>
                <a:effectLst/>
                <a:latin typeface="Consolas" panose="020B0609020204030204" pitchFamily="49" charset="0"/>
              </a:rPr>
              <a:t>)</a:t>
            </a:r>
            <a:endParaRPr lang="fr-FR" b="1" dirty="0"/>
          </a:p>
          <a:p>
            <a:pPr algn="just"/>
            <a:endParaRPr lang="fr-FR" b="1" dirty="0"/>
          </a:p>
          <a:p>
            <a:pPr algn="just">
              <a:buFont typeface="Wingdings" panose="05000000000000000000" pitchFamily="2" charset="2"/>
              <a:buChar char="Ø"/>
            </a:pPr>
            <a:r>
              <a:rPr lang="fr-FR" b="1" dirty="0"/>
              <a:t> </a:t>
            </a:r>
            <a:r>
              <a:rPr lang="fr-FR" u="sng" dirty="0"/>
              <a:t>Création de la </a:t>
            </a:r>
            <a:r>
              <a:rPr lang="fr-FR" b="1" u="sng" dirty="0"/>
              <a:t>mesure 2</a:t>
            </a:r>
            <a:r>
              <a:rPr lang="fr-FR" b="1" dirty="0"/>
              <a:t> </a:t>
            </a:r>
            <a:r>
              <a:rPr lang="fr-FR" dirty="0"/>
              <a:t>: </a:t>
            </a:r>
            <a:r>
              <a:rPr lang="fr-FR" i="1" dirty="0"/>
              <a:t>(même calcul pour la même période l’année dernière)</a:t>
            </a:r>
            <a:endParaRPr lang="fr-FR" b="1" dirty="0"/>
          </a:p>
          <a:p>
            <a:r>
              <a:rPr lang="fr-FR" b="0" dirty="0">
                <a:solidFill>
                  <a:srgbClr val="000000"/>
                </a:solidFill>
                <a:effectLst/>
                <a:latin typeface="Consolas" panose="020B0609020204030204" pitchFamily="49" charset="0"/>
              </a:rPr>
              <a:t>Somme montants ventes Y-1 = </a:t>
            </a:r>
            <a:r>
              <a:rPr lang="fr-FR" b="0" dirty="0">
                <a:solidFill>
                  <a:srgbClr val="3165BB"/>
                </a:solidFill>
                <a:effectLst/>
                <a:latin typeface="Consolas" panose="020B0609020204030204" pitchFamily="49" charset="0"/>
              </a:rPr>
              <a:t>CALCULATE</a:t>
            </a:r>
            <a:r>
              <a:rPr lang="fr-FR" b="0" dirty="0">
                <a:solidFill>
                  <a:srgbClr val="000000"/>
                </a:solidFill>
                <a:effectLst/>
                <a:latin typeface="Consolas" panose="020B0609020204030204" pitchFamily="49" charset="0"/>
              </a:rPr>
              <a:t>( </a:t>
            </a:r>
            <a:r>
              <a:rPr lang="fr-FR" b="0" dirty="0">
                <a:solidFill>
                  <a:schemeClr val="accent4"/>
                </a:solidFill>
                <a:effectLst/>
                <a:latin typeface="Consolas" panose="020B0609020204030204" pitchFamily="49" charset="0"/>
              </a:rPr>
              <a:t>SUM('2Ventes ouvrées DAX'[</a:t>
            </a:r>
            <a:r>
              <a:rPr lang="fr-FR" b="0" dirty="0" err="1">
                <a:solidFill>
                  <a:schemeClr val="accent4"/>
                </a:solidFill>
                <a:effectLst/>
                <a:latin typeface="Consolas" panose="020B0609020204030204" pitchFamily="49" charset="0"/>
              </a:rPr>
              <a:t>MontantVentes</a:t>
            </a:r>
            <a:r>
              <a:rPr lang="fr-FR" b="0" dirty="0">
                <a:solidFill>
                  <a:schemeClr val="accent4"/>
                </a:solidFill>
                <a:effectLst/>
                <a:latin typeface="Consolas" panose="020B0609020204030204" pitchFamily="49" charset="0"/>
              </a:rPr>
              <a:t>])</a:t>
            </a:r>
            <a:r>
              <a:rPr lang="fr-FR" b="0" dirty="0">
                <a:solidFill>
                  <a:srgbClr val="000000"/>
                </a:solidFill>
                <a:effectLst/>
                <a:latin typeface="Consolas" panose="020B0609020204030204" pitchFamily="49" charset="0"/>
              </a:rPr>
              <a:t>;   </a:t>
            </a:r>
            <a:r>
              <a:rPr lang="fr-FR" b="0" dirty="0">
                <a:solidFill>
                  <a:srgbClr val="3165BB"/>
                </a:solidFill>
                <a:effectLst/>
                <a:latin typeface="Consolas" panose="020B0609020204030204" pitchFamily="49" charset="0"/>
              </a:rPr>
              <a:t>SAMEPERIODLASTYEAR</a:t>
            </a:r>
            <a:r>
              <a:rPr lang="fr-FR" b="0" dirty="0">
                <a:solidFill>
                  <a:srgbClr val="000000"/>
                </a:solidFill>
                <a:effectLst/>
                <a:latin typeface="Consolas" panose="020B0609020204030204" pitchFamily="49" charset="0"/>
              </a:rPr>
              <a:t>(</a:t>
            </a:r>
            <a:r>
              <a:rPr lang="fr-FR" b="0" dirty="0">
                <a:solidFill>
                  <a:srgbClr val="001080"/>
                </a:solidFill>
                <a:effectLst/>
                <a:latin typeface="Consolas" panose="020B0609020204030204" pitchFamily="49" charset="0"/>
              </a:rPr>
              <a:t>'1Table Date Dax'[Date]</a:t>
            </a:r>
            <a:r>
              <a:rPr lang="fr-FR" b="0" dirty="0">
                <a:solidFill>
                  <a:srgbClr val="000000"/>
                </a:solidFill>
                <a:effectLst/>
                <a:latin typeface="Consolas" panose="020B0609020204030204" pitchFamily="49" charset="0"/>
              </a:rPr>
              <a:t>))</a:t>
            </a:r>
          </a:p>
          <a:p>
            <a:pPr algn="just"/>
            <a:endParaRPr lang="fr-FR" dirty="0"/>
          </a:p>
          <a:p>
            <a:pPr algn="just"/>
            <a:r>
              <a:rPr lang="fr-FR" u="sng" dirty="0"/>
              <a:t>Ou</a:t>
            </a:r>
            <a:r>
              <a:rPr lang="fr-FR" u="sng" dirty="0">
                <a:solidFill>
                  <a:schemeClr val="accent4"/>
                </a:solidFill>
              </a:rPr>
              <a:t> </a:t>
            </a:r>
            <a:r>
              <a:rPr lang="fr-FR" b="1" u="sng" dirty="0">
                <a:solidFill>
                  <a:schemeClr val="accent4"/>
                </a:solidFill>
              </a:rPr>
              <a:t>ré-utiliser la mesure 1</a:t>
            </a:r>
            <a:r>
              <a:rPr lang="fr-FR" u="sng" dirty="0">
                <a:solidFill>
                  <a:schemeClr val="accent4"/>
                </a:solidFill>
              </a:rPr>
              <a:t>( Somme montants des ventes)</a:t>
            </a:r>
            <a:endParaRPr lang="fr-FR" u="sng" dirty="0"/>
          </a:p>
          <a:p>
            <a:r>
              <a:rPr lang="fr-FR" b="0" dirty="0">
                <a:solidFill>
                  <a:srgbClr val="000000"/>
                </a:solidFill>
                <a:effectLst/>
                <a:latin typeface="Consolas" panose="020B0609020204030204" pitchFamily="49" charset="0"/>
              </a:rPr>
              <a:t>Somme montants ventes Y-</a:t>
            </a:r>
            <a:r>
              <a:rPr lang="fr-FR" b="0" dirty="0">
                <a:solidFill>
                  <a:srgbClr val="098658"/>
                </a:solidFill>
                <a:effectLst/>
                <a:latin typeface="Consolas" panose="020B0609020204030204" pitchFamily="49" charset="0"/>
              </a:rPr>
              <a:t>1</a:t>
            </a:r>
            <a:r>
              <a:rPr lang="fr-FR" b="0" dirty="0">
                <a:solidFill>
                  <a:srgbClr val="000000"/>
                </a:solidFill>
                <a:effectLst/>
                <a:latin typeface="Consolas" panose="020B0609020204030204" pitchFamily="49" charset="0"/>
              </a:rPr>
              <a:t> = </a:t>
            </a:r>
            <a:r>
              <a:rPr lang="fr-FR" b="0" dirty="0">
                <a:solidFill>
                  <a:srgbClr val="3165BB"/>
                </a:solidFill>
                <a:effectLst/>
                <a:latin typeface="Consolas" panose="020B0609020204030204" pitchFamily="49" charset="0"/>
              </a:rPr>
              <a:t>CALCULATE</a:t>
            </a:r>
            <a:r>
              <a:rPr lang="fr-FR" b="0" dirty="0">
                <a:solidFill>
                  <a:srgbClr val="000000"/>
                </a:solidFill>
                <a:effectLst/>
                <a:latin typeface="Consolas" panose="020B0609020204030204" pitchFamily="49" charset="0"/>
              </a:rPr>
              <a:t>( </a:t>
            </a:r>
            <a:r>
              <a:rPr lang="fr-FR" b="0" dirty="0">
                <a:solidFill>
                  <a:srgbClr val="00B0F0"/>
                </a:solidFill>
                <a:effectLst/>
                <a:latin typeface="Consolas" panose="020B0609020204030204" pitchFamily="49" charset="0"/>
              </a:rPr>
              <a:t>[Somme montants ventes] </a:t>
            </a:r>
            <a:r>
              <a:rPr lang="fr-FR" b="0" dirty="0">
                <a:solidFill>
                  <a:srgbClr val="000000"/>
                </a:solidFill>
                <a:effectLst/>
                <a:latin typeface="Consolas" panose="020B0609020204030204" pitchFamily="49" charset="0"/>
              </a:rPr>
              <a:t>;</a:t>
            </a:r>
            <a:r>
              <a:rPr lang="fr-FR" b="0" dirty="0">
                <a:solidFill>
                  <a:srgbClr val="3165BB"/>
                </a:solidFill>
                <a:effectLst/>
                <a:latin typeface="Consolas" panose="020B0609020204030204" pitchFamily="49" charset="0"/>
              </a:rPr>
              <a:t>SAMEPERIODLASTYEAR</a:t>
            </a:r>
            <a:r>
              <a:rPr lang="fr-FR" b="0" dirty="0">
                <a:solidFill>
                  <a:srgbClr val="000000"/>
                </a:solidFill>
                <a:effectLst/>
                <a:latin typeface="Consolas" panose="020B0609020204030204" pitchFamily="49" charset="0"/>
              </a:rPr>
              <a:t>('1Table Date Dax'[Date]))</a:t>
            </a:r>
          </a:p>
        </p:txBody>
      </p:sp>
    </p:spTree>
    <p:extLst>
      <p:ext uri="{BB962C8B-B14F-4D97-AF65-F5344CB8AC3E}">
        <p14:creationId xmlns:p14="http://schemas.microsoft.com/office/powerpoint/2010/main" val="2836501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5D680-7B3F-87E8-B564-828256BA0D7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21A8439-4F30-E1EC-5D1A-AFDDB2A2BEB1}"/>
              </a:ext>
            </a:extLst>
          </p:cNvPr>
          <p:cNvSpPr>
            <a:spLocks noGrp="1"/>
          </p:cNvSpPr>
          <p:nvPr>
            <p:ph type="title"/>
          </p:nvPr>
        </p:nvSpPr>
        <p:spPr>
          <a:xfrm>
            <a:off x="2035576" y="589276"/>
            <a:ext cx="9192675" cy="1280890"/>
          </a:xfrm>
        </p:spPr>
        <p:txBody>
          <a:bodyPr rtlCol="0">
            <a:normAutofit/>
          </a:bodyPr>
          <a:lstStyle/>
          <a:p>
            <a:r>
              <a:rPr lang="fr-FR" dirty="0"/>
              <a:t>Fonctions DAX Time Intelligence</a:t>
            </a:r>
            <a:br>
              <a:rPr lang="fr-FR" dirty="0"/>
            </a:br>
            <a:r>
              <a:rPr lang="fr-FR" dirty="0"/>
              <a:t>Réutilisation de mesures existantes (1/2)</a:t>
            </a:r>
          </a:p>
        </p:txBody>
      </p:sp>
      <p:sp>
        <p:nvSpPr>
          <p:cNvPr id="4" name="Espace réservé du numéro de diapositive 3">
            <a:extLst>
              <a:ext uri="{FF2B5EF4-FFF2-40B4-BE49-F238E27FC236}">
                <a16:creationId xmlns:a16="http://schemas.microsoft.com/office/drawing/2014/main" id="{34D1463C-0A86-3B7E-7379-68CF83345735}"/>
              </a:ext>
            </a:extLst>
          </p:cNvPr>
          <p:cNvSpPr>
            <a:spLocks noGrp="1"/>
          </p:cNvSpPr>
          <p:nvPr>
            <p:ph type="sldNum" sz="quarter" idx="12"/>
          </p:nvPr>
        </p:nvSpPr>
        <p:spPr/>
        <p:txBody>
          <a:bodyPr/>
          <a:lstStyle/>
          <a:p>
            <a:pPr rtl="0"/>
            <a:fld id="{401CF334-2D5C-4859-84A6-CA7E6E43FAEB}" type="slidenum">
              <a:rPr lang="fr-FR" noProof="0" smtClean="0"/>
              <a:t>109</a:t>
            </a:fld>
            <a:endParaRPr lang="fr-FR" noProof="0"/>
          </a:p>
        </p:txBody>
      </p:sp>
      <p:sp>
        <p:nvSpPr>
          <p:cNvPr id="6" name="Rectangle 5">
            <a:extLst>
              <a:ext uri="{FF2B5EF4-FFF2-40B4-BE49-F238E27FC236}">
                <a16:creationId xmlns:a16="http://schemas.microsoft.com/office/drawing/2014/main" id="{B69B00F9-2CA7-6F79-0E50-D6D3E68C5A93}"/>
              </a:ext>
            </a:extLst>
          </p:cNvPr>
          <p:cNvSpPr/>
          <p:nvPr/>
        </p:nvSpPr>
        <p:spPr>
          <a:xfrm>
            <a:off x="2035576" y="2222604"/>
            <a:ext cx="7350162" cy="4247317"/>
          </a:xfrm>
          <a:prstGeom prst="rect">
            <a:avLst/>
          </a:prstGeom>
        </p:spPr>
        <p:txBody>
          <a:bodyPr wrap="square">
            <a:spAutoFit/>
          </a:bodyPr>
          <a:lstStyle/>
          <a:p>
            <a:pPr algn="just"/>
            <a:r>
              <a:rPr lang="fr-FR" b="1" dirty="0">
                <a:solidFill>
                  <a:schemeClr val="accent4"/>
                </a:solidFill>
              </a:rPr>
              <a:t>Je souhaite connaître ce que représente le montant de l’année en cours par rapport au volume de l’année dernière (comparaison) :</a:t>
            </a:r>
          </a:p>
          <a:p>
            <a:pPr algn="just"/>
            <a:endParaRPr lang="fr-FR" b="0" dirty="0">
              <a:solidFill>
                <a:srgbClr val="000000"/>
              </a:solidFill>
              <a:effectLst/>
              <a:latin typeface="Consolas" panose="020B0609020204030204" pitchFamily="49" charset="0"/>
            </a:endParaRPr>
          </a:p>
          <a:p>
            <a:pPr indent="-285750" algn="just">
              <a:buFont typeface="Wingdings" panose="05000000000000000000" pitchFamily="2" charset="2"/>
              <a:buChar char="Ø"/>
            </a:pPr>
            <a:r>
              <a:rPr lang="fr-FR" b="1" u="sng" dirty="0"/>
              <a:t>Tout réécrire </a:t>
            </a:r>
            <a:r>
              <a:rPr lang="fr-FR" u="sng" dirty="0"/>
              <a:t>: </a:t>
            </a:r>
          </a:p>
          <a:p>
            <a:pPr algn="just"/>
            <a:r>
              <a:rPr lang="fr-FR" dirty="0"/>
              <a:t>= </a:t>
            </a:r>
            <a:r>
              <a:rPr lang="fr-FR" b="0" dirty="0">
                <a:solidFill>
                  <a:srgbClr val="3165BB"/>
                </a:solidFill>
                <a:effectLst/>
                <a:latin typeface="Consolas" panose="020B0609020204030204" pitchFamily="49" charset="0"/>
              </a:rPr>
              <a:t>SUM</a:t>
            </a:r>
            <a:r>
              <a:rPr lang="fr-FR" b="0" dirty="0">
                <a:solidFill>
                  <a:srgbClr val="000000"/>
                </a:solidFill>
                <a:effectLst/>
                <a:latin typeface="Consolas" panose="020B0609020204030204" pitchFamily="49" charset="0"/>
              </a:rPr>
              <a:t>(</a:t>
            </a:r>
            <a:r>
              <a:rPr lang="fr-FR" b="0" dirty="0">
                <a:solidFill>
                  <a:srgbClr val="001080"/>
                </a:solidFill>
                <a:effectLst/>
                <a:latin typeface="Consolas" panose="020B0609020204030204" pitchFamily="49" charset="0"/>
              </a:rPr>
              <a:t>'2Ventes ouvrées DAX'[</a:t>
            </a:r>
            <a:r>
              <a:rPr lang="fr-FR" b="0" dirty="0" err="1">
                <a:solidFill>
                  <a:srgbClr val="001080"/>
                </a:solidFill>
                <a:effectLst/>
                <a:latin typeface="Consolas" panose="020B0609020204030204" pitchFamily="49" charset="0"/>
              </a:rPr>
              <a:t>MontantVentes</a:t>
            </a:r>
            <a:r>
              <a:rPr lang="fr-FR" b="0" dirty="0">
                <a:solidFill>
                  <a:srgbClr val="001080"/>
                </a:solidFill>
                <a:effectLst/>
                <a:latin typeface="Consolas" panose="020B0609020204030204" pitchFamily="49" charset="0"/>
              </a:rPr>
              <a:t>]</a:t>
            </a:r>
            <a:r>
              <a:rPr lang="fr-FR" b="0" dirty="0">
                <a:solidFill>
                  <a:srgbClr val="000000"/>
                </a:solidFill>
                <a:effectLst/>
                <a:latin typeface="Consolas" panose="020B0609020204030204" pitchFamily="49" charset="0"/>
              </a:rPr>
              <a:t>)</a:t>
            </a:r>
            <a:endParaRPr lang="fr-FR" b="1" dirty="0"/>
          </a:p>
          <a:p>
            <a:pPr algn="just"/>
            <a:r>
              <a:rPr lang="fr-FR" dirty="0"/>
              <a:t>/ </a:t>
            </a:r>
          </a:p>
          <a:p>
            <a:r>
              <a:rPr lang="fr-FR" b="0" dirty="0">
                <a:solidFill>
                  <a:srgbClr val="3165BB"/>
                </a:solidFill>
                <a:effectLst/>
                <a:latin typeface="Consolas" panose="020B0609020204030204" pitchFamily="49" charset="0"/>
              </a:rPr>
              <a:t>CALCULATE</a:t>
            </a:r>
            <a:r>
              <a:rPr lang="fr-FR" b="0" dirty="0">
                <a:solidFill>
                  <a:srgbClr val="000000"/>
                </a:solidFill>
                <a:effectLst/>
                <a:latin typeface="Consolas" panose="020B0609020204030204" pitchFamily="49" charset="0"/>
              </a:rPr>
              <a:t>(</a:t>
            </a:r>
            <a:r>
              <a:rPr lang="fr-FR" b="0" dirty="0">
                <a:solidFill>
                  <a:srgbClr val="3165BB"/>
                </a:solidFill>
                <a:effectLst/>
                <a:latin typeface="Consolas" panose="020B0609020204030204" pitchFamily="49" charset="0"/>
              </a:rPr>
              <a:t>SUM</a:t>
            </a:r>
            <a:r>
              <a:rPr lang="fr-FR" b="0" dirty="0">
                <a:solidFill>
                  <a:srgbClr val="000000"/>
                </a:solidFill>
                <a:effectLst/>
                <a:latin typeface="Consolas" panose="020B0609020204030204" pitchFamily="49" charset="0"/>
              </a:rPr>
              <a:t>(</a:t>
            </a:r>
            <a:r>
              <a:rPr lang="fr-FR" b="0" dirty="0">
                <a:solidFill>
                  <a:srgbClr val="001080"/>
                </a:solidFill>
                <a:effectLst/>
                <a:latin typeface="Consolas" panose="020B0609020204030204" pitchFamily="49" charset="0"/>
              </a:rPr>
              <a:t>'2Ventes ouvrées DAX'[</a:t>
            </a:r>
            <a:r>
              <a:rPr lang="fr-FR" b="0" dirty="0" err="1">
                <a:solidFill>
                  <a:srgbClr val="001080"/>
                </a:solidFill>
                <a:effectLst/>
                <a:latin typeface="Consolas" panose="020B0609020204030204" pitchFamily="49" charset="0"/>
              </a:rPr>
              <a:t>MontantVentes</a:t>
            </a:r>
            <a:r>
              <a:rPr lang="fr-FR" b="0" dirty="0">
                <a:solidFill>
                  <a:srgbClr val="001080"/>
                </a:solidFill>
                <a:effectLst/>
                <a:latin typeface="Consolas" panose="020B0609020204030204" pitchFamily="49" charset="0"/>
              </a:rPr>
              <a:t>]</a:t>
            </a:r>
            <a:r>
              <a:rPr lang="fr-FR" b="0" dirty="0">
                <a:solidFill>
                  <a:srgbClr val="000000"/>
                </a:solidFill>
                <a:effectLst/>
                <a:latin typeface="Consolas" panose="020B0609020204030204" pitchFamily="49" charset="0"/>
              </a:rPr>
              <a:t>);   </a:t>
            </a:r>
            <a:r>
              <a:rPr lang="fr-FR" b="0" dirty="0">
                <a:solidFill>
                  <a:srgbClr val="3165BB"/>
                </a:solidFill>
                <a:effectLst/>
                <a:latin typeface="Consolas" panose="020B0609020204030204" pitchFamily="49" charset="0"/>
              </a:rPr>
              <a:t>SAMEPERIODLASTYEAR</a:t>
            </a:r>
            <a:r>
              <a:rPr lang="fr-FR" b="0" dirty="0">
                <a:solidFill>
                  <a:srgbClr val="000000"/>
                </a:solidFill>
                <a:effectLst/>
                <a:latin typeface="Consolas" panose="020B0609020204030204" pitchFamily="49" charset="0"/>
              </a:rPr>
              <a:t>(</a:t>
            </a:r>
            <a:r>
              <a:rPr lang="fr-FR" b="0" dirty="0">
                <a:solidFill>
                  <a:srgbClr val="001080"/>
                </a:solidFill>
                <a:effectLst/>
                <a:latin typeface="Consolas" panose="020B0609020204030204" pitchFamily="49" charset="0"/>
              </a:rPr>
              <a:t>'1Table Date Dax'[Date]</a:t>
            </a:r>
            <a:r>
              <a:rPr lang="fr-FR" b="0" dirty="0">
                <a:solidFill>
                  <a:srgbClr val="000000"/>
                </a:solidFill>
                <a:effectLst/>
                <a:latin typeface="Consolas" panose="020B0609020204030204" pitchFamily="49" charset="0"/>
              </a:rPr>
              <a:t>))</a:t>
            </a:r>
          </a:p>
          <a:p>
            <a:pPr algn="just"/>
            <a:endParaRPr lang="fr-FR" dirty="0">
              <a:solidFill>
                <a:srgbClr val="000000"/>
              </a:solidFill>
              <a:latin typeface="Consolas" panose="020B0609020204030204" pitchFamily="49" charset="0"/>
            </a:endParaRPr>
          </a:p>
          <a:p>
            <a:pPr algn="just"/>
            <a:r>
              <a:rPr lang="fr-FR" u="sng" dirty="0">
                <a:solidFill>
                  <a:schemeClr val="accent5"/>
                </a:solidFill>
              </a:rPr>
              <a:t>Ou </a:t>
            </a:r>
            <a:r>
              <a:rPr lang="fr-FR" b="1" u="sng" dirty="0">
                <a:solidFill>
                  <a:schemeClr val="accent5"/>
                </a:solidFill>
              </a:rPr>
              <a:t>ré-utiliser les mesures</a:t>
            </a:r>
          </a:p>
          <a:p>
            <a:pPr algn="just"/>
            <a:r>
              <a:rPr lang="fr-FR" b="0" dirty="0">
                <a:solidFill>
                  <a:srgbClr val="000000"/>
                </a:solidFill>
                <a:effectLst/>
                <a:latin typeface="Consolas" panose="020B0609020204030204" pitchFamily="49" charset="0"/>
              </a:rPr>
              <a:t>= </a:t>
            </a:r>
            <a:r>
              <a:rPr lang="fr-FR" b="0" dirty="0">
                <a:solidFill>
                  <a:srgbClr val="00B0F0"/>
                </a:solidFill>
                <a:effectLst/>
                <a:latin typeface="Consolas" panose="020B0609020204030204" pitchFamily="49" charset="0"/>
              </a:rPr>
              <a:t>[Somme montants ventes]/[Somme montants ventes Y-1]</a:t>
            </a:r>
          </a:p>
          <a:p>
            <a:pPr algn="just"/>
            <a:endParaRPr lang="fr-FR" b="0" dirty="0">
              <a:solidFill>
                <a:srgbClr val="68349C"/>
              </a:solidFill>
              <a:effectLst/>
              <a:latin typeface="Consolas" panose="020B0609020204030204" pitchFamily="49" charset="0"/>
            </a:endParaRPr>
          </a:p>
          <a:p>
            <a:pPr indent="-285750" algn="just">
              <a:buFont typeface="Wingdings" panose="05000000000000000000" pitchFamily="2" charset="2"/>
              <a:buChar char="ü"/>
            </a:pPr>
            <a:r>
              <a:rPr lang="fr-FR" dirty="0">
                <a:solidFill>
                  <a:schemeClr val="accent4"/>
                </a:solidFill>
                <a:sym typeface="Wingdings" panose="05000000000000000000" pitchFamily="2" charset="2"/>
              </a:rPr>
              <a:t>Compréhension plus rapide du calcul</a:t>
            </a:r>
          </a:p>
          <a:p>
            <a:pPr indent="-285750" algn="just">
              <a:buFont typeface="Wingdings" panose="05000000000000000000" pitchFamily="2" charset="2"/>
              <a:buChar char="ü"/>
            </a:pPr>
            <a:r>
              <a:rPr lang="fr-FR" dirty="0">
                <a:solidFill>
                  <a:schemeClr val="accent4"/>
                </a:solidFill>
                <a:sym typeface="Wingdings" panose="05000000000000000000" pitchFamily="2" charset="2"/>
              </a:rPr>
              <a:t>Facilité d’écriture</a:t>
            </a:r>
            <a:endParaRPr lang="fr-FR" dirty="0">
              <a:solidFill>
                <a:schemeClr val="accent4"/>
              </a:solidFill>
            </a:endParaRPr>
          </a:p>
        </p:txBody>
      </p:sp>
      <p:pic>
        <p:nvPicPr>
          <p:cNvPr id="5" name="Image 4">
            <a:extLst>
              <a:ext uri="{FF2B5EF4-FFF2-40B4-BE49-F238E27FC236}">
                <a16:creationId xmlns:a16="http://schemas.microsoft.com/office/drawing/2014/main" id="{BACFD88C-CACF-C2FD-B843-F62904EAC0D9}"/>
              </a:ext>
            </a:extLst>
          </p:cNvPr>
          <p:cNvPicPr>
            <a:picLocks noChangeAspect="1"/>
          </p:cNvPicPr>
          <p:nvPr/>
        </p:nvPicPr>
        <p:blipFill>
          <a:blip r:embed="rId3"/>
          <a:stretch>
            <a:fillRect/>
          </a:stretch>
        </p:blipFill>
        <p:spPr>
          <a:xfrm>
            <a:off x="8860220" y="3219619"/>
            <a:ext cx="2869324" cy="1589540"/>
          </a:xfrm>
          <a:prstGeom prst="rect">
            <a:avLst/>
          </a:prstGeom>
          <a:ln>
            <a:noFill/>
          </a:ln>
          <a:effectLst>
            <a:outerShdw blurRad="292100" dist="139700" dir="2700000" algn="tl" rotWithShape="0">
              <a:srgbClr val="333333">
                <a:alpha val="65000"/>
              </a:srgbClr>
            </a:outerShdw>
          </a:effectLst>
        </p:spPr>
      </p:pic>
      <p:sp>
        <p:nvSpPr>
          <p:cNvPr id="7" name="ZoneTexte 6">
            <a:extLst>
              <a:ext uri="{FF2B5EF4-FFF2-40B4-BE49-F238E27FC236}">
                <a16:creationId xmlns:a16="http://schemas.microsoft.com/office/drawing/2014/main" id="{BC9F373F-C903-AF85-3C66-A0E137420307}"/>
              </a:ext>
            </a:extLst>
          </p:cNvPr>
          <p:cNvSpPr txBox="1"/>
          <p:nvPr/>
        </p:nvSpPr>
        <p:spPr>
          <a:xfrm>
            <a:off x="8860220" y="5081066"/>
            <a:ext cx="3035201" cy="1169551"/>
          </a:xfrm>
          <a:prstGeom prst="rect">
            <a:avLst/>
          </a:prstGeom>
          <a:noFill/>
        </p:spPr>
        <p:txBody>
          <a:bodyPr wrap="square" rtlCol="0">
            <a:spAutoFit/>
          </a:bodyPr>
          <a:lstStyle/>
          <a:p>
            <a:pPr algn="ctr"/>
            <a:r>
              <a:rPr lang="fr-FR" sz="1400" i="1" dirty="0"/>
              <a:t>À l’actualisation des données en 2024, on avait réalisé que 83,5 % du montant des ventes réalisé sur la même période l’année précédente.</a:t>
            </a:r>
          </a:p>
        </p:txBody>
      </p:sp>
    </p:spTree>
    <p:extLst>
      <p:ext uri="{BB962C8B-B14F-4D97-AF65-F5344CB8AC3E}">
        <p14:creationId xmlns:p14="http://schemas.microsoft.com/office/powerpoint/2010/main" val="288503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rtl="0"/>
            <a:r>
              <a:rPr lang="fr-FR" dirty="0"/>
              <a:t>Le cycle de conception :</a:t>
            </a:r>
            <a:br>
              <a:rPr lang="fr-FR" dirty="0"/>
            </a:br>
            <a:r>
              <a:rPr lang="fr-FR" dirty="0"/>
              <a:t>Expression besoins &amp; sources</a:t>
            </a:r>
          </a:p>
        </p:txBody>
      </p:sp>
      <p:sp>
        <p:nvSpPr>
          <p:cNvPr id="4" name="Espace réservé du numéro de diapositive 3"/>
          <p:cNvSpPr>
            <a:spLocks noGrp="1"/>
          </p:cNvSpPr>
          <p:nvPr>
            <p:ph type="sldNum" sz="quarter" idx="12"/>
          </p:nvPr>
        </p:nvSpPr>
        <p:spPr/>
        <p:txBody>
          <a:bodyPr/>
          <a:lstStyle/>
          <a:p>
            <a:pPr rtl="0"/>
            <a:fld id="{401CF334-2D5C-4859-84A6-CA7E6E43FAEB}" type="slidenum">
              <a:rPr lang="fr-FR" noProof="0" smtClean="0"/>
              <a:t>11</a:t>
            </a:fld>
            <a:endParaRPr lang="fr-FR" noProof="0"/>
          </a:p>
        </p:txBody>
      </p:sp>
      <p:sp>
        <p:nvSpPr>
          <p:cNvPr id="5" name="Espace réservé du contenu 2">
            <a:extLst>
              <a:ext uri="{FF2B5EF4-FFF2-40B4-BE49-F238E27FC236}">
                <a16:creationId xmlns:a16="http://schemas.microsoft.com/office/drawing/2014/main" id="{583C7C56-AB2D-B0FD-5ED3-1C2A5906613C}"/>
              </a:ext>
            </a:extLst>
          </p:cNvPr>
          <p:cNvSpPr txBox="1">
            <a:spLocks/>
          </p:cNvSpPr>
          <p:nvPr/>
        </p:nvSpPr>
        <p:spPr>
          <a:xfrm>
            <a:off x="2592925" y="2162091"/>
            <a:ext cx="8809533" cy="399468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spcBef>
                <a:spcPct val="0"/>
              </a:spcBef>
              <a:buClrTx/>
              <a:buFont typeface="Wingdings" panose="05000000000000000000" pitchFamily="2" charset="2"/>
              <a:buChar char="Ø"/>
              <a:defRPr/>
            </a:pPr>
            <a:r>
              <a:rPr lang="fr-FR" altLang="fr-FR" sz="2000" b="1" dirty="0">
                <a:solidFill>
                  <a:schemeClr val="accent5"/>
                </a:solidFill>
              </a:rPr>
              <a:t>Expression du besoin / Travail d’enquêteur </a:t>
            </a:r>
            <a:r>
              <a:rPr lang="fr-FR" altLang="fr-FR" sz="2000" dirty="0">
                <a:solidFill>
                  <a:srgbClr val="000000"/>
                </a:solidFill>
              </a:rPr>
              <a:t>: </a:t>
            </a:r>
          </a:p>
          <a:p>
            <a:pPr algn="just">
              <a:spcBef>
                <a:spcPct val="0"/>
              </a:spcBef>
              <a:buClrTx/>
              <a:buFont typeface="Wingdings" panose="05000000000000000000" pitchFamily="2" charset="2"/>
              <a:buChar char="ü"/>
              <a:defRPr/>
            </a:pPr>
            <a:r>
              <a:rPr lang="fr-FR" altLang="fr-FR" dirty="0">
                <a:solidFill>
                  <a:srgbClr val="000000"/>
                </a:solidFill>
              </a:rPr>
              <a:t>Dans mon métier, </a:t>
            </a:r>
            <a:r>
              <a:rPr lang="fr-FR" altLang="fr-FR" b="1" dirty="0">
                <a:solidFill>
                  <a:srgbClr val="000000"/>
                </a:solidFill>
              </a:rPr>
              <a:t>quelles sont les indicateurs dont j’ai besoin </a:t>
            </a:r>
            <a:r>
              <a:rPr lang="fr-FR" altLang="fr-FR" dirty="0">
                <a:solidFill>
                  <a:srgbClr val="000000"/>
                </a:solidFill>
              </a:rPr>
              <a:t>pour faire mes </a:t>
            </a:r>
            <a:r>
              <a:rPr lang="fr-FR" altLang="fr-FR" dirty="0" err="1">
                <a:solidFill>
                  <a:srgbClr val="000000"/>
                </a:solidFill>
              </a:rPr>
              <a:t>reportings</a:t>
            </a:r>
            <a:r>
              <a:rPr lang="fr-FR" altLang="fr-FR" dirty="0">
                <a:solidFill>
                  <a:srgbClr val="000000"/>
                </a:solidFill>
              </a:rPr>
              <a:t> ?</a:t>
            </a:r>
          </a:p>
          <a:p>
            <a:pPr algn="just">
              <a:spcBef>
                <a:spcPct val="0"/>
              </a:spcBef>
              <a:buClrTx/>
              <a:buFont typeface="Wingdings" panose="05000000000000000000" pitchFamily="2" charset="2"/>
              <a:buChar char="ü"/>
              <a:defRPr/>
            </a:pPr>
            <a:r>
              <a:rPr lang="fr-FR" altLang="fr-FR" b="1" dirty="0">
                <a:solidFill>
                  <a:srgbClr val="000000"/>
                </a:solidFill>
              </a:rPr>
              <a:t>Lister tous les besoins </a:t>
            </a:r>
            <a:r>
              <a:rPr lang="fr-FR" altLang="fr-FR" dirty="0">
                <a:solidFill>
                  <a:srgbClr val="000000"/>
                </a:solidFill>
              </a:rPr>
              <a:t>du process métier et/ou service : point avec toutes les personnes concernées (utilisateurs des rapports).</a:t>
            </a:r>
          </a:p>
          <a:p>
            <a:pPr algn="just">
              <a:spcBef>
                <a:spcPct val="0"/>
              </a:spcBef>
              <a:buClrTx/>
              <a:buFont typeface="Wingdings" panose="05000000000000000000" pitchFamily="2" charset="2"/>
              <a:buChar char="ü"/>
              <a:defRPr/>
            </a:pPr>
            <a:r>
              <a:rPr lang="fr-FR" altLang="fr-FR" b="1" dirty="0">
                <a:solidFill>
                  <a:srgbClr val="000000"/>
                </a:solidFill>
              </a:rPr>
              <a:t>Centraliser tous les besoins </a:t>
            </a:r>
            <a:r>
              <a:rPr lang="fr-FR" altLang="fr-FR" dirty="0">
                <a:solidFill>
                  <a:srgbClr val="000000"/>
                </a:solidFill>
              </a:rPr>
              <a:t>afin de créer modèle de données Power BI réutilisable par le plus grand nombre : ne pas créer un modèle de données pour un rapport mais </a:t>
            </a:r>
            <a:r>
              <a:rPr lang="fr-FR" altLang="fr-FR" b="1" dirty="0">
                <a:solidFill>
                  <a:schemeClr val="accent2"/>
                </a:solidFill>
              </a:rPr>
              <a:t>un modèle pour tous les rapports </a:t>
            </a:r>
            <a:r>
              <a:rPr lang="fr-FR" altLang="fr-FR" dirty="0">
                <a:solidFill>
                  <a:srgbClr val="000000"/>
                </a:solidFill>
              </a:rPr>
              <a:t>du service/process métier.</a:t>
            </a:r>
          </a:p>
          <a:p>
            <a:pPr algn="just">
              <a:spcBef>
                <a:spcPct val="0"/>
              </a:spcBef>
              <a:buClrTx/>
              <a:buFont typeface="Wingdings" panose="05000000000000000000" pitchFamily="2" charset="2"/>
              <a:buChar char="ü"/>
              <a:defRPr/>
            </a:pPr>
            <a:endParaRPr lang="fr-FR" altLang="fr-FR" dirty="0">
              <a:solidFill>
                <a:srgbClr val="000000"/>
              </a:solidFill>
            </a:endParaRPr>
          </a:p>
          <a:p>
            <a:pPr algn="just">
              <a:spcBef>
                <a:spcPct val="0"/>
              </a:spcBef>
              <a:buClrTx/>
              <a:buFont typeface="Wingdings" panose="05000000000000000000" pitchFamily="2" charset="2"/>
              <a:buChar char="Ø"/>
              <a:defRPr/>
            </a:pPr>
            <a:r>
              <a:rPr lang="fr-FR" altLang="fr-FR" b="1" dirty="0">
                <a:solidFill>
                  <a:schemeClr val="accent4"/>
                </a:solidFill>
              </a:rPr>
              <a:t>Identification des sources de données :</a:t>
            </a:r>
          </a:p>
          <a:p>
            <a:pPr algn="just">
              <a:spcBef>
                <a:spcPct val="0"/>
              </a:spcBef>
              <a:buClrTx/>
              <a:buFont typeface="Wingdings" panose="05000000000000000000" pitchFamily="2" charset="2"/>
              <a:buChar char="ü"/>
              <a:defRPr/>
            </a:pPr>
            <a:r>
              <a:rPr lang="fr-FR" altLang="fr-FR" b="1" dirty="0">
                <a:solidFill>
                  <a:srgbClr val="000000"/>
                </a:solidFill>
              </a:rPr>
              <a:t>Quelles sont les sources </a:t>
            </a:r>
            <a:r>
              <a:rPr lang="fr-FR" altLang="fr-FR" dirty="0">
                <a:solidFill>
                  <a:srgbClr val="000000"/>
                </a:solidFill>
              </a:rPr>
              <a:t>qui contiennent les données qui vont nous permettre de créer nos indicateurs ?</a:t>
            </a:r>
          </a:p>
          <a:p>
            <a:pPr algn="just">
              <a:spcBef>
                <a:spcPct val="0"/>
              </a:spcBef>
              <a:buClrTx/>
              <a:buFont typeface="Wingdings" panose="05000000000000000000" pitchFamily="2" charset="2"/>
              <a:buChar char="ü"/>
              <a:defRPr/>
            </a:pPr>
            <a:r>
              <a:rPr lang="fr-FR" altLang="fr-FR" b="1" dirty="0">
                <a:solidFill>
                  <a:srgbClr val="000000"/>
                </a:solidFill>
              </a:rPr>
              <a:t>Les accès </a:t>
            </a:r>
            <a:r>
              <a:rPr lang="fr-FR" altLang="fr-FR" dirty="0">
                <a:solidFill>
                  <a:srgbClr val="000000"/>
                </a:solidFill>
              </a:rPr>
              <a:t>: demande des identifiants et mots de passe !</a:t>
            </a:r>
          </a:p>
          <a:p>
            <a:pPr algn="just">
              <a:spcBef>
                <a:spcPct val="0"/>
              </a:spcBef>
              <a:buClrTx/>
              <a:buFont typeface="Wingdings" panose="05000000000000000000" pitchFamily="2" charset="2"/>
              <a:buChar char="ü"/>
              <a:defRPr/>
            </a:pPr>
            <a:endParaRPr lang="fr-FR" altLang="fr-FR" dirty="0">
              <a:solidFill>
                <a:srgbClr val="000000"/>
              </a:solidFill>
            </a:endParaRPr>
          </a:p>
        </p:txBody>
      </p:sp>
    </p:spTree>
    <p:extLst>
      <p:ext uri="{BB962C8B-B14F-4D97-AF65-F5344CB8AC3E}">
        <p14:creationId xmlns:p14="http://schemas.microsoft.com/office/powerpoint/2010/main" val="260183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7C8EC7-C0A3-EA34-CBA5-A25DF91E0F9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9B8E4F7-F2ED-17EC-6765-8195D13AD08C}"/>
              </a:ext>
            </a:extLst>
          </p:cNvPr>
          <p:cNvSpPr>
            <a:spLocks noGrp="1"/>
          </p:cNvSpPr>
          <p:nvPr>
            <p:ph type="title"/>
          </p:nvPr>
        </p:nvSpPr>
        <p:spPr>
          <a:xfrm>
            <a:off x="1776248" y="589276"/>
            <a:ext cx="10205545" cy="1280890"/>
          </a:xfrm>
        </p:spPr>
        <p:txBody>
          <a:bodyPr rtlCol="0">
            <a:normAutofit/>
          </a:bodyPr>
          <a:lstStyle/>
          <a:p>
            <a:r>
              <a:rPr lang="fr-FR" dirty="0"/>
              <a:t>Fonctions DAX Time Intelligence</a:t>
            </a:r>
            <a:br>
              <a:rPr lang="fr-FR" dirty="0"/>
            </a:br>
            <a:r>
              <a:rPr lang="fr-FR" dirty="0"/>
              <a:t>Création de variables après contrôle (Perf +)</a:t>
            </a:r>
          </a:p>
        </p:txBody>
      </p:sp>
      <p:sp>
        <p:nvSpPr>
          <p:cNvPr id="4" name="Espace réservé du numéro de diapositive 3">
            <a:extLst>
              <a:ext uri="{FF2B5EF4-FFF2-40B4-BE49-F238E27FC236}">
                <a16:creationId xmlns:a16="http://schemas.microsoft.com/office/drawing/2014/main" id="{1A7BD45F-EB5A-809B-1DD1-820E91168F5D}"/>
              </a:ext>
            </a:extLst>
          </p:cNvPr>
          <p:cNvSpPr>
            <a:spLocks noGrp="1"/>
          </p:cNvSpPr>
          <p:nvPr>
            <p:ph type="sldNum" sz="quarter" idx="12"/>
          </p:nvPr>
        </p:nvSpPr>
        <p:spPr/>
        <p:txBody>
          <a:bodyPr/>
          <a:lstStyle/>
          <a:p>
            <a:pPr rtl="0"/>
            <a:fld id="{401CF334-2D5C-4859-84A6-CA7E6E43FAEB}" type="slidenum">
              <a:rPr lang="fr-FR" noProof="0" smtClean="0"/>
              <a:t>110</a:t>
            </a:fld>
            <a:endParaRPr lang="fr-FR" noProof="0"/>
          </a:p>
        </p:txBody>
      </p:sp>
      <p:sp>
        <p:nvSpPr>
          <p:cNvPr id="7" name="Rectangle 6">
            <a:extLst>
              <a:ext uri="{FF2B5EF4-FFF2-40B4-BE49-F238E27FC236}">
                <a16:creationId xmlns:a16="http://schemas.microsoft.com/office/drawing/2014/main" id="{58608FF3-3722-4BB2-48D6-27374C21789D}"/>
              </a:ext>
            </a:extLst>
          </p:cNvPr>
          <p:cNvSpPr/>
          <p:nvPr/>
        </p:nvSpPr>
        <p:spPr>
          <a:xfrm>
            <a:off x="2035576" y="2022908"/>
            <a:ext cx="10072341" cy="4801314"/>
          </a:xfrm>
          <a:prstGeom prst="rect">
            <a:avLst/>
          </a:prstGeom>
        </p:spPr>
        <p:txBody>
          <a:bodyPr wrap="square">
            <a:spAutoFit/>
          </a:bodyPr>
          <a:lstStyle/>
          <a:p>
            <a:pPr algn="just"/>
            <a:r>
              <a:rPr lang="fr-FR" b="1" dirty="0">
                <a:solidFill>
                  <a:schemeClr val="accent4"/>
                </a:solidFill>
              </a:rPr>
              <a:t>Après avoir séparé chaque mesure et vérifié chaque calcul, créer une seule mesure contenant les parties du calcul en variables :</a:t>
            </a:r>
          </a:p>
          <a:p>
            <a:pPr algn="just"/>
            <a:endParaRPr lang="fr-FR" b="0" dirty="0">
              <a:solidFill>
                <a:srgbClr val="000000"/>
              </a:solidFill>
              <a:effectLst/>
              <a:latin typeface="Consolas" panose="020B0609020204030204" pitchFamily="49" charset="0"/>
            </a:endParaRPr>
          </a:p>
          <a:p>
            <a:pPr indent="-285750" algn="just">
              <a:buFont typeface="Wingdings" panose="05000000000000000000" pitchFamily="2" charset="2"/>
              <a:buChar char="Ø"/>
            </a:pPr>
            <a:r>
              <a:rPr lang="fr-FR" u="sng" dirty="0"/>
              <a:t>Je souhaite calculer le </a:t>
            </a:r>
            <a:r>
              <a:rPr lang="fr-FR" b="1" u="sng" dirty="0"/>
              <a:t>pourcentage d’évolution d’une année sur l’autre.</a:t>
            </a:r>
          </a:p>
          <a:p>
            <a:pPr indent="-285750" algn="just">
              <a:buFont typeface="Wingdings" panose="05000000000000000000" pitchFamily="2" charset="2"/>
              <a:buChar char="Ø"/>
            </a:pPr>
            <a:r>
              <a:rPr lang="fr-FR" u="sng" dirty="0"/>
              <a:t>Je crée </a:t>
            </a:r>
            <a:r>
              <a:rPr lang="fr-FR" b="1" u="sng" dirty="0"/>
              <a:t>deux variables </a:t>
            </a:r>
            <a:r>
              <a:rPr lang="fr-FR" u="sng" dirty="0"/>
              <a:t>qui correspondent à mes deux mesures contrôlées en amont</a:t>
            </a:r>
            <a:endParaRPr lang="fr-FR" i="1" dirty="0"/>
          </a:p>
          <a:p>
            <a:endParaRPr lang="fr-FR" b="0" dirty="0">
              <a:solidFill>
                <a:srgbClr val="000000"/>
              </a:solidFill>
              <a:effectLst/>
              <a:latin typeface="Consolas" panose="020B0609020204030204" pitchFamily="49" charset="0"/>
            </a:endParaRPr>
          </a:p>
          <a:p>
            <a:r>
              <a:rPr lang="fr-FR" b="0" dirty="0">
                <a:solidFill>
                  <a:srgbClr val="000000"/>
                </a:solidFill>
                <a:effectLst/>
                <a:latin typeface="Consolas" panose="020B0609020204030204" pitchFamily="49" charset="0"/>
              </a:rPr>
              <a:t>Evolution d'une année sur l'autre = </a:t>
            </a:r>
          </a:p>
          <a:p>
            <a:r>
              <a:rPr lang="fr-FR" b="0" dirty="0">
                <a:solidFill>
                  <a:srgbClr val="0000FF"/>
                </a:solidFill>
                <a:effectLst/>
                <a:latin typeface="Consolas" panose="020B0609020204030204" pitchFamily="49" charset="0"/>
              </a:rPr>
              <a:t>VAR</a:t>
            </a:r>
            <a:r>
              <a:rPr lang="fr-FR" b="0" dirty="0">
                <a:solidFill>
                  <a:srgbClr val="000000"/>
                </a:solidFill>
                <a:effectLst/>
                <a:latin typeface="Consolas" panose="020B0609020204030204" pitchFamily="49" charset="0"/>
              </a:rPr>
              <a:t> </a:t>
            </a:r>
            <a:r>
              <a:rPr lang="fr-FR" b="0" dirty="0" err="1">
                <a:solidFill>
                  <a:srgbClr val="008080"/>
                </a:solidFill>
                <a:effectLst/>
                <a:latin typeface="Consolas" panose="020B0609020204030204" pitchFamily="49" charset="0"/>
              </a:rPr>
              <a:t>montantventes</a:t>
            </a:r>
            <a:r>
              <a:rPr lang="fr-FR" b="0" dirty="0">
                <a:solidFill>
                  <a:srgbClr val="000000"/>
                </a:solidFill>
                <a:effectLst/>
                <a:latin typeface="Consolas" panose="020B0609020204030204" pitchFamily="49" charset="0"/>
              </a:rPr>
              <a:t> = </a:t>
            </a:r>
            <a:r>
              <a:rPr lang="fr-FR" b="0" dirty="0">
                <a:solidFill>
                  <a:srgbClr val="3165BB"/>
                </a:solidFill>
                <a:effectLst/>
                <a:latin typeface="Consolas" panose="020B0609020204030204" pitchFamily="49" charset="0"/>
              </a:rPr>
              <a:t>SUM</a:t>
            </a:r>
            <a:r>
              <a:rPr lang="fr-FR" b="0" dirty="0">
                <a:solidFill>
                  <a:srgbClr val="000000"/>
                </a:solidFill>
                <a:effectLst/>
                <a:latin typeface="Consolas" panose="020B0609020204030204" pitchFamily="49" charset="0"/>
              </a:rPr>
              <a:t>(</a:t>
            </a:r>
            <a:r>
              <a:rPr lang="fr-FR" b="0" dirty="0">
                <a:solidFill>
                  <a:srgbClr val="001080"/>
                </a:solidFill>
                <a:effectLst/>
                <a:latin typeface="Consolas" panose="020B0609020204030204" pitchFamily="49" charset="0"/>
              </a:rPr>
              <a:t>'2Ventes ouvrées DAX'[</a:t>
            </a:r>
            <a:r>
              <a:rPr lang="fr-FR" b="0" dirty="0" err="1">
                <a:solidFill>
                  <a:srgbClr val="001080"/>
                </a:solidFill>
                <a:effectLst/>
                <a:latin typeface="Consolas" panose="020B0609020204030204" pitchFamily="49" charset="0"/>
              </a:rPr>
              <a:t>MontantVentes</a:t>
            </a:r>
            <a:r>
              <a:rPr lang="fr-FR" b="0" dirty="0">
                <a:solidFill>
                  <a:srgbClr val="001080"/>
                </a:solidFill>
                <a:effectLst/>
                <a:latin typeface="Consolas" panose="020B0609020204030204" pitchFamily="49" charset="0"/>
              </a:rPr>
              <a:t>]</a:t>
            </a:r>
            <a:r>
              <a:rPr lang="fr-FR" b="0" dirty="0">
                <a:solidFill>
                  <a:srgbClr val="000000"/>
                </a:solidFill>
                <a:effectLst/>
                <a:latin typeface="Consolas" panose="020B0609020204030204" pitchFamily="49" charset="0"/>
              </a:rPr>
              <a:t>)</a:t>
            </a:r>
          </a:p>
          <a:p>
            <a:r>
              <a:rPr lang="fr-FR" b="0" dirty="0">
                <a:solidFill>
                  <a:srgbClr val="0000FF"/>
                </a:solidFill>
                <a:effectLst/>
                <a:latin typeface="Consolas" panose="020B0609020204030204" pitchFamily="49" charset="0"/>
              </a:rPr>
              <a:t>VAR</a:t>
            </a:r>
            <a:r>
              <a:rPr lang="fr-FR" b="0" dirty="0">
                <a:solidFill>
                  <a:srgbClr val="000000"/>
                </a:solidFill>
                <a:effectLst/>
                <a:latin typeface="Consolas" panose="020B0609020204030204" pitchFamily="49" charset="0"/>
              </a:rPr>
              <a:t> </a:t>
            </a:r>
            <a:r>
              <a:rPr lang="fr-FR" b="0" dirty="0">
                <a:solidFill>
                  <a:srgbClr val="008080"/>
                </a:solidFill>
                <a:effectLst/>
                <a:latin typeface="Consolas" panose="020B0609020204030204" pitchFamily="49" charset="0"/>
              </a:rPr>
              <a:t>MontantventesY1</a:t>
            </a:r>
            <a:r>
              <a:rPr lang="fr-FR" b="0" dirty="0">
                <a:solidFill>
                  <a:srgbClr val="000000"/>
                </a:solidFill>
                <a:effectLst/>
                <a:latin typeface="Consolas" panose="020B0609020204030204" pitchFamily="49" charset="0"/>
              </a:rPr>
              <a:t> = </a:t>
            </a:r>
            <a:r>
              <a:rPr lang="fr-FR" b="0" dirty="0">
                <a:solidFill>
                  <a:srgbClr val="3165BB"/>
                </a:solidFill>
                <a:effectLst/>
                <a:latin typeface="Consolas" panose="020B0609020204030204" pitchFamily="49" charset="0"/>
              </a:rPr>
              <a:t>CALCULATE</a:t>
            </a:r>
            <a:r>
              <a:rPr lang="fr-FR" b="0" dirty="0">
                <a:solidFill>
                  <a:srgbClr val="000000"/>
                </a:solidFill>
                <a:effectLst/>
                <a:latin typeface="Consolas" panose="020B0609020204030204" pitchFamily="49" charset="0"/>
              </a:rPr>
              <a:t>(</a:t>
            </a:r>
            <a:r>
              <a:rPr lang="fr-FR" b="0" dirty="0">
                <a:solidFill>
                  <a:srgbClr val="3165BB"/>
                </a:solidFill>
                <a:effectLst/>
                <a:latin typeface="Consolas" panose="020B0609020204030204" pitchFamily="49" charset="0"/>
              </a:rPr>
              <a:t>SUM</a:t>
            </a:r>
            <a:r>
              <a:rPr lang="fr-FR" b="0" dirty="0">
                <a:solidFill>
                  <a:srgbClr val="000000"/>
                </a:solidFill>
                <a:effectLst/>
                <a:latin typeface="Consolas" panose="020B0609020204030204" pitchFamily="49" charset="0"/>
              </a:rPr>
              <a:t>(</a:t>
            </a:r>
            <a:r>
              <a:rPr lang="fr-FR" b="0" dirty="0">
                <a:solidFill>
                  <a:srgbClr val="001080"/>
                </a:solidFill>
                <a:effectLst/>
                <a:latin typeface="Consolas" panose="020B0609020204030204" pitchFamily="49" charset="0"/>
              </a:rPr>
              <a:t>'2Ventes ouvrées DAX'[</a:t>
            </a:r>
            <a:r>
              <a:rPr lang="fr-FR" b="0" dirty="0" err="1">
                <a:solidFill>
                  <a:srgbClr val="001080"/>
                </a:solidFill>
                <a:effectLst/>
                <a:latin typeface="Consolas" panose="020B0609020204030204" pitchFamily="49" charset="0"/>
              </a:rPr>
              <a:t>MontantVentes</a:t>
            </a:r>
            <a:r>
              <a:rPr lang="fr-FR" b="0" dirty="0">
                <a:solidFill>
                  <a:srgbClr val="001080"/>
                </a:solidFill>
                <a:effectLst/>
                <a:latin typeface="Consolas" panose="020B0609020204030204" pitchFamily="49" charset="0"/>
              </a:rPr>
              <a:t>]</a:t>
            </a:r>
            <a:r>
              <a:rPr lang="fr-FR" b="0" dirty="0">
                <a:solidFill>
                  <a:srgbClr val="000000"/>
                </a:solidFill>
                <a:effectLst/>
                <a:latin typeface="Consolas" panose="020B0609020204030204" pitchFamily="49" charset="0"/>
              </a:rPr>
              <a:t>);</a:t>
            </a:r>
            <a:r>
              <a:rPr lang="fr-FR" b="0" dirty="0">
                <a:solidFill>
                  <a:srgbClr val="3165BB"/>
                </a:solidFill>
                <a:effectLst/>
                <a:latin typeface="Consolas" panose="020B0609020204030204" pitchFamily="49" charset="0"/>
              </a:rPr>
              <a:t>SAMEPERIODLASTYEAR</a:t>
            </a:r>
            <a:r>
              <a:rPr lang="fr-FR" b="0" dirty="0">
                <a:solidFill>
                  <a:srgbClr val="000000"/>
                </a:solidFill>
                <a:effectLst/>
                <a:latin typeface="Consolas" panose="020B0609020204030204" pitchFamily="49" charset="0"/>
              </a:rPr>
              <a:t>(</a:t>
            </a:r>
            <a:r>
              <a:rPr lang="fr-FR" b="0" dirty="0">
                <a:solidFill>
                  <a:srgbClr val="001080"/>
                </a:solidFill>
                <a:effectLst/>
                <a:latin typeface="Consolas" panose="020B0609020204030204" pitchFamily="49" charset="0"/>
              </a:rPr>
              <a:t>'1Table Date Dax'[Date]</a:t>
            </a:r>
            <a:r>
              <a:rPr lang="fr-FR" b="0" dirty="0">
                <a:solidFill>
                  <a:srgbClr val="000000"/>
                </a:solidFill>
                <a:effectLst/>
                <a:latin typeface="Consolas" panose="020B0609020204030204" pitchFamily="49" charset="0"/>
              </a:rPr>
              <a:t>))</a:t>
            </a:r>
          </a:p>
          <a:p>
            <a:br>
              <a:rPr lang="fr-FR" b="0" dirty="0">
                <a:solidFill>
                  <a:srgbClr val="000000"/>
                </a:solidFill>
                <a:effectLst/>
                <a:latin typeface="Consolas" panose="020B0609020204030204" pitchFamily="49" charset="0"/>
              </a:rPr>
            </a:br>
            <a:r>
              <a:rPr lang="fr-FR" b="0" dirty="0">
                <a:solidFill>
                  <a:srgbClr val="0000FF"/>
                </a:solidFill>
                <a:effectLst/>
                <a:latin typeface="Consolas" panose="020B0609020204030204" pitchFamily="49" charset="0"/>
              </a:rPr>
              <a:t>RETURN 				--</a:t>
            </a:r>
            <a:r>
              <a:rPr lang="fr-FR" dirty="0"/>
              <a:t> calcul final utilisant les variables créées précédemment</a:t>
            </a:r>
          </a:p>
          <a:p>
            <a:r>
              <a:rPr lang="fr-FR" b="0" dirty="0">
                <a:solidFill>
                  <a:srgbClr val="000000"/>
                </a:solidFill>
                <a:effectLst/>
                <a:latin typeface="Consolas" panose="020B0609020204030204" pitchFamily="49" charset="0"/>
              </a:rPr>
              <a:t>(</a:t>
            </a:r>
            <a:r>
              <a:rPr lang="fr-FR" b="0" dirty="0" err="1">
                <a:solidFill>
                  <a:srgbClr val="008080"/>
                </a:solidFill>
                <a:effectLst/>
                <a:latin typeface="Consolas" panose="020B0609020204030204" pitchFamily="49" charset="0"/>
              </a:rPr>
              <a:t>montantventes</a:t>
            </a:r>
            <a:r>
              <a:rPr lang="fr-FR" b="0" dirty="0">
                <a:solidFill>
                  <a:srgbClr val="000000"/>
                </a:solidFill>
                <a:effectLst/>
                <a:latin typeface="Consolas" panose="020B0609020204030204" pitchFamily="49" charset="0"/>
              </a:rPr>
              <a:t> - </a:t>
            </a:r>
            <a:r>
              <a:rPr lang="fr-FR" b="0" dirty="0">
                <a:solidFill>
                  <a:srgbClr val="008080"/>
                </a:solidFill>
                <a:effectLst/>
                <a:latin typeface="Consolas" panose="020B0609020204030204" pitchFamily="49" charset="0"/>
              </a:rPr>
              <a:t>MontantventesY1</a:t>
            </a:r>
            <a:r>
              <a:rPr lang="fr-FR" b="0" dirty="0">
                <a:solidFill>
                  <a:srgbClr val="000000"/>
                </a:solidFill>
                <a:effectLst/>
                <a:latin typeface="Consolas" panose="020B0609020204030204" pitchFamily="49" charset="0"/>
              </a:rPr>
              <a:t>)/</a:t>
            </a:r>
            <a:r>
              <a:rPr lang="fr-FR" b="0" dirty="0">
                <a:solidFill>
                  <a:srgbClr val="008080"/>
                </a:solidFill>
                <a:effectLst/>
                <a:latin typeface="Consolas" panose="020B0609020204030204" pitchFamily="49" charset="0"/>
              </a:rPr>
              <a:t>MontantventesY1</a:t>
            </a:r>
            <a:endParaRPr lang="fr-FR" b="0" dirty="0">
              <a:solidFill>
                <a:srgbClr val="000000"/>
              </a:solidFill>
              <a:effectLst/>
              <a:latin typeface="Consolas" panose="020B0609020204030204" pitchFamily="49" charset="0"/>
            </a:endParaRPr>
          </a:p>
          <a:p>
            <a:pPr algn="just"/>
            <a:endParaRPr lang="fr-FR" b="0" dirty="0">
              <a:solidFill>
                <a:srgbClr val="68349C"/>
              </a:solidFill>
              <a:effectLst/>
              <a:latin typeface="Consolas" panose="020B0609020204030204" pitchFamily="49" charset="0"/>
            </a:endParaRPr>
          </a:p>
          <a:p>
            <a:pPr indent="-285750" algn="just">
              <a:buFont typeface="Wingdings" panose="05000000000000000000" pitchFamily="2" charset="2"/>
              <a:buChar char="ü"/>
            </a:pPr>
            <a:r>
              <a:rPr lang="fr-FR" dirty="0">
                <a:solidFill>
                  <a:schemeClr val="accent4"/>
                </a:solidFill>
                <a:sym typeface="Wingdings" panose="05000000000000000000" pitchFamily="2" charset="2"/>
              </a:rPr>
              <a:t>Gain en performance et stockage sur de grandes volumétries</a:t>
            </a:r>
          </a:p>
          <a:p>
            <a:pPr indent="-285750" algn="just">
              <a:buFont typeface="Wingdings" panose="05000000000000000000" pitchFamily="2" charset="2"/>
              <a:buChar char="ü"/>
            </a:pPr>
            <a:r>
              <a:rPr lang="fr-FR" dirty="0">
                <a:sym typeface="Wingdings" panose="05000000000000000000" pitchFamily="2" charset="2"/>
              </a:rPr>
              <a:t>Réutilisation des variables uniquement dans le return (pas d’une variable sur l’autre) si fonction Dax Time Intelligence</a:t>
            </a:r>
          </a:p>
        </p:txBody>
      </p:sp>
    </p:spTree>
    <p:extLst>
      <p:ext uri="{BB962C8B-B14F-4D97-AF65-F5344CB8AC3E}">
        <p14:creationId xmlns:p14="http://schemas.microsoft.com/office/powerpoint/2010/main" val="150803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272F3-FADD-9C03-67FC-9A5FB256F73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B6BB46C-42A9-38B9-58EC-71617D85EB7F}"/>
              </a:ext>
            </a:extLst>
          </p:cNvPr>
          <p:cNvSpPr>
            <a:spLocks noGrp="1"/>
          </p:cNvSpPr>
          <p:nvPr>
            <p:ph type="title"/>
          </p:nvPr>
        </p:nvSpPr>
        <p:spPr>
          <a:xfrm>
            <a:off x="2035576" y="589276"/>
            <a:ext cx="9192675" cy="1280890"/>
          </a:xfrm>
        </p:spPr>
        <p:txBody>
          <a:bodyPr rtlCol="0">
            <a:normAutofit/>
          </a:bodyPr>
          <a:lstStyle/>
          <a:p>
            <a:r>
              <a:rPr lang="fr-FR" dirty="0"/>
              <a:t>Fonctions DAX Time Intelligence</a:t>
            </a:r>
            <a:br>
              <a:rPr lang="fr-FR" dirty="0"/>
            </a:br>
            <a:r>
              <a:rPr lang="fr-FR" dirty="0"/>
              <a:t>SAMEPERIODLASTYEAR/DATEADD</a:t>
            </a:r>
          </a:p>
        </p:txBody>
      </p:sp>
      <p:sp>
        <p:nvSpPr>
          <p:cNvPr id="4" name="Espace réservé du numéro de diapositive 3">
            <a:extLst>
              <a:ext uri="{FF2B5EF4-FFF2-40B4-BE49-F238E27FC236}">
                <a16:creationId xmlns:a16="http://schemas.microsoft.com/office/drawing/2014/main" id="{4D8F32B9-5D56-1F14-2E57-6BEBE8D31898}"/>
              </a:ext>
            </a:extLst>
          </p:cNvPr>
          <p:cNvSpPr>
            <a:spLocks noGrp="1"/>
          </p:cNvSpPr>
          <p:nvPr>
            <p:ph type="sldNum" sz="quarter" idx="12"/>
          </p:nvPr>
        </p:nvSpPr>
        <p:spPr/>
        <p:txBody>
          <a:bodyPr/>
          <a:lstStyle/>
          <a:p>
            <a:pPr rtl="0"/>
            <a:fld id="{401CF334-2D5C-4859-84A6-CA7E6E43FAEB}" type="slidenum">
              <a:rPr lang="fr-FR" noProof="0" smtClean="0"/>
              <a:t>111</a:t>
            </a:fld>
            <a:endParaRPr lang="fr-FR" noProof="0"/>
          </a:p>
        </p:txBody>
      </p:sp>
      <p:sp>
        <p:nvSpPr>
          <p:cNvPr id="9" name="Rectangle 8">
            <a:extLst>
              <a:ext uri="{FF2B5EF4-FFF2-40B4-BE49-F238E27FC236}">
                <a16:creationId xmlns:a16="http://schemas.microsoft.com/office/drawing/2014/main" id="{097E9057-C278-0817-EB16-FEEC0A5E3FC3}"/>
              </a:ext>
            </a:extLst>
          </p:cNvPr>
          <p:cNvSpPr/>
          <p:nvPr/>
        </p:nvSpPr>
        <p:spPr>
          <a:xfrm>
            <a:off x="3668110" y="1870166"/>
            <a:ext cx="8284138" cy="4308872"/>
          </a:xfrm>
          <a:prstGeom prst="rect">
            <a:avLst/>
          </a:prstGeom>
        </p:spPr>
        <p:txBody>
          <a:bodyPr wrap="square">
            <a:spAutoFit/>
          </a:bodyPr>
          <a:lstStyle/>
          <a:p>
            <a:pPr>
              <a:buFont typeface="Wingdings" panose="05000000000000000000" pitchFamily="2" charset="2"/>
              <a:buChar char="Ø"/>
            </a:pPr>
            <a:r>
              <a:rPr lang="fr-FR" sz="2000" b="1" dirty="0">
                <a:effectLst/>
                <a:latin typeface="Century Gothic" panose="020B0502020202020204" pitchFamily="34" charset="0"/>
              </a:rPr>
              <a:t> SAMEPERIODLASTYEAR</a:t>
            </a:r>
            <a:r>
              <a:rPr lang="fr-FR" sz="2000" dirty="0">
                <a:solidFill>
                  <a:srgbClr val="000000"/>
                </a:solidFill>
                <a:latin typeface="Consolas" panose="020B0609020204030204" pitchFamily="49" charset="0"/>
              </a:rPr>
              <a:t> </a:t>
            </a:r>
            <a:r>
              <a:rPr lang="fr-FR" sz="2000" b="1" dirty="0"/>
              <a:t>:</a:t>
            </a:r>
          </a:p>
          <a:p>
            <a:r>
              <a:rPr lang="fr-FR" b="0" dirty="0">
                <a:solidFill>
                  <a:srgbClr val="3165BB"/>
                </a:solidFill>
                <a:effectLst/>
                <a:latin typeface="Consolas" panose="020B0609020204030204" pitchFamily="49" charset="0"/>
              </a:rPr>
              <a:t>CALCULATE</a:t>
            </a:r>
            <a:r>
              <a:rPr lang="fr-FR" b="0" dirty="0">
                <a:solidFill>
                  <a:srgbClr val="000000"/>
                </a:solidFill>
                <a:effectLst/>
                <a:latin typeface="Consolas" panose="020B0609020204030204" pitchFamily="49" charset="0"/>
              </a:rPr>
              <a:t>( </a:t>
            </a:r>
            <a:r>
              <a:rPr lang="fr-FR" b="0" dirty="0">
                <a:solidFill>
                  <a:schemeClr val="accent4"/>
                </a:solidFill>
                <a:effectLst/>
                <a:latin typeface="Consolas" panose="020B0609020204030204" pitchFamily="49" charset="0"/>
              </a:rPr>
              <a:t>[Somme montants ventes] </a:t>
            </a:r>
            <a:r>
              <a:rPr lang="fr-FR" b="0" dirty="0">
                <a:solidFill>
                  <a:srgbClr val="000000"/>
                </a:solidFill>
                <a:effectLst/>
                <a:latin typeface="Consolas" panose="020B0609020204030204" pitchFamily="49" charset="0"/>
              </a:rPr>
              <a:t>;</a:t>
            </a:r>
            <a:r>
              <a:rPr lang="fr-FR" b="0" dirty="0">
                <a:solidFill>
                  <a:srgbClr val="3165BB"/>
                </a:solidFill>
                <a:effectLst/>
                <a:latin typeface="Consolas" panose="020B0609020204030204" pitchFamily="49" charset="0"/>
              </a:rPr>
              <a:t>SAMEPERIODLASTYEAR</a:t>
            </a:r>
            <a:r>
              <a:rPr lang="fr-FR" b="0" dirty="0">
                <a:solidFill>
                  <a:srgbClr val="000000"/>
                </a:solidFill>
                <a:effectLst/>
                <a:latin typeface="Consolas" panose="020B0609020204030204" pitchFamily="49" charset="0"/>
              </a:rPr>
              <a:t>('1Table Date Dax'[Date]))</a:t>
            </a:r>
          </a:p>
          <a:p>
            <a:pPr marL="285750" indent="-285750" algn="just">
              <a:buFont typeface="Wingdings" panose="05000000000000000000" pitchFamily="2" charset="2"/>
              <a:buChar char="ü"/>
            </a:pPr>
            <a:r>
              <a:rPr lang="fr-FR" i="1" dirty="0">
                <a:solidFill>
                  <a:srgbClr val="00B050"/>
                </a:solidFill>
                <a:latin typeface="Consolas" panose="020B0609020204030204" pitchFamily="49" charset="0"/>
              </a:rPr>
              <a:t>Fonctionne pour toutes les périodicités (année, trimestre, mois, semaines, jours), </a:t>
            </a:r>
            <a:r>
              <a:rPr lang="fr-FR" b="1" i="1" dirty="0">
                <a:solidFill>
                  <a:schemeClr val="accent5"/>
                </a:solidFill>
                <a:latin typeface="Consolas" panose="020B0609020204030204" pitchFamily="49" charset="0"/>
              </a:rPr>
              <a:t>sur la même période l’année précédente</a:t>
            </a:r>
          </a:p>
          <a:p>
            <a:pPr marL="285750" indent="-285750" algn="just">
              <a:buFont typeface="Wingdings" panose="05000000000000000000" pitchFamily="2" charset="2"/>
              <a:buChar char="ü"/>
            </a:pPr>
            <a:r>
              <a:rPr lang="fr-FR" i="1" dirty="0">
                <a:solidFill>
                  <a:srgbClr val="00B050"/>
                </a:solidFill>
                <a:latin typeface="Consolas" panose="020B0609020204030204" pitchFamily="49" charset="0"/>
              </a:rPr>
              <a:t>Si l’année en cours n’est pas finie, et que les données courent jusqu'au 13 février, alors il compare avec le volume total de février de l’année dernière (et non année entière).</a:t>
            </a:r>
          </a:p>
          <a:p>
            <a:endParaRPr lang="fr-FR" i="1" dirty="0">
              <a:solidFill>
                <a:srgbClr val="00B050"/>
              </a:solidFill>
              <a:latin typeface="Consolas" panose="020B0609020204030204" pitchFamily="49" charset="0"/>
            </a:endParaRPr>
          </a:p>
          <a:p>
            <a:pPr>
              <a:buFont typeface="Wingdings" panose="05000000000000000000" pitchFamily="2" charset="2"/>
              <a:buChar char="Ø"/>
            </a:pPr>
            <a:r>
              <a:rPr lang="fr-FR" sz="2000" b="1" dirty="0">
                <a:effectLst/>
                <a:latin typeface="Century Gothic" panose="020B0502020202020204" pitchFamily="34" charset="0"/>
              </a:rPr>
              <a:t> DATEADD</a:t>
            </a:r>
            <a:r>
              <a:rPr lang="fr-FR" sz="2000" dirty="0">
                <a:solidFill>
                  <a:srgbClr val="000000"/>
                </a:solidFill>
                <a:latin typeface="Consolas" panose="020B0609020204030204" pitchFamily="49" charset="0"/>
              </a:rPr>
              <a:t> </a:t>
            </a:r>
            <a:r>
              <a:rPr lang="fr-FR" sz="2000" b="1" dirty="0"/>
              <a:t>:</a:t>
            </a:r>
          </a:p>
          <a:p>
            <a:r>
              <a:rPr lang="fr-FR" b="0" dirty="0">
                <a:solidFill>
                  <a:srgbClr val="3165BB"/>
                </a:solidFill>
                <a:effectLst/>
                <a:latin typeface="Consolas" panose="020B0609020204030204" pitchFamily="49" charset="0"/>
              </a:rPr>
              <a:t>CALCULATE</a:t>
            </a:r>
            <a:r>
              <a:rPr lang="fr-FR" b="0" dirty="0">
                <a:solidFill>
                  <a:srgbClr val="000000"/>
                </a:solidFill>
                <a:effectLst/>
                <a:latin typeface="Consolas" panose="020B0609020204030204" pitchFamily="49" charset="0"/>
              </a:rPr>
              <a:t>( </a:t>
            </a:r>
            <a:r>
              <a:rPr lang="fr-FR" b="0" dirty="0">
                <a:solidFill>
                  <a:schemeClr val="accent4"/>
                </a:solidFill>
                <a:effectLst/>
                <a:latin typeface="Consolas" panose="020B0609020204030204" pitchFamily="49" charset="0"/>
              </a:rPr>
              <a:t>[Somme montants ventes] </a:t>
            </a:r>
            <a:r>
              <a:rPr lang="fr-FR" b="0" dirty="0">
                <a:solidFill>
                  <a:srgbClr val="000000"/>
                </a:solidFill>
                <a:effectLst/>
                <a:latin typeface="Consolas" panose="020B0609020204030204" pitchFamily="49" charset="0"/>
              </a:rPr>
              <a:t>; </a:t>
            </a:r>
            <a:r>
              <a:rPr lang="fr-FR" b="0" dirty="0">
                <a:solidFill>
                  <a:srgbClr val="3165BB"/>
                </a:solidFill>
                <a:effectLst/>
                <a:latin typeface="Consolas" panose="020B0609020204030204" pitchFamily="49" charset="0"/>
              </a:rPr>
              <a:t>DATEADD</a:t>
            </a:r>
            <a:r>
              <a:rPr lang="fr-FR" b="0" dirty="0">
                <a:solidFill>
                  <a:srgbClr val="000000"/>
                </a:solidFill>
                <a:effectLst/>
                <a:latin typeface="Consolas" panose="020B0609020204030204" pitchFamily="49" charset="0"/>
              </a:rPr>
              <a:t>('1Table Date Dax'[Date] </a:t>
            </a:r>
            <a:r>
              <a:rPr lang="fr-FR" b="0" dirty="0">
                <a:solidFill>
                  <a:srgbClr val="000000"/>
                </a:solidFill>
                <a:effectLst/>
                <a:highlight>
                  <a:srgbClr val="C0C0C0"/>
                </a:highlight>
                <a:latin typeface="Consolas" panose="020B0609020204030204" pitchFamily="49" charset="0"/>
              </a:rPr>
              <a:t>;-</a:t>
            </a:r>
            <a:r>
              <a:rPr lang="fr-FR" b="0" dirty="0">
                <a:solidFill>
                  <a:srgbClr val="098658"/>
                </a:solidFill>
                <a:effectLst/>
                <a:highlight>
                  <a:srgbClr val="C0C0C0"/>
                </a:highlight>
                <a:latin typeface="Consolas" panose="020B0609020204030204" pitchFamily="49" charset="0"/>
              </a:rPr>
              <a:t>2</a:t>
            </a:r>
            <a:r>
              <a:rPr lang="fr-FR" b="0" dirty="0">
                <a:solidFill>
                  <a:srgbClr val="000000"/>
                </a:solidFill>
                <a:effectLst/>
                <a:highlight>
                  <a:srgbClr val="C0C0C0"/>
                </a:highlight>
                <a:latin typeface="Consolas" panose="020B0609020204030204" pitchFamily="49" charset="0"/>
              </a:rPr>
              <a:t>;</a:t>
            </a:r>
            <a:r>
              <a:rPr lang="fr-FR" b="0" dirty="0">
                <a:solidFill>
                  <a:srgbClr val="3165BB"/>
                </a:solidFill>
                <a:effectLst/>
                <a:highlight>
                  <a:srgbClr val="C0C0C0"/>
                </a:highlight>
                <a:latin typeface="Consolas" panose="020B0609020204030204" pitchFamily="49" charset="0"/>
              </a:rPr>
              <a:t>YEAR</a:t>
            </a:r>
            <a:r>
              <a:rPr lang="fr-FR" b="0" dirty="0">
                <a:solidFill>
                  <a:srgbClr val="000000"/>
                </a:solidFill>
                <a:effectLst/>
                <a:highlight>
                  <a:srgbClr val="C0C0C0"/>
                </a:highlight>
                <a:latin typeface="Consolas" panose="020B0609020204030204" pitchFamily="49" charset="0"/>
              </a:rPr>
              <a:t>))</a:t>
            </a:r>
          </a:p>
          <a:p>
            <a:pPr algn="just"/>
            <a:r>
              <a:rPr lang="fr-FR" i="1" dirty="0">
                <a:solidFill>
                  <a:srgbClr val="00B050"/>
                </a:solidFill>
                <a:latin typeface="Consolas" panose="020B0609020204030204" pitchFamily="49" charset="0"/>
              </a:rPr>
              <a:t>Fonctionne à l’identique de </a:t>
            </a:r>
            <a:r>
              <a:rPr lang="fr-FR" i="1" dirty="0" err="1">
                <a:solidFill>
                  <a:srgbClr val="00B050"/>
                </a:solidFill>
                <a:latin typeface="Consolas" panose="020B0609020204030204" pitchFamily="49" charset="0"/>
              </a:rPr>
              <a:t>Sameperiodlastyear</a:t>
            </a:r>
            <a:r>
              <a:rPr lang="fr-FR" i="1" dirty="0">
                <a:solidFill>
                  <a:srgbClr val="00B050"/>
                </a:solidFill>
                <a:latin typeface="Consolas" panose="020B0609020204030204" pitchFamily="49" charset="0"/>
              </a:rPr>
              <a:t> mais on </a:t>
            </a:r>
            <a:r>
              <a:rPr lang="fr-FR" b="1" i="1" dirty="0">
                <a:solidFill>
                  <a:schemeClr val="accent5"/>
                </a:solidFill>
                <a:latin typeface="Consolas" panose="020B0609020204030204" pitchFamily="49" charset="0"/>
              </a:rPr>
              <a:t>peut sélectionner la périodicité principale </a:t>
            </a:r>
            <a:r>
              <a:rPr lang="fr-FR" i="1" dirty="0">
                <a:solidFill>
                  <a:srgbClr val="00B050"/>
                </a:solidFill>
                <a:latin typeface="Consolas" panose="020B0609020204030204" pitchFamily="49" charset="0"/>
              </a:rPr>
              <a:t>: il y a deux ans, il y a 3 mois, etc. puis il calcul les hiérarchies inférieures.</a:t>
            </a:r>
          </a:p>
        </p:txBody>
      </p:sp>
      <p:pic>
        <p:nvPicPr>
          <p:cNvPr id="5" name="Image 4">
            <a:extLst>
              <a:ext uri="{FF2B5EF4-FFF2-40B4-BE49-F238E27FC236}">
                <a16:creationId xmlns:a16="http://schemas.microsoft.com/office/drawing/2014/main" id="{DA1926B3-0C2D-F9A5-FA0F-D1E9EF156BDB}"/>
              </a:ext>
            </a:extLst>
          </p:cNvPr>
          <p:cNvPicPr>
            <a:picLocks noChangeAspect="1"/>
          </p:cNvPicPr>
          <p:nvPr/>
        </p:nvPicPr>
        <p:blipFill>
          <a:blip r:embed="rId3"/>
          <a:stretch>
            <a:fillRect/>
          </a:stretch>
        </p:blipFill>
        <p:spPr>
          <a:xfrm>
            <a:off x="193741" y="2780838"/>
            <a:ext cx="3474369" cy="1600438"/>
          </a:xfrm>
          <a:prstGeom prst="rect">
            <a:avLst/>
          </a:prstGeom>
          <a:ln>
            <a:noFill/>
          </a:ln>
          <a:effectLst>
            <a:outerShdw blurRad="292100" dist="139700" dir="2700000" algn="tl" rotWithShape="0">
              <a:srgbClr val="333333">
                <a:alpha val="65000"/>
              </a:srgbClr>
            </a:outerShdw>
          </a:effectLst>
        </p:spPr>
      </p:pic>
      <p:sp>
        <p:nvSpPr>
          <p:cNvPr id="6" name="ZoneTexte 5">
            <a:extLst>
              <a:ext uri="{FF2B5EF4-FFF2-40B4-BE49-F238E27FC236}">
                <a16:creationId xmlns:a16="http://schemas.microsoft.com/office/drawing/2014/main" id="{D5482D5C-68FA-85C2-AD11-0543527F8A42}"/>
              </a:ext>
            </a:extLst>
          </p:cNvPr>
          <p:cNvSpPr txBox="1"/>
          <p:nvPr/>
        </p:nvSpPr>
        <p:spPr>
          <a:xfrm>
            <a:off x="921695" y="4573656"/>
            <a:ext cx="2732690" cy="1600438"/>
          </a:xfrm>
          <a:prstGeom prst="rect">
            <a:avLst/>
          </a:prstGeom>
          <a:noFill/>
        </p:spPr>
        <p:txBody>
          <a:bodyPr wrap="square" rtlCol="0">
            <a:spAutoFit/>
          </a:bodyPr>
          <a:lstStyle/>
          <a:p>
            <a:pPr algn="r"/>
            <a:r>
              <a:rPr lang="fr-FR" sz="1400" i="1" dirty="0"/>
              <a:t>Actualisation au </a:t>
            </a:r>
            <a:r>
              <a:rPr lang="fr-FR" sz="1400" b="1" i="1" dirty="0"/>
              <a:t>13 février 2024 </a:t>
            </a:r>
            <a:r>
              <a:rPr lang="fr-FR" sz="1400" i="1" dirty="0"/>
              <a:t>:</a:t>
            </a:r>
          </a:p>
          <a:p>
            <a:pPr algn="r"/>
            <a:r>
              <a:rPr lang="fr-FR" sz="1400" i="1" dirty="0"/>
              <a:t>Et on est à 249 214,89 Euros de montant des ventes.</a:t>
            </a:r>
          </a:p>
          <a:p>
            <a:pPr algn="r"/>
            <a:endParaRPr lang="fr-FR" sz="1400" i="1" dirty="0"/>
          </a:p>
          <a:p>
            <a:pPr algn="r"/>
            <a:r>
              <a:rPr lang="fr-FR" sz="1400" b="1" i="1" dirty="0"/>
              <a:t>Fin février </a:t>
            </a:r>
            <a:r>
              <a:rPr lang="fr-FR" sz="1400" i="1" dirty="0"/>
              <a:t>en 2023, on était à 298 421</a:t>
            </a:r>
          </a:p>
        </p:txBody>
      </p:sp>
    </p:spTree>
    <p:extLst>
      <p:ext uri="{BB962C8B-B14F-4D97-AF65-F5344CB8AC3E}">
        <p14:creationId xmlns:p14="http://schemas.microsoft.com/office/powerpoint/2010/main" val="2327279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69178-5178-0D99-CB3D-8EC9472FB15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4D1D56E-C7E7-6D5E-32F3-A16E6AA520DB}"/>
              </a:ext>
            </a:extLst>
          </p:cNvPr>
          <p:cNvSpPr>
            <a:spLocks noGrp="1"/>
          </p:cNvSpPr>
          <p:nvPr>
            <p:ph type="title"/>
          </p:nvPr>
        </p:nvSpPr>
        <p:spPr>
          <a:xfrm>
            <a:off x="2035576" y="589276"/>
            <a:ext cx="9192675" cy="1280890"/>
          </a:xfrm>
        </p:spPr>
        <p:txBody>
          <a:bodyPr rtlCol="0">
            <a:normAutofit/>
          </a:bodyPr>
          <a:lstStyle/>
          <a:p>
            <a:r>
              <a:rPr lang="fr-FR" dirty="0"/>
              <a:t>Fonctions DAX Time Intelligence</a:t>
            </a:r>
            <a:br>
              <a:rPr lang="fr-FR" dirty="0"/>
            </a:br>
            <a:r>
              <a:rPr lang="fr-FR" dirty="0"/>
              <a:t>PARALLELEPERIOD = La moins utilisée</a:t>
            </a:r>
          </a:p>
        </p:txBody>
      </p:sp>
      <p:sp>
        <p:nvSpPr>
          <p:cNvPr id="4" name="Espace réservé du numéro de diapositive 3">
            <a:extLst>
              <a:ext uri="{FF2B5EF4-FFF2-40B4-BE49-F238E27FC236}">
                <a16:creationId xmlns:a16="http://schemas.microsoft.com/office/drawing/2014/main" id="{72457828-CEA7-B4BD-2140-0AF3BD4C1FFB}"/>
              </a:ext>
            </a:extLst>
          </p:cNvPr>
          <p:cNvSpPr>
            <a:spLocks noGrp="1"/>
          </p:cNvSpPr>
          <p:nvPr>
            <p:ph type="sldNum" sz="quarter" idx="12"/>
          </p:nvPr>
        </p:nvSpPr>
        <p:spPr/>
        <p:txBody>
          <a:bodyPr/>
          <a:lstStyle/>
          <a:p>
            <a:pPr rtl="0"/>
            <a:fld id="{401CF334-2D5C-4859-84A6-CA7E6E43FAEB}" type="slidenum">
              <a:rPr lang="fr-FR" noProof="0" smtClean="0"/>
              <a:t>112</a:t>
            </a:fld>
            <a:endParaRPr lang="fr-FR" noProof="0"/>
          </a:p>
        </p:txBody>
      </p:sp>
      <p:sp>
        <p:nvSpPr>
          <p:cNvPr id="9" name="Rectangle 8">
            <a:extLst>
              <a:ext uri="{FF2B5EF4-FFF2-40B4-BE49-F238E27FC236}">
                <a16:creationId xmlns:a16="http://schemas.microsoft.com/office/drawing/2014/main" id="{431780B8-8076-5A3C-5D28-170B1B1D0F3F}"/>
              </a:ext>
            </a:extLst>
          </p:cNvPr>
          <p:cNvSpPr/>
          <p:nvPr/>
        </p:nvSpPr>
        <p:spPr>
          <a:xfrm>
            <a:off x="3668110" y="2111904"/>
            <a:ext cx="8284138" cy="4555093"/>
          </a:xfrm>
          <a:prstGeom prst="rect">
            <a:avLst/>
          </a:prstGeom>
        </p:spPr>
        <p:txBody>
          <a:bodyPr wrap="square">
            <a:spAutoFit/>
          </a:bodyPr>
          <a:lstStyle/>
          <a:p>
            <a:pPr>
              <a:buFont typeface="Wingdings" panose="05000000000000000000" pitchFamily="2" charset="2"/>
              <a:buChar char="Ø"/>
            </a:pPr>
            <a:r>
              <a:rPr lang="fr-FR" sz="2000" b="1" dirty="0">
                <a:effectLst/>
                <a:latin typeface="Century Gothic" panose="020B0502020202020204" pitchFamily="34" charset="0"/>
              </a:rPr>
              <a:t> PARALLELEPERIOD</a:t>
            </a:r>
            <a:r>
              <a:rPr lang="fr-FR" sz="2000" dirty="0">
                <a:solidFill>
                  <a:srgbClr val="000000"/>
                </a:solidFill>
                <a:latin typeface="Consolas" panose="020B0609020204030204" pitchFamily="49" charset="0"/>
              </a:rPr>
              <a:t> </a:t>
            </a:r>
            <a:r>
              <a:rPr lang="fr-FR" sz="2000" b="1" dirty="0"/>
              <a:t>:</a:t>
            </a:r>
          </a:p>
          <a:p>
            <a:r>
              <a:rPr lang="fr-FR" b="0" dirty="0">
                <a:solidFill>
                  <a:srgbClr val="3165BB"/>
                </a:solidFill>
                <a:effectLst/>
                <a:latin typeface="Consolas" panose="020B0609020204030204" pitchFamily="49" charset="0"/>
              </a:rPr>
              <a:t>CALCULATE</a:t>
            </a:r>
            <a:r>
              <a:rPr lang="fr-FR" b="0" dirty="0">
                <a:solidFill>
                  <a:srgbClr val="000000"/>
                </a:solidFill>
                <a:effectLst/>
                <a:latin typeface="Consolas" panose="020B0609020204030204" pitchFamily="49" charset="0"/>
              </a:rPr>
              <a:t>( </a:t>
            </a:r>
            <a:r>
              <a:rPr lang="fr-FR" b="0" dirty="0">
                <a:solidFill>
                  <a:schemeClr val="accent4"/>
                </a:solidFill>
                <a:effectLst/>
                <a:latin typeface="Consolas" panose="020B0609020204030204" pitchFamily="49" charset="0"/>
              </a:rPr>
              <a:t>[Somme montants ventes] </a:t>
            </a:r>
            <a:r>
              <a:rPr lang="fr-FR" b="0" dirty="0">
                <a:solidFill>
                  <a:srgbClr val="000000"/>
                </a:solidFill>
                <a:effectLst/>
                <a:latin typeface="Consolas" panose="020B0609020204030204" pitchFamily="49" charset="0"/>
              </a:rPr>
              <a:t>;</a:t>
            </a:r>
            <a:r>
              <a:rPr lang="en-US" b="0" dirty="0">
                <a:solidFill>
                  <a:srgbClr val="3165BB"/>
                </a:solidFill>
                <a:effectLst/>
                <a:latin typeface="Consolas" panose="020B0609020204030204" pitchFamily="49" charset="0"/>
              </a:rPr>
              <a:t> </a:t>
            </a:r>
          </a:p>
          <a:p>
            <a:r>
              <a:rPr lang="en-US" b="0" dirty="0">
                <a:solidFill>
                  <a:srgbClr val="3165BB"/>
                </a:solidFill>
                <a:effectLst/>
                <a:latin typeface="Consolas" panose="020B0609020204030204" pitchFamily="49" charset="0"/>
              </a:rPr>
              <a:t>PARALLELPERIOD</a:t>
            </a:r>
            <a:r>
              <a:rPr lang="en-US" b="0" dirty="0">
                <a:solidFill>
                  <a:srgbClr val="000000"/>
                </a:solidFill>
                <a:effectLst/>
                <a:latin typeface="Consolas" panose="020B0609020204030204" pitchFamily="49" charset="0"/>
              </a:rPr>
              <a:t>(</a:t>
            </a:r>
            <a:r>
              <a:rPr lang="en-US" b="0" dirty="0">
                <a:solidFill>
                  <a:srgbClr val="001080"/>
                </a:solidFill>
                <a:effectLst/>
                <a:latin typeface="Consolas" panose="020B0609020204030204" pitchFamily="49" charset="0"/>
              </a:rPr>
              <a:t>'1Table Date Dax'[Date]</a:t>
            </a:r>
            <a:r>
              <a:rPr lang="en-US" b="0" dirty="0">
                <a:solidFill>
                  <a:srgbClr val="000000"/>
                </a:solidFill>
                <a:effectLst/>
                <a:latin typeface="Consolas" panose="020B0609020204030204" pitchFamily="49" charset="0"/>
              </a:rPr>
              <a:t>;-</a:t>
            </a:r>
            <a:r>
              <a:rPr lang="en-US" b="0" dirty="0">
                <a:solidFill>
                  <a:srgbClr val="098658"/>
                </a:solidFill>
                <a:effectLst/>
                <a:latin typeface="Consolas" panose="020B0609020204030204" pitchFamily="49" charset="0"/>
              </a:rPr>
              <a:t>1</a:t>
            </a:r>
            <a:r>
              <a:rPr lang="en-US" b="0" dirty="0">
                <a:solidFill>
                  <a:srgbClr val="000000"/>
                </a:solidFill>
                <a:effectLst/>
                <a:latin typeface="Consolas" panose="020B0609020204030204" pitchFamily="49" charset="0"/>
              </a:rPr>
              <a:t>;</a:t>
            </a:r>
            <a:r>
              <a:rPr lang="en-US" b="0" dirty="0">
                <a:solidFill>
                  <a:srgbClr val="3165BB"/>
                </a:solidFill>
                <a:effectLst/>
                <a:latin typeface="Consolas" panose="020B0609020204030204" pitchFamily="49" charset="0"/>
              </a:rPr>
              <a:t>YEAR</a:t>
            </a:r>
            <a:r>
              <a:rPr lang="en-US" b="0" dirty="0">
                <a:solidFill>
                  <a:srgbClr val="000000"/>
                </a:solidFill>
                <a:effectLst/>
                <a:latin typeface="Consolas" panose="020B0609020204030204" pitchFamily="49" charset="0"/>
              </a:rPr>
              <a:t>))</a:t>
            </a:r>
          </a:p>
          <a:p>
            <a:pPr marL="285750" indent="-285750" algn="just">
              <a:buFont typeface="Wingdings" panose="05000000000000000000" pitchFamily="2" charset="2"/>
              <a:buChar char="ü"/>
            </a:pPr>
            <a:r>
              <a:rPr lang="fr-FR" i="1" dirty="0">
                <a:solidFill>
                  <a:srgbClr val="00B050"/>
                </a:solidFill>
                <a:latin typeface="Consolas" panose="020B0609020204030204" pitchFamily="49" charset="0"/>
              </a:rPr>
              <a:t>On peut </a:t>
            </a:r>
            <a:r>
              <a:rPr lang="fr-FR" b="1" i="1" dirty="0">
                <a:solidFill>
                  <a:schemeClr val="accent5"/>
                </a:solidFill>
                <a:latin typeface="Consolas" panose="020B0609020204030204" pitchFamily="49" charset="0"/>
              </a:rPr>
              <a:t>sélectionner la périodicité de calcul </a:t>
            </a:r>
            <a:r>
              <a:rPr lang="fr-FR" i="1" dirty="0">
                <a:solidFill>
                  <a:srgbClr val="00B050"/>
                </a:solidFill>
                <a:latin typeface="Consolas" panose="020B0609020204030204" pitchFamily="49" charset="0"/>
              </a:rPr>
              <a:t>voulue comme pour DATEADD = année, trimestre, mois, etc. et l’intervalle (- 2 ans, + 2 mois, etc.)</a:t>
            </a:r>
          </a:p>
          <a:p>
            <a:pPr algn="just"/>
            <a:endParaRPr lang="fr-FR" b="1" i="1" dirty="0">
              <a:solidFill>
                <a:schemeClr val="accent5"/>
              </a:solidFill>
              <a:latin typeface="Consolas" panose="020B0609020204030204" pitchFamily="49" charset="0"/>
            </a:endParaRPr>
          </a:p>
          <a:p>
            <a:pPr marL="285750" indent="-285750" algn="just">
              <a:buFont typeface="Wingdings" panose="05000000000000000000" pitchFamily="2" charset="2"/>
              <a:buChar char="ü"/>
            </a:pPr>
            <a:r>
              <a:rPr lang="fr-FR" i="1" dirty="0">
                <a:solidFill>
                  <a:srgbClr val="00B050"/>
                </a:solidFill>
                <a:latin typeface="Consolas" panose="020B0609020204030204" pitchFamily="49" charset="0"/>
              </a:rPr>
              <a:t>Si l’année en cours n’est pas finie, et que les données courent jusqu'au 13 février, alors ici, </a:t>
            </a:r>
            <a:r>
              <a:rPr lang="fr-FR" b="1" i="1" dirty="0">
                <a:solidFill>
                  <a:schemeClr val="accent5"/>
                </a:solidFill>
                <a:latin typeface="Consolas" panose="020B0609020204030204" pitchFamily="49" charset="0"/>
              </a:rPr>
              <a:t>il donne la volumétrie totale de l’année précédente </a:t>
            </a:r>
            <a:r>
              <a:rPr lang="fr-FR" i="1" dirty="0">
                <a:solidFill>
                  <a:srgbClr val="00B050"/>
                </a:solidFill>
                <a:latin typeface="Consolas" panose="020B0609020204030204" pitchFamily="49" charset="0"/>
              </a:rPr>
              <a:t>et non pas jusqu’à la fin février comme DATEADD et SAMEPERIODLASTYEAR.</a:t>
            </a:r>
          </a:p>
          <a:p>
            <a:pPr marL="285750" indent="-285750" algn="just">
              <a:buFont typeface="Wingdings" panose="05000000000000000000" pitchFamily="2" charset="2"/>
              <a:buChar char="ü"/>
            </a:pPr>
            <a:endParaRPr lang="fr-FR" i="1" dirty="0">
              <a:solidFill>
                <a:srgbClr val="00B050"/>
              </a:solidFill>
              <a:latin typeface="Consolas" panose="020B0609020204030204" pitchFamily="49" charset="0"/>
            </a:endParaRPr>
          </a:p>
          <a:p>
            <a:pPr marL="285750" indent="-285750" algn="just">
              <a:buFont typeface="Wingdings" panose="05000000000000000000" pitchFamily="2" charset="2"/>
              <a:buChar char="ü"/>
            </a:pPr>
            <a:r>
              <a:rPr lang="fr-FR" i="1" dirty="0">
                <a:solidFill>
                  <a:srgbClr val="00B050"/>
                </a:solidFill>
                <a:latin typeface="Consolas" panose="020B0609020204030204" pitchFamily="49" charset="0"/>
              </a:rPr>
              <a:t>Il ne sait </a:t>
            </a:r>
            <a:r>
              <a:rPr lang="fr-FR" b="1" i="1" dirty="0">
                <a:solidFill>
                  <a:schemeClr val="accent5"/>
                </a:solidFill>
                <a:latin typeface="Consolas" panose="020B0609020204030204" pitchFamily="49" charset="0"/>
              </a:rPr>
              <a:t>pas calculer sur les périodicités inférieures (hiérarchies) </a:t>
            </a:r>
            <a:r>
              <a:rPr lang="fr-FR" i="1" dirty="0">
                <a:solidFill>
                  <a:srgbClr val="00B050"/>
                </a:solidFill>
                <a:latin typeface="Consolas" panose="020B0609020204030204" pitchFamily="49" charset="0"/>
              </a:rPr>
              <a:t>: si je lui demande de calculer l’année dernière et que j’ouvre les mois, il ne calculera pas par mois de l’année dernière.</a:t>
            </a:r>
          </a:p>
        </p:txBody>
      </p:sp>
      <p:sp>
        <p:nvSpPr>
          <p:cNvPr id="6" name="ZoneTexte 5">
            <a:extLst>
              <a:ext uri="{FF2B5EF4-FFF2-40B4-BE49-F238E27FC236}">
                <a16:creationId xmlns:a16="http://schemas.microsoft.com/office/drawing/2014/main" id="{EDCACA6C-04EE-9D7E-A56B-EB628B5F4D04}"/>
              </a:ext>
            </a:extLst>
          </p:cNvPr>
          <p:cNvSpPr txBox="1"/>
          <p:nvPr/>
        </p:nvSpPr>
        <p:spPr>
          <a:xfrm>
            <a:off x="935420" y="4384967"/>
            <a:ext cx="2732690" cy="2246769"/>
          </a:xfrm>
          <a:prstGeom prst="rect">
            <a:avLst/>
          </a:prstGeom>
          <a:noFill/>
        </p:spPr>
        <p:txBody>
          <a:bodyPr wrap="square" rtlCol="0">
            <a:spAutoFit/>
          </a:bodyPr>
          <a:lstStyle/>
          <a:p>
            <a:pPr algn="r"/>
            <a:r>
              <a:rPr lang="fr-FR" sz="1400" i="1" dirty="0"/>
              <a:t>Actualisation au </a:t>
            </a:r>
            <a:r>
              <a:rPr lang="fr-FR" sz="1400" b="1" i="1" dirty="0"/>
              <a:t>13 février 2024 </a:t>
            </a:r>
            <a:r>
              <a:rPr lang="fr-FR" sz="1400" i="1" dirty="0"/>
              <a:t>:</a:t>
            </a:r>
          </a:p>
          <a:p>
            <a:pPr algn="r"/>
            <a:r>
              <a:rPr lang="fr-FR" sz="1400" i="1" dirty="0"/>
              <a:t>Et on est à 249 214,89 Euros de montant des ventes.</a:t>
            </a:r>
          </a:p>
          <a:p>
            <a:pPr algn="r"/>
            <a:endParaRPr lang="fr-FR" sz="1400" i="1" dirty="0"/>
          </a:p>
          <a:p>
            <a:pPr algn="r"/>
            <a:r>
              <a:rPr lang="fr-FR" sz="1400" i="1" dirty="0"/>
              <a:t>Qu’importe la périodicité sélectionnée (hiérarchie du tableau), il me donne la </a:t>
            </a:r>
            <a:r>
              <a:rPr lang="fr-FR" sz="1400" b="1" i="1" dirty="0"/>
              <a:t>valeur totale de l’année précédente</a:t>
            </a:r>
            <a:r>
              <a:rPr lang="fr-FR" sz="1400" i="1" dirty="0"/>
              <a:t>.</a:t>
            </a:r>
          </a:p>
        </p:txBody>
      </p:sp>
      <p:pic>
        <p:nvPicPr>
          <p:cNvPr id="7" name="Image 6">
            <a:extLst>
              <a:ext uri="{FF2B5EF4-FFF2-40B4-BE49-F238E27FC236}">
                <a16:creationId xmlns:a16="http://schemas.microsoft.com/office/drawing/2014/main" id="{8D93DE61-6045-FF90-A5A3-6D6AE82C775C}"/>
              </a:ext>
            </a:extLst>
          </p:cNvPr>
          <p:cNvPicPr>
            <a:picLocks noChangeAspect="1"/>
          </p:cNvPicPr>
          <p:nvPr/>
        </p:nvPicPr>
        <p:blipFill>
          <a:blip r:embed="rId3"/>
          <a:stretch>
            <a:fillRect/>
          </a:stretch>
        </p:blipFill>
        <p:spPr>
          <a:xfrm>
            <a:off x="109736" y="2879834"/>
            <a:ext cx="3544649" cy="13711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26321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06B65F-0E9E-9544-AE4E-41CE9307E1B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BA44201-F34F-2D76-C89E-BC9DA233CB10}"/>
              </a:ext>
            </a:extLst>
          </p:cNvPr>
          <p:cNvSpPr>
            <a:spLocks noGrp="1"/>
          </p:cNvSpPr>
          <p:nvPr>
            <p:ph type="title"/>
          </p:nvPr>
        </p:nvSpPr>
        <p:spPr>
          <a:xfrm>
            <a:off x="2035576" y="589276"/>
            <a:ext cx="9192675" cy="1280890"/>
          </a:xfrm>
        </p:spPr>
        <p:txBody>
          <a:bodyPr rtlCol="0">
            <a:normAutofit/>
          </a:bodyPr>
          <a:lstStyle/>
          <a:p>
            <a:r>
              <a:rPr lang="fr-FR" dirty="0"/>
              <a:t>Fonctions DAX Time Intelligence</a:t>
            </a:r>
            <a:br>
              <a:rPr lang="fr-FR" dirty="0"/>
            </a:br>
            <a:r>
              <a:rPr lang="fr-FR" dirty="0"/>
              <a:t>DATESYTD et les divers cumuls</a:t>
            </a:r>
          </a:p>
        </p:txBody>
      </p:sp>
      <p:sp>
        <p:nvSpPr>
          <p:cNvPr id="4" name="Espace réservé du numéro de diapositive 3">
            <a:extLst>
              <a:ext uri="{FF2B5EF4-FFF2-40B4-BE49-F238E27FC236}">
                <a16:creationId xmlns:a16="http://schemas.microsoft.com/office/drawing/2014/main" id="{5CFD84E7-EBFF-9944-94E1-23DF7DF7CD07}"/>
              </a:ext>
            </a:extLst>
          </p:cNvPr>
          <p:cNvSpPr>
            <a:spLocks noGrp="1"/>
          </p:cNvSpPr>
          <p:nvPr>
            <p:ph type="sldNum" sz="quarter" idx="12"/>
          </p:nvPr>
        </p:nvSpPr>
        <p:spPr/>
        <p:txBody>
          <a:bodyPr/>
          <a:lstStyle/>
          <a:p>
            <a:pPr rtl="0"/>
            <a:fld id="{401CF334-2D5C-4859-84A6-CA7E6E43FAEB}" type="slidenum">
              <a:rPr lang="fr-FR" noProof="0" smtClean="0"/>
              <a:t>113</a:t>
            </a:fld>
            <a:endParaRPr lang="fr-FR" noProof="0"/>
          </a:p>
        </p:txBody>
      </p:sp>
      <p:sp>
        <p:nvSpPr>
          <p:cNvPr id="9" name="Rectangle 8">
            <a:extLst>
              <a:ext uri="{FF2B5EF4-FFF2-40B4-BE49-F238E27FC236}">
                <a16:creationId xmlns:a16="http://schemas.microsoft.com/office/drawing/2014/main" id="{49D2FA24-1E1A-5649-11BD-0B44D60A3ECC}"/>
              </a:ext>
            </a:extLst>
          </p:cNvPr>
          <p:cNvSpPr/>
          <p:nvPr/>
        </p:nvSpPr>
        <p:spPr>
          <a:xfrm>
            <a:off x="4151586" y="2182146"/>
            <a:ext cx="7504386" cy="4093428"/>
          </a:xfrm>
          <a:prstGeom prst="rect">
            <a:avLst/>
          </a:prstGeom>
        </p:spPr>
        <p:txBody>
          <a:bodyPr wrap="square">
            <a:spAutoFit/>
          </a:bodyPr>
          <a:lstStyle/>
          <a:p>
            <a:pPr>
              <a:buFont typeface="Wingdings" panose="05000000000000000000" pitchFamily="2" charset="2"/>
              <a:buChar char="Ø"/>
            </a:pPr>
            <a:r>
              <a:rPr lang="fr-FR" sz="2000" b="1" dirty="0">
                <a:effectLst/>
                <a:latin typeface="Century Gothic" panose="020B0502020202020204" pitchFamily="34" charset="0"/>
              </a:rPr>
              <a:t> DATESYTD</a:t>
            </a:r>
            <a:r>
              <a:rPr lang="fr-FR" sz="2000" dirty="0">
                <a:solidFill>
                  <a:srgbClr val="000000"/>
                </a:solidFill>
                <a:latin typeface="Consolas" panose="020B0609020204030204" pitchFamily="49" charset="0"/>
              </a:rPr>
              <a:t> </a:t>
            </a:r>
            <a:r>
              <a:rPr lang="fr-FR" sz="2000" b="1" dirty="0"/>
              <a:t>:</a:t>
            </a:r>
            <a:r>
              <a:rPr lang="fr-FR" sz="2000" dirty="0"/>
              <a:t> permet de faire des cumuls dans l’année</a:t>
            </a:r>
          </a:p>
          <a:p>
            <a:pPr>
              <a:buFont typeface="Wingdings" panose="05000000000000000000" pitchFamily="2" charset="2"/>
              <a:buChar char="Ø"/>
            </a:pPr>
            <a:endParaRPr lang="fr-FR" sz="2000" b="1" dirty="0"/>
          </a:p>
          <a:p>
            <a:r>
              <a:rPr lang="fr-FR" b="0" dirty="0">
                <a:solidFill>
                  <a:srgbClr val="3165BB"/>
                </a:solidFill>
                <a:effectLst/>
                <a:latin typeface="Consolas" panose="020B0609020204030204" pitchFamily="49" charset="0"/>
              </a:rPr>
              <a:t>CALCULATE</a:t>
            </a:r>
            <a:r>
              <a:rPr lang="fr-FR" b="0" dirty="0">
                <a:solidFill>
                  <a:srgbClr val="000000"/>
                </a:solidFill>
                <a:effectLst/>
                <a:latin typeface="Consolas" panose="020B0609020204030204" pitchFamily="49" charset="0"/>
              </a:rPr>
              <a:t>( </a:t>
            </a:r>
            <a:r>
              <a:rPr lang="fr-FR" b="0" dirty="0">
                <a:solidFill>
                  <a:schemeClr val="accent4"/>
                </a:solidFill>
                <a:effectLst/>
                <a:latin typeface="Consolas" panose="020B0609020204030204" pitchFamily="49" charset="0"/>
              </a:rPr>
              <a:t>[Somme montants ventes] </a:t>
            </a:r>
            <a:r>
              <a:rPr lang="fr-FR" b="0" dirty="0">
                <a:solidFill>
                  <a:srgbClr val="000000"/>
                </a:solidFill>
                <a:effectLst/>
                <a:latin typeface="Consolas" panose="020B0609020204030204" pitchFamily="49" charset="0"/>
              </a:rPr>
              <a:t>;</a:t>
            </a:r>
            <a:r>
              <a:rPr lang="fr-FR" b="0" dirty="0">
                <a:solidFill>
                  <a:srgbClr val="3165BB"/>
                </a:solidFill>
                <a:effectLst/>
                <a:latin typeface="Consolas" panose="020B0609020204030204" pitchFamily="49" charset="0"/>
              </a:rPr>
              <a:t> </a:t>
            </a:r>
          </a:p>
          <a:p>
            <a:r>
              <a:rPr lang="fr-FR" b="0" dirty="0">
                <a:solidFill>
                  <a:srgbClr val="3165BB"/>
                </a:solidFill>
                <a:effectLst/>
                <a:latin typeface="Consolas" panose="020B0609020204030204" pitchFamily="49" charset="0"/>
              </a:rPr>
              <a:t>			DATESYTD</a:t>
            </a:r>
            <a:r>
              <a:rPr lang="fr-FR" b="0" dirty="0">
                <a:solidFill>
                  <a:srgbClr val="000000"/>
                </a:solidFill>
                <a:effectLst/>
                <a:latin typeface="Consolas" panose="020B0609020204030204" pitchFamily="49" charset="0"/>
              </a:rPr>
              <a:t>('1Table Date Dax'[Date]) )</a:t>
            </a:r>
          </a:p>
          <a:p>
            <a:endParaRPr lang="fr-FR" dirty="0">
              <a:solidFill>
                <a:srgbClr val="000000"/>
              </a:solidFill>
              <a:latin typeface="Consolas" panose="020B0609020204030204" pitchFamily="49" charset="0"/>
            </a:endParaRPr>
          </a:p>
          <a:p>
            <a:pPr marL="285750" indent="-285750" algn="just">
              <a:buFont typeface="Wingdings" panose="05000000000000000000" pitchFamily="2" charset="2"/>
              <a:buChar char="Ø"/>
            </a:pPr>
            <a:r>
              <a:rPr lang="fr-FR" sz="2000" b="1" dirty="0"/>
              <a:t>Il en existe 3 différents pour 3 niveaux de temporalités </a:t>
            </a:r>
            <a:r>
              <a:rPr lang="fr-FR" sz="2000" dirty="0"/>
              <a:t>de départ : </a:t>
            </a:r>
          </a:p>
          <a:p>
            <a:pPr marL="285750" indent="-285750" algn="just">
              <a:buFont typeface="Wingdings" panose="05000000000000000000" pitchFamily="2" charset="2"/>
              <a:buChar char="ü"/>
            </a:pPr>
            <a:r>
              <a:rPr lang="fr-FR" i="1" dirty="0">
                <a:solidFill>
                  <a:srgbClr val="00B050"/>
                </a:solidFill>
                <a:latin typeface="Consolas" panose="020B0609020204030204" pitchFamily="49" charset="0"/>
              </a:rPr>
              <a:t>DATESYTD : </a:t>
            </a:r>
            <a:r>
              <a:rPr lang="fr-FR" i="1" dirty="0" err="1">
                <a:solidFill>
                  <a:srgbClr val="00B050"/>
                </a:solidFill>
                <a:latin typeface="Consolas" panose="020B0609020204030204" pitchFamily="49" charset="0"/>
              </a:rPr>
              <a:t>Year</a:t>
            </a:r>
            <a:r>
              <a:rPr lang="fr-FR" i="1" dirty="0">
                <a:solidFill>
                  <a:srgbClr val="00B050"/>
                </a:solidFill>
                <a:latin typeface="Consolas" panose="020B0609020204030204" pitchFamily="49" charset="0"/>
              </a:rPr>
              <a:t>-to-date : Calcule le cumul de début de l’année jusqu’à la dernière date. Se calcule pour chaque niveau de hiérarchie inférieur trimestre, mois, etc.</a:t>
            </a:r>
            <a:endParaRPr lang="fr-FR" b="1" i="1" dirty="0">
              <a:solidFill>
                <a:schemeClr val="accent5"/>
              </a:solidFill>
              <a:latin typeface="Consolas" panose="020B0609020204030204" pitchFamily="49" charset="0"/>
            </a:endParaRPr>
          </a:p>
          <a:p>
            <a:pPr marL="285750" indent="-285750" algn="just">
              <a:buFont typeface="Wingdings" panose="05000000000000000000" pitchFamily="2" charset="2"/>
              <a:buChar char="ü"/>
            </a:pPr>
            <a:r>
              <a:rPr lang="fr-FR" i="1" dirty="0">
                <a:solidFill>
                  <a:srgbClr val="00B050"/>
                </a:solidFill>
                <a:latin typeface="Consolas" panose="020B0609020204030204" pitchFamily="49" charset="0"/>
              </a:rPr>
              <a:t>DATESQTD : Quarter-to-date : Fonctionne de même mais ne calcule qu’à l’intérieur d’un trimestre</a:t>
            </a:r>
          </a:p>
          <a:p>
            <a:pPr marL="285750" indent="-285750" algn="just">
              <a:buFont typeface="Wingdings" panose="05000000000000000000" pitchFamily="2" charset="2"/>
              <a:buChar char="ü"/>
            </a:pPr>
            <a:r>
              <a:rPr lang="fr-FR" i="1" dirty="0">
                <a:solidFill>
                  <a:srgbClr val="00B050"/>
                </a:solidFill>
                <a:latin typeface="Consolas" panose="020B0609020204030204" pitchFamily="49" charset="0"/>
              </a:rPr>
              <a:t>DATESMTD : </a:t>
            </a:r>
            <a:r>
              <a:rPr lang="fr-FR" i="1" dirty="0" err="1">
                <a:solidFill>
                  <a:srgbClr val="00B050"/>
                </a:solidFill>
                <a:latin typeface="Consolas" panose="020B0609020204030204" pitchFamily="49" charset="0"/>
              </a:rPr>
              <a:t>Month</a:t>
            </a:r>
            <a:r>
              <a:rPr lang="fr-FR" i="1" dirty="0">
                <a:solidFill>
                  <a:srgbClr val="00B050"/>
                </a:solidFill>
                <a:latin typeface="Consolas" panose="020B0609020204030204" pitchFamily="49" charset="0"/>
              </a:rPr>
              <a:t>-to-date : Fonctionne de même mais ne calcule qu’à l’intérieur d’un mois</a:t>
            </a:r>
          </a:p>
        </p:txBody>
      </p:sp>
      <p:sp>
        <p:nvSpPr>
          <p:cNvPr id="6" name="ZoneTexte 5">
            <a:extLst>
              <a:ext uri="{FF2B5EF4-FFF2-40B4-BE49-F238E27FC236}">
                <a16:creationId xmlns:a16="http://schemas.microsoft.com/office/drawing/2014/main" id="{CC0B1363-F236-3571-50DB-AB431FC78363}"/>
              </a:ext>
            </a:extLst>
          </p:cNvPr>
          <p:cNvSpPr txBox="1"/>
          <p:nvPr/>
        </p:nvSpPr>
        <p:spPr>
          <a:xfrm>
            <a:off x="921694" y="4573656"/>
            <a:ext cx="3115109" cy="1384995"/>
          </a:xfrm>
          <a:prstGeom prst="rect">
            <a:avLst/>
          </a:prstGeom>
          <a:noFill/>
        </p:spPr>
        <p:txBody>
          <a:bodyPr wrap="square" rtlCol="0">
            <a:spAutoFit/>
          </a:bodyPr>
          <a:lstStyle/>
          <a:p>
            <a:pPr algn="r"/>
            <a:r>
              <a:rPr lang="fr-FR" sz="1400" i="1" dirty="0"/>
              <a:t>Sur </a:t>
            </a:r>
            <a:r>
              <a:rPr lang="fr-FR" sz="1400" b="1" i="1" dirty="0"/>
              <a:t>la seconde colonne</a:t>
            </a:r>
            <a:r>
              <a:rPr lang="fr-FR" sz="1400" i="1" dirty="0"/>
              <a:t>, nous pouvons voir le </a:t>
            </a:r>
            <a:r>
              <a:rPr lang="fr-FR" sz="1400" b="1" i="1" dirty="0"/>
              <a:t>calcul cumulatif sur le mois de février </a:t>
            </a:r>
            <a:r>
              <a:rPr lang="fr-FR" sz="1400" i="1" dirty="0"/>
              <a:t>: 298 421 correspondants </a:t>
            </a:r>
            <a:r>
              <a:rPr lang="fr-FR" sz="1400" b="1" i="1" dirty="0">
                <a:solidFill>
                  <a:schemeClr val="accent4"/>
                </a:solidFill>
              </a:rPr>
              <a:t>à la somme du mois de janvier </a:t>
            </a:r>
            <a:r>
              <a:rPr lang="fr-FR" sz="1400" i="1" dirty="0"/>
              <a:t>(158 469,25) </a:t>
            </a:r>
            <a:r>
              <a:rPr lang="fr-FR" sz="1400" b="1" i="1" dirty="0">
                <a:solidFill>
                  <a:schemeClr val="accent4"/>
                </a:solidFill>
              </a:rPr>
              <a:t>et du mois de février </a:t>
            </a:r>
            <a:r>
              <a:rPr lang="fr-FR" sz="1400" i="1" dirty="0"/>
              <a:t>(139 951,75)</a:t>
            </a:r>
          </a:p>
        </p:txBody>
      </p:sp>
      <p:pic>
        <p:nvPicPr>
          <p:cNvPr id="7" name="Image 6">
            <a:extLst>
              <a:ext uri="{FF2B5EF4-FFF2-40B4-BE49-F238E27FC236}">
                <a16:creationId xmlns:a16="http://schemas.microsoft.com/office/drawing/2014/main" id="{D4CAFDAE-B778-F47D-64A1-6B3B52B1F1E3}"/>
              </a:ext>
            </a:extLst>
          </p:cNvPr>
          <p:cNvPicPr>
            <a:picLocks noChangeAspect="1"/>
          </p:cNvPicPr>
          <p:nvPr/>
        </p:nvPicPr>
        <p:blipFill>
          <a:blip r:embed="rId3"/>
          <a:stretch>
            <a:fillRect/>
          </a:stretch>
        </p:blipFill>
        <p:spPr>
          <a:xfrm>
            <a:off x="921695" y="2404919"/>
            <a:ext cx="3115110" cy="20481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94828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4847D-2E20-AD39-F626-1ACC694A3F3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304001B-358C-D01D-2907-17171E789380}"/>
              </a:ext>
            </a:extLst>
          </p:cNvPr>
          <p:cNvSpPr>
            <a:spLocks noGrp="1"/>
          </p:cNvSpPr>
          <p:nvPr>
            <p:ph type="title"/>
          </p:nvPr>
        </p:nvSpPr>
        <p:spPr>
          <a:xfrm>
            <a:off x="2035576" y="589276"/>
            <a:ext cx="9192675" cy="1280890"/>
          </a:xfrm>
        </p:spPr>
        <p:txBody>
          <a:bodyPr rtlCol="0">
            <a:normAutofit/>
          </a:bodyPr>
          <a:lstStyle/>
          <a:p>
            <a:r>
              <a:rPr lang="fr-FR" dirty="0"/>
              <a:t>Fonctions DAX Time Intelligence</a:t>
            </a:r>
            <a:br>
              <a:rPr lang="fr-FR" dirty="0"/>
            </a:br>
            <a:r>
              <a:rPr lang="fr-FR" dirty="0"/>
              <a:t>DATESBETWEEN : cumul entre deux dates</a:t>
            </a:r>
          </a:p>
        </p:txBody>
      </p:sp>
      <p:sp>
        <p:nvSpPr>
          <p:cNvPr id="4" name="Espace réservé du numéro de diapositive 3">
            <a:extLst>
              <a:ext uri="{FF2B5EF4-FFF2-40B4-BE49-F238E27FC236}">
                <a16:creationId xmlns:a16="http://schemas.microsoft.com/office/drawing/2014/main" id="{7AB0D668-1C85-70C2-8245-380DB71DFBA7}"/>
              </a:ext>
            </a:extLst>
          </p:cNvPr>
          <p:cNvSpPr>
            <a:spLocks noGrp="1"/>
          </p:cNvSpPr>
          <p:nvPr>
            <p:ph type="sldNum" sz="quarter" idx="12"/>
          </p:nvPr>
        </p:nvSpPr>
        <p:spPr/>
        <p:txBody>
          <a:bodyPr/>
          <a:lstStyle/>
          <a:p>
            <a:pPr rtl="0"/>
            <a:fld id="{401CF334-2D5C-4859-84A6-CA7E6E43FAEB}" type="slidenum">
              <a:rPr lang="fr-FR" noProof="0" smtClean="0"/>
              <a:t>114</a:t>
            </a:fld>
            <a:endParaRPr lang="fr-FR" noProof="0"/>
          </a:p>
        </p:txBody>
      </p:sp>
      <p:sp>
        <p:nvSpPr>
          <p:cNvPr id="9" name="Rectangle 8">
            <a:extLst>
              <a:ext uri="{FF2B5EF4-FFF2-40B4-BE49-F238E27FC236}">
                <a16:creationId xmlns:a16="http://schemas.microsoft.com/office/drawing/2014/main" id="{93CB467C-D9FE-219B-7370-7CB934AD6A64}"/>
              </a:ext>
            </a:extLst>
          </p:cNvPr>
          <p:cNvSpPr/>
          <p:nvPr/>
        </p:nvSpPr>
        <p:spPr>
          <a:xfrm>
            <a:off x="1177159" y="1904918"/>
            <a:ext cx="10775089" cy="4616648"/>
          </a:xfrm>
          <a:prstGeom prst="rect">
            <a:avLst/>
          </a:prstGeom>
        </p:spPr>
        <p:txBody>
          <a:bodyPr wrap="square">
            <a:spAutoFit/>
          </a:bodyPr>
          <a:lstStyle/>
          <a:p>
            <a:pPr>
              <a:buFont typeface="Wingdings" panose="05000000000000000000" pitchFamily="2" charset="2"/>
              <a:buChar char="Ø"/>
            </a:pPr>
            <a:r>
              <a:rPr lang="fr-FR" sz="2000" b="1" dirty="0">
                <a:effectLst/>
                <a:latin typeface="Century Gothic" panose="020B0502020202020204" pitchFamily="34" charset="0"/>
              </a:rPr>
              <a:t> DATESBETWEEN</a:t>
            </a:r>
            <a:r>
              <a:rPr lang="fr-FR" sz="2000" dirty="0">
                <a:solidFill>
                  <a:srgbClr val="000000"/>
                </a:solidFill>
                <a:latin typeface="Consolas" panose="020B0609020204030204" pitchFamily="49" charset="0"/>
              </a:rPr>
              <a:t> </a:t>
            </a:r>
            <a:r>
              <a:rPr lang="fr-FR" sz="2000" b="1" dirty="0"/>
              <a:t>: </a:t>
            </a:r>
          </a:p>
          <a:p>
            <a:r>
              <a:rPr lang="en-US" sz="2000" dirty="0"/>
              <a:t>DATESBETWEEN(&lt;dates&gt;, &lt;</a:t>
            </a:r>
            <a:r>
              <a:rPr lang="en-US" sz="2000" dirty="0" err="1"/>
              <a:t>start_date</a:t>
            </a:r>
            <a:r>
              <a:rPr lang="en-US" sz="2000" dirty="0"/>
              <a:t>&gt;, &lt;</a:t>
            </a:r>
            <a:r>
              <a:rPr lang="en-US" sz="2000" dirty="0" err="1"/>
              <a:t>end_date</a:t>
            </a:r>
            <a:r>
              <a:rPr lang="en-US" sz="2000" dirty="0"/>
              <a:t>&gt;)</a:t>
            </a:r>
          </a:p>
          <a:p>
            <a:endParaRPr lang="fr-FR" sz="2000" dirty="0"/>
          </a:p>
          <a:p>
            <a:r>
              <a:rPr lang="fr-FR" b="1" dirty="0">
                <a:solidFill>
                  <a:schemeClr val="accent5"/>
                </a:solidFill>
                <a:effectLst/>
                <a:latin typeface="Consolas" panose="020B0609020204030204" pitchFamily="49" charset="0"/>
              </a:rPr>
              <a:t>DATESBETWEEN dates précises/fixes </a:t>
            </a:r>
            <a:r>
              <a:rPr lang="fr-FR" b="0" dirty="0">
                <a:solidFill>
                  <a:srgbClr val="000000"/>
                </a:solidFill>
                <a:effectLst/>
                <a:latin typeface="Consolas" panose="020B0609020204030204" pitchFamily="49" charset="0"/>
              </a:rPr>
              <a:t>= </a:t>
            </a:r>
            <a:r>
              <a:rPr lang="fr-FR" b="0" dirty="0">
                <a:solidFill>
                  <a:srgbClr val="3165BB"/>
                </a:solidFill>
                <a:effectLst/>
                <a:latin typeface="Consolas" panose="020B0609020204030204" pitchFamily="49" charset="0"/>
              </a:rPr>
              <a:t>CALCULATE</a:t>
            </a:r>
            <a:r>
              <a:rPr lang="fr-FR" b="0" dirty="0">
                <a:solidFill>
                  <a:srgbClr val="000000"/>
                </a:solidFill>
                <a:effectLst/>
                <a:latin typeface="Consolas" panose="020B0609020204030204" pitchFamily="49" charset="0"/>
              </a:rPr>
              <a:t>(</a:t>
            </a:r>
            <a:r>
              <a:rPr lang="fr-FR" b="0" dirty="0">
                <a:solidFill>
                  <a:srgbClr val="68349C"/>
                </a:solidFill>
                <a:effectLst/>
                <a:latin typeface="Consolas" panose="020B0609020204030204" pitchFamily="49" charset="0"/>
              </a:rPr>
              <a:t>[Somme montants ventes]</a:t>
            </a:r>
            <a:r>
              <a:rPr lang="fr-FR" b="0" dirty="0">
                <a:solidFill>
                  <a:srgbClr val="000000"/>
                </a:solidFill>
                <a:effectLst/>
                <a:latin typeface="Consolas" panose="020B0609020204030204" pitchFamily="49" charset="0"/>
              </a:rPr>
              <a:t>; </a:t>
            </a:r>
          </a:p>
          <a:p>
            <a:r>
              <a:rPr lang="fr-FR" b="0" dirty="0">
                <a:solidFill>
                  <a:srgbClr val="3165BB"/>
                </a:solidFill>
                <a:effectLst/>
                <a:latin typeface="Consolas" panose="020B0609020204030204" pitchFamily="49" charset="0"/>
              </a:rPr>
              <a:t>DATESBETWEEN</a:t>
            </a:r>
            <a:r>
              <a:rPr lang="fr-FR" b="0" dirty="0">
                <a:solidFill>
                  <a:srgbClr val="000000"/>
                </a:solidFill>
                <a:effectLst/>
                <a:latin typeface="Consolas" panose="020B0609020204030204" pitchFamily="49" charset="0"/>
              </a:rPr>
              <a:t>(</a:t>
            </a:r>
            <a:r>
              <a:rPr lang="fr-FR" b="0" dirty="0">
                <a:solidFill>
                  <a:srgbClr val="001080"/>
                </a:solidFill>
                <a:effectLst/>
                <a:latin typeface="Consolas" panose="020B0609020204030204" pitchFamily="49" charset="0"/>
              </a:rPr>
              <a:t>'1Table Date Dax'[Date]</a:t>
            </a:r>
            <a:r>
              <a:rPr lang="fr-FR" b="0" dirty="0">
                <a:solidFill>
                  <a:srgbClr val="000000"/>
                </a:solidFill>
                <a:effectLst/>
                <a:latin typeface="Consolas" panose="020B0609020204030204" pitchFamily="49" charset="0"/>
              </a:rPr>
              <a:t>; </a:t>
            </a:r>
            <a:r>
              <a:rPr lang="fr-FR" b="0" dirty="0">
                <a:solidFill>
                  <a:srgbClr val="3165BB"/>
                </a:solidFill>
                <a:effectLst/>
                <a:latin typeface="Consolas" panose="020B0609020204030204" pitchFamily="49" charset="0"/>
              </a:rPr>
              <a:t>DATE</a:t>
            </a:r>
            <a:r>
              <a:rPr lang="fr-FR" b="0" dirty="0">
                <a:solidFill>
                  <a:srgbClr val="000000"/>
                </a:solidFill>
                <a:effectLst/>
                <a:latin typeface="Consolas" panose="020B0609020204030204" pitchFamily="49" charset="0"/>
              </a:rPr>
              <a:t>(</a:t>
            </a:r>
            <a:r>
              <a:rPr lang="fr-FR" b="0" dirty="0">
                <a:solidFill>
                  <a:srgbClr val="098658"/>
                </a:solidFill>
                <a:effectLst/>
                <a:latin typeface="Consolas" panose="020B0609020204030204" pitchFamily="49" charset="0"/>
              </a:rPr>
              <a:t>2024</a:t>
            </a:r>
            <a:r>
              <a:rPr lang="fr-FR" b="0" dirty="0">
                <a:solidFill>
                  <a:srgbClr val="000000"/>
                </a:solidFill>
                <a:effectLst/>
                <a:latin typeface="Consolas" panose="020B0609020204030204" pitchFamily="49" charset="0"/>
              </a:rPr>
              <a:t>;</a:t>
            </a:r>
            <a:r>
              <a:rPr lang="fr-FR" b="0" dirty="0">
                <a:solidFill>
                  <a:srgbClr val="098658"/>
                </a:solidFill>
                <a:effectLst/>
                <a:latin typeface="Consolas" panose="020B0609020204030204" pitchFamily="49" charset="0"/>
              </a:rPr>
              <a:t>02</a:t>
            </a:r>
            <a:r>
              <a:rPr lang="fr-FR" b="0" dirty="0">
                <a:solidFill>
                  <a:srgbClr val="000000"/>
                </a:solidFill>
                <a:effectLst/>
                <a:latin typeface="Consolas" panose="020B0609020204030204" pitchFamily="49" charset="0"/>
              </a:rPr>
              <a:t>;</a:t>
            </a:r>
            <a:r>
              <a:rPr lang="fr-FR" b="0" dirty="0">
                <a:solidFill>
                  <a:srgbClr val="098658"/>
                </a:solidFill>
                <a:effectLst/>
                <a:latin typeface="Consolas" panose="020B0609020204030204" pitchFamily="49" charset="0"/>
              </a:rPr>
              <a:t>01</a:t>
            </a:r>
            <a:r>
              <a:rPr lang="fr-FR" b="0" dirty="0">
                <a:solidFill>
                  <a:srgbClr val="000000"/>
                </a:solidFill>
                <a:effectLst/>
                <a:latin typeface="Consolas" panose="020B0609020204030204" pitchFamily="49" charset="0"/>
              </a:rPr>
              <a:t>); </a:t>
            </a:r>
            <a:r>
              <a:rPr lang="fr-FR" b="0" dirty="0">
                <a:solidFill>
                  <a:srgbClr val="3165BB"/>
                </a:solidFill>
                <a:effectLst/>
                <a:latin typeface="Consolas" panose="020B0609020204030204" pitchFamily="49" charset="0"/>
              </a:rPr>
              <a:t>DATE</a:t>
            </a:r>
            <a:r>
              <a:rPr lang="fr-FR" b="0" dirty="0">
                <a:solidFill>
                  <a:srgbClr val="000000"/>
                </a:solidFill>
                <a:effectLst/>
                <a:latin typeface="Consolas" panose="020B0609020204030204" pitchFamily="49" charset="0"/>
              </a:rPr>
              <a:t>(</a:t>
            </a:r>
            <a:r>
              <a:rPr lang="fr-FR" b="0" dirty="0">
                <a:solidFill>
                  <a:srgbClr val="098658"/>
                </a:solidFill>
                <a:effectLst/>
                <a:latin typeface="Consolas" panose="020B0609020204030204" pitchFamily="49" charset="0"/>
              </a:rPr>
              <a:t>2024</a:t>
            </a:r>
            <a:r>
              <a:rPr lang="fr-FR" b="0" dirty="0">
                <a:solidFill>
                  <a:srgbClr val="000000"/>
                </a:solidFill>
                <a:effectLst/>
                <a:latin typeface="Consolas" panose="020B0609020204030204" pitchFamily="49" charset="0"/>
              </a:rPr>
              <a:t>;</a:t>
            </a:r>
            <a:r>
              <a:rPr lang="fr-FR" b="0" dirty="0">
                <a:solidFill>
                  <a:srgbClr val="098658"/>
                </a:solidFill>
                <a:effectLst/>
                <a:latin typeface="Consolas" panose="020B0609020204030204" pitchFamily="49" charset="0"/>
              </a:rPr>
              <a:t>02</a:t>
            </a:r>
            <a:r>
              <a:rPr lang="fr-FR" b="0" dirty="0">
                <a:solidFill>
                  <a:srgbClr val="000000"/>
                </a:solidFill>
                <a:effectLst/>
                <a:latin typeface="Consolas" panose="020B0609020204030204" pitchFamily="49" charset="0"/>
              </a:rPr>
              <a:t>;</a:t>
            </a:r>
            <a:r>
              <a:rPr lang="fr-FR" b="0" dirty="0">
                <a:solidFill>
                  <a:srgbClr val="098658"/>
                </a:solidFill>
                <a:effectLst/>
                <a:latin typeface="Consolas" panose="020B0609020204030204" pitchFamily="49" charset="0"/>
              </a:rPr>
              <a:t>10</a:t>
            </a:r>
            <a:r>
              <a:rPr lang="fr-FR" b="0" dirty="0">
                <a:solidFill>
                  <a:srgbClr val="000000"/>
                </a:solidFill>
                <a:effectLst/>
                <a:latin typeface="Consolas" panose="020B0609020204030204" pitchFamily="49" charset="0"/>
              </a:rPr>
              <a:t>)))</a:t>
            </a:r>
          </a:p>
          <a:p>
            <a:endParaRPr lang="fr-FR" b="0" dirty="0">
              <a:solidFill>
                <a:srgbClr val="000000"/>
              </a:solidFill>
              <a:effectLst/>
              <a:latin typeface="Consolas" panose="020B0609020204030204" pitchFamily="49" charset="0"/>
            </a:endParaRPr>
          </a:p>
          <a:p>
            <a:pPr marL="285750" indent="-285750" algn="just">
              <a:buFont typeface="Wingdings" panose="05000000000000000000" pitchFamily="2" charset="2"/>
              <a:buChar char="ü"/>
            </a:pPr>
            <a:r>
              <a:rPr lang="fr-FR" i="1" dirty="0">
                <a:solidFill>
                  <a:srgbClr val="00B050"/>
                </a:solidFill>
                <a:latin typeface="Consolas" panose="020B0609020204030204" pitchFamily="49" charset="0"/>
              </a:rPr>
              <a:t>Elle est utilisée spécifiquement </a:t>
            </a:r>
            <a:r>
              <a:rPr lang="fr-FR" i="1" dirty="0">
                <a:solidFill>
                  <a:schemeClr val="accent5"/>
                </a:solidFill>
                <a:latin typeface="Consolas" panose="020B0609020204030204" pitchFamily="49" charset="0"/>
              </a:rPr>
              <a:t>pour annoncer des dates très précises</a:t>
            </a:r>
            <a:r>
              <a:rPr lang="fr-FR" i="1" dirty="0">
                <a:solidFill>
                  <a:srgbClr val="00B050"/>
                </a:solidFill>
                <a:latin typeface="Consolas" panose="020B0609020204030204" pitchFamily="49" charset="0"/>
              </a:rPr>
              <a:t>. On sort donc des temporalités proposées habituellement : année, trimestre, mois, etc.</a:t>
            </a:r>
          </a:p>
          <a:p>
            <a:pPr marL="285750" indent="-285750" algn="just">
              <a:buFont typeface="Wingdings" panose="05000000000000000000" pitchFamily="2" charset="2"/>
              <a:buChar char="ü"/>
            </a:pPr>
            <a:r>
              <a:rPr lang="fr-FR" i="1" dirty="0">
                <a:solidFill>
                  <a:srgbClr val="00B050"/>
                </a:solidFill>
                <a:latin typeface="Consolas" panose="020B0609020204030204" pitchFamily="49" charset="0"/>
              </a:rPr>
              <a:t>Elle </a:t>
            </a:r>
            <a:r>
              <a:rPr lang="fr-FR" i="1" u="sng" dirty="0">
                <a:solidFill>
                  <a:srgbClr val="00B050"/>
                </a:solidFill>
                <a:latin typeface="Consolas" panose="020B0609020204030204" pitchFamily="49" charset="0"/>
              </a:rPr>
              <a:t>fonctionne également avec du dynamique comme DATESINPERIOD </a:t>
            </a:r>
            <a:r>
              <a:rPr lang="fr-FR" i="1" dirty="0">
                <a:solidFill>
                  <a:srgbClr val="00B050"/>
                </a:solidFill>
                <a:latin typeface="Consolas" panose="020B0609020204030204" pitchFamily="49" charset="0"/>
              </a:rPr>
              <a:t>mais </a:t>
            </a:r>
            <a:r>
              <a:rPr lang="fr-FR" i="1" dirty="0">
                <a:solidFill>
                  <a:schemeClr val="accent5"/>
                </a:solidFill>
                <a:latin typeface="Consolas" panose="020B0609020204030204" pitchFamily="49" charset="0"/>
              </a:rPr>
              <a:t>en incluant la date de début</a:t>
            </a:r>
            <a:r>
              <a:rPr lang="fr-FR" i="1" dirty="0">
                <a:solidFill>
                  <a:srgbClr val="00B050"/>
                </a:solidFill>
                <a:latin typeface="Consolas" panose="020B0609020204030204" pitchFamily="49" charset="0"/>
              </a:rPr>
              <a:t> (fin période précédente – donc souvent pas juste) : </a:t>
            </a:r>
          </a:p>
          <a:p>
            <a:pPr algn="just"/>
            <a:endParaRPr lang="fr-FR" i="1" dirty="0">
              <a:solidFill>
                <a:srgbClr val="00B050"/>
              </a:solidFill>
              <a:latin typeface="Consolas" panose="020B0609020204030204" pitchFamily="49" charset="0"/>
            </a:endParaRPr>
          </a:p>
          <a:p>
            <a:pPr algn="just"/>
            <a:r>
              <a:rPr lang="fr-FR" b="1" u="sng" dirty="0">
                <a:solidFill>
                  <a:schemeClr val="accent5"/>
                </a:solidFill>
                <a:latin typeface="Consolas" panose="020B0609020204030204" pitchFamily="49" charset="0"/>
              </a:rPr>
              <a:t>DATESBETWEEN dynamique </a:t>
            </a:r>
            <a:r>
              <a:rPr lang="fr-FR" b="0" dirty="0">
                <a:solidFill>
                  <a:srgbClr val="000000"/>
                </a:solidFill>
                <a:effectLst/>
                <a:latin typeface="Consolas" panose="020B0609020204030204" pitchFamily="49" charset="0"/>
              </a:rPr>
              <a:t>= </a:t>
            </a:r>
            <a:r>
              <a:rPr lang="fr-FR" b="0" dirty="0">
                <a:solidFill>
                  <a:srgbClr val="3165BB"/>
                </a:solidFill>
                <a:effectLst/>
                <a:latin typeface="Consolas" panose="020B0609020204030204" pitchFamily="49" charset="0"/>
              </a:rPr>
              <a:t>CALCULATE</a:t>
            </a:r>
            <a:r>
              <a:rPr lang="fr-FR" b="0" dirty="0">
                <a:solidFill>
                  <a:srgbClr val="000000"/>
                </a:solidFill>
                <a:effectLst/>
                <a:latin typeface="Consolas" panose="020B0609020204030204" pitchFamily="49" charset="0"/>
              </a:rPr>
              <a:t>( </a:t>
            </a:r>
            <a:r>
              <a:rPr lang="fr-FR" b="0" dirty="0">
                <a:solidFill>
                  <a:srgbClr val="68349C"/>
                </a:solidFill>
                <a:effectLst/>
                <a:latin typeface="Consolas" panose="020B0609020204030204" pitchFamily="49" charset="0"/>
              </a:rPr>
              <a:t>[Somme montants ventes]</a:t>
            </a:r>
            <a:r>
              <a:rPr lang="fr-FR" b="0" dirty="0">
                <a:solidFill>
                  <a:srgbClr val="000000"/>
                </a:solidFill>
                <a:effectLst/>
                <a:latin typeface="Consolas" panose="020B0609020204030204" pitchFamily="49" charset="0"/>
              </a:rPr>
              <a:t>; </a:t>
            </a:r>
            <a:r>
              <a:rPr lang="fr-FR" b="0" dirty="0">
                <a:solidFill>
                  <a:srgbClr val="3165BB"/>
                </a:solidFill>
                <a:effectLst/>
                <a:latin typeface="Consolas" panose="020B0609020204030204" pitchFamily="49" charset="0"/>
              </a:rPr>
              <a:t>DATESBETWEEN</a:t>
            </a:r>
            <a:r>
              <a:rPr lang="fr-FR" b="0" dirty="0">
                <a:solidFill>
                  <a:srgbClr val="000000"/>
                </a:solidFill>
                <a:effectLst/>
                <a:latin typeface="Consolas" panose="020B0609020204030204" pitchFamily="49" charset="0"/>
              </a:rPr>
              <a:t>(</a:t>
            </a:r>
            <a:r>
              <a:rPr lang="fr-FR" b="0" dirty="0">
                <a:solidFill>
                  <a:srgbClr val="001080"/>
                </a:solidFill>
                <a:effectLst/>
                <a:latin typeface="Consolas" panose="020B0609020204030204" pitchFamily="49" charset="0"/>
              </a:rPr>
              <a:t>'1Table Date Dax'[Date]</a:t>
            </a:r>
            <a:r>
              <a:rPr lang="fr-FR" b="0" dirty="0">
                <a:solidFill>
                  <a:srgbClr val="000000"/>
                </a:solidFill>
                <a:effectLst/>
                <a:latin typeface="Consolas" panose="020B0609020204030204" pitchFamily="49" charset="0"/>
              </a:rPr>
              <a:t>; </a:t>
            </a:r>
          </a:p>
          <a:p>
            <a:pPr algn="just"/>
            <a:r>
              <a:rPr lang="fr-FR" b="0" dirty="0">
                <a:solidFill>
                  <a:srgbClr val="3165BB"/>
                </a:solidFill>
                <a:effectLst/>
                <a:latin typeface="Consolas" panose="020B0609020204030204" pitchFamily="49" charset="0"/>
              </a:rPr>
              <a:t>DATEADD</a:t>
            </a:r>
            <a:r>
              <a:rPr lang="fr-FR" b="0" dirty="0">
                <a:solidFill>
                  <a:srgbClr val="000000"/>
                </a:solidFill>
                <a:effectLst/>
                <a:latin typeface="Consolas" panose="020B0609020204030204" pitchFamily="49" charset="0"/>
              </a:rPr>
              <a:t>(</a:t>
            </a:r>
            <a:r>
              <a:rPr lang="fr-FR" b="0" dirty="0">
                <a:solidFill>
                  <a:srgbClr val="3165BB"/>
                </a:solidFill>
                <a:effectLst/>
                <a:latin typeface="Consolas" panose="020B0609020204030204" pitchFamily="49" charset="0"/>
              </a:rPr>
              <a:t>LASTDATE</a:t>
            </a:r>
            <a:r>
              <a:rPr lang="fr-FR" b="0" dirty="0">
                <a:solidFill>
                  <a:srgbClr val="000000"/>
                </a:solidFill>
                <a:effectLst/>
                <a:latin typeface="Consolas" panose="020B0609020204030204" pitchFamily="49" charset="0"/>
              </a:rPr>
              <a:t>(</a:t>
            </a:r>
            <a:r>
              <a:rPr lang="fr-FR" b="0" dirty="0">
                <a:solidFill>
                  <a:srgbClr val="001080"/>
                </a:solidFill>
                <a:effectLst/>
                <a:latin typeface="Consolas" panose="020B0609020204030204" pitchFamily="49" charset="0"/>
              </a:rPr>
              <a:t>'1Table Date Dax'[Date]</a:t>
            </a:r>
            <a:r>
              <a:rPr lang="fr-FR" b="0" dirty="0">
                <a:solidFill>
                  <a:srgbClr val="000000"/>
                </a:solidFill>
                <a:effectLst/>
                <a:latin typeface="Consolas" panose="020B0609020204030204" pitchFamily="49" charset="0"/>
              </a:rPr>
              <a:t>);-</a:t>
            </a:r>
            <a:r>
              <a:rPr lang="fr-FR" b="0" dirty="0">
                <a:solidFill>
                  <a:srgbClr val="098658"/>
                </a:solidFill>
                <a:effectLst/>
                <a:latin typeface="Consolas" panose="020B0609020204030204" pitchFamily="49" charset="0"/>
              </a:rPr>
              <a:t>1</a:t>
            </a:r>
            <a:r>
              <a:rPr lang="fr-FR" b="0" dirty="0">
                <a:solidFill>
                  <a:srgbClr val="000000"/>
                </a:solidFill>
                <a:effectLst/>
                <a:latin typeface="Consolas" panose="020B0609020204030204" pitchFamily="49" charset="0"/>
              </a:rPr>
              <a:t>; </a:t>
            </a:r>
            <a:r>
              <a:rPr lang="fr-FR" b="0" dirty="0" err="1">
                <a:solidFill>
                  <a:srgbClr val="3165BB"/>
                </a:solidFill>
                <a:effectLst/>
                <a:latin typeface="Consolas" panose="020B0609020204030204" pitchFamily="49" charset="0"/>
              </a:rPr>
              <a:t>year</a:t>
            </a:r>
            <a:r>
              <a:rPr lang="fr-FR" b="0" dirty="0">
                <a:solidFill>
                  <a:srgbClr val="000000"/>
                </a:solidFill>
                <a:effectLst/>
                <a:latin typeface="Consolas" panose="020B0609020204030204" pitchFamily="49" charset="0"/>
              </a:rPr>
              <a:t>); </a:t>
            </a:r>
          </a:p>
          <a:p>
            <a:pPr algn="just"/>
            <a:r>
              <a:rPr lang="fr-FR" b="0" dirty="0">
                <a:solidFill>
                  <a:srgbClr val="3165BB"/>
                </a:solidFill>
                <a:effectLst/>
                <a:latin typeface="Consolas" panose="020B0609020204030204" pitchFamily="49" charset="0"/>
              </a:rPr>
              <a:t>LASTDATE</a:t>
            </a:r>
            <a:r>
              <a:rPr lang="fr-FR" b="0" dirty="0">
                <a:solidFill>
                  <a:srgbClr val="000000"/>
                </a:solidFill>
                <a:effectLst/>
                <a:latin typeface="Consolas" panose="020B0609020204030204" pitchFamily="49" charset="0"/>
              </a:rPr>
              <a:t>(</a:t>
            </a:r>
            <a:r>
              <a:rPr lang="fr-FR" b="0" dirty="0">
                <a:solidFill>
                  <a:srgbClr val="001080"/>
                </a:solidFill>
                <a:effectLst/>
                <a:latin typeface="Consolas" panose="020B0609020204030204" pitchFamily="49" charset="0"/>
              </a:rPr>
              <a:t>'1Table Date Dax'[Date]</a:t>
            </a:r>
            <a:r>
              <a:rPr lang="fr-FR" b="0" dirty="0">
                <a:solidFill>
                  <a:srgbClr val="000000"/>
                </a:solidFill>
                <a:effectLst/>
                <a:latin typeface="Consolas" panose="020B0609020204030204" pitchFamily="49" charset="0"/>
              </a:rPr>
              <a:t>)))</a:t>
            </a:r>
          </a:p>
          <a:p>
            <a:pPr algn="just"/>
            <a:endParaRPr lang="fr-FR" dirty="0">
              <a:solidFill>
                <a:srgbClr val="000000"/>
              </a:solidFill>
              <a:latin typeface="Consolas" panose="020B0609020204030204" pitchFamily="49" charset="0"/>
            </a:endParaRPr>
          </a:p>
        </p:txBody>
      </p:sp>
      <p:pic>
        <p:nvPicPr>
          <p:cNvPr id="17" name="Image 16">
            <a:extLst>
              <a:ext uri="{FF2B5EF4-FFF2-40B4-BE49-F238E27FC236}">
                <a16:creationId xmlns:a16="http://schemas.microsoft.com/office/drawing/2014/main" id="{8AE52ACE-F5D5-3E32-C2EC-499A966F60FC}"/>
              </a:ext>
            </a:extLst>
          </p:cNvPr>
          <p:cNvPicPr>
            <a:picLocks noChangeAspect="1"/>
          </p:cNvPicPr>
          <p:nvPr/>
        </p:nvPicPr>
        <p:blipFill>
          <a:blip r:embed="rId3"/>
          <a:stretch>
            <a:fillRect/>
          </a:stretch>
        </p:blipFill>
        <p:spPr>
          <a:xfrm>
            <a:off x="8048299" y="5553825"/>
            <a:ext cx="3800866" cy="889016"/>
          </a:xfrm>
          <a:prstGeom prst="rect">
            <a:avLst/>
          </a:prstGeom>
        </p:spPr>
      </p:pic>
    </p:spTree>
    <p:extLst>
      <p:ext uri="{BB962C8B-B14F-4D97-AF65-F5344CB8AC3E}">
        <p14:creationId xmlns:p14="http://schemas.microsoft.com/office/powerpoint/2010/main" val="3951891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24BF7A-113E-7A3C-4EFE-D8B25A8ED58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254D7E1-2348-26D9-7BF8-427A21DF62B0}"/>
              </a:ext>
            </a:extLst>
          </p:cNvPr>
          <p:cNvSpPr>
            <a:spLocks noGrp="1"/>
          </p:cNvSpPr>
          <p:nvPr>
            <p:ph type="title"/>
          </p:nvPr>
        </p:nvSpPr>
        <p:spPr>
          <a:xfrm>
            <a:off x="1786759" y="589276"/>
            <a:ext cx="10165489" cy="1280890"/>
          </a:xfrm>
        </p:spPr>
        <p:txBody>
          <a:bodyPr rtlCol="0">
            <a:normAutofit/>
          </a:bodyPr>
          <a:lstStyle/>
          <a:p>
            <a:r>
              <a:rPr lang="fr-FR" dirty="0"/>
              <a:t>Fonctions DAX Time Intelligence</a:t>
            </a:r>
            <a:br>
              <a:rPr lang="fr-FR" dirty="0"/>
            </a:br>
            <a:r>
              <a:rPr lang="fr-FR" dirty="0"/>
              <a:t>DATESINPERIOD : cumul sur période glissante</a:t>
            </a:r>
          </a:p>
        </p:txBody>
      </p:sp>
      <p:sp>
        <p:nvSpPr>
          <p:cNvPr id="4" name="Espace réservé du numéro de diapositive 3">
            <a:extLst>
              <a:ext uri="{FF2B5EF4-FFF2-40B4-BE49-F238E27FC236}">
                <a16:creationId xmlns:a16="http://schemas.microsoft.com/office/drawing/2014/main" id="{09559676-E4F5-6EF8-AD17-5133B677324A}"/>
              </a:ext>
            </a:extLst>
          </p:cNvPr>
          <p:cNvSpPr>
            <a:spLocks noGrp="1"/>
          </p:cNvSpPr>
          <p:nvPr>
            <p:ph type="sldNum" sz="quarter" idx="12"/>
          </p:nvPr>
        </p:nvSpPr>
        <p:spPr/>
        <p:txBody>
          <a:bodyPr/>
          <a:lstStyle/>
          <a:p>
            <a:pPr rtl="0"/>
            <a:fld id="{401CF334-2D5C-4859-84A6-CA7E6E43FAEB}" type="slidenum">
              <a:rPr lang="fr-FR" noProof="0" smtClean="0"/>
              <a:t>115</a:t>
            </a:fld>
            <a:endParaRPr lang="fr-FR" noProof="0"/>
          </a:p>
        </p:txBody>
      </p:sp>
      <p:sp>
        <p:nvSpPr>
          <p:cNvPr id="9" name="Rectangle 8">
            <a:extLst>
              <a:ext uri="{FF2B5EF4-FFF2-40B4-BE49-F238E27FC236}">
                <a16:creationId xmlns:a16="http://schemas.microsoft.com/office/drawing/2014/main" id="{C6788C6E-EC4E-6D45-F12C-29F8D313B6A6}"/>
              </a:ext>
            </a:extLst>
          </p:cNvPr>
          <p:cNvSpPr/>
          <p:nvPr/>
        </p:nvSpPr>
        <p:spPr>
          <a:xfrm>
            <a:off x="987972" y="2182146"/>
            <a:ext cx="10808693" cy="3447098"/>
          </a:xfrm>
          <a:prstGeom prst="rect">
            <a:avLst/>
          </a:prstGeom>
        </p:spPr>
        <p:txBody>
          <a:bodyPr wrap="square">
            <a:spAutoFit/>
          </a:bodyPr>
          <a:lstStyle/>
          <a:p>
            <a:pPr>
              <a:buFont typeface="Wingdings" panose="05000000000000000000" pitchFamily="2" charset="2"/>
              <a:buChar char="Ø"/>
            </a:pPr>
            <a:r>
              <a:rPr lang="fr-FR" sz="2000" b="1" dirty="0">
                <a:effectLst/>
                <a:latin typeface="Century Gothic" panose="020B0502020202020204" pitchFamily="34" charset="0"/>
              </a:rPr>
              <a:t> DATESINPERIOD</a:t>
            </a:r>
            <a:r>
              <a:rPr lang="fr-FR" sz="2000" dirty="0">
                <a:solidFill>
                  <a:srgbClr val="000000"/>
                </a:solidFill>
                <a:latin typeface="Consolas" panose="020B0609020204030204" pitchFamily="49" charset="0"/>
              </a:rPr>
              <a:t> </a:t>
            </a:r>
            <a:r>
              <a:rPr lang="fr-FR" sz="2000" b="1" dirty="0"/>
              <a:t>:</a:t>
            </a:r>
            <a:r>
              <a:rPr lang="en-US" sz="2000" dirty="0"/>
              <a:t>DATESINPERIOD(dates, </a:t>
            </a:r>
            <a:r>
              <a:rPr lang="en-US" sz="2000" dirty="0" err="1"/>
              <a:t>start_date</a:t>
            </a:r>
            <a:r>
              <a:rPr lang="en-US" sz="2000" dirty="0"/>
              <a:t>, </a:t>
            </a:r>
            <a:r>
              <a:rPr lang="en-US" sz="2000" dirty="0" err="1"/>
              <a:t>number_of_intervals</a:t>
            </a:r>
            <a:r>
              <a:rPr lang="en-US" sz="2000" dirty="0"/>
              <a:t>, interval)</a:t>
            </a:r>
          </a:p>
          <a:p>
            <a:endParaRPr lang="fr-FR" b="1" dirty="0">
              <a:solidFill>
                <a:schemeClr val="accent4"/>
              </a:solidFill>
            </a:endParaRPr>
          </a:p>
          <a:p>
            <a:r>
              <a:rPr lang="fr-FR" b="1" dirty="0">
                <a:solidFill>
                  <a:schemeClr val="accent4"/>
                </a:solidFill>
              </a:rPr>
              <a:t>Calculer la somme du montant des ventes sur les 12 derniers mois </a:t>
            </a:r>
          </a:p>
          <a:p>
            <a:r>
              <a:rPr lang="fr-FR" b="1" dirty="0">
                <a:solidFill>
                  <a:schemeClr val="accent5"/>
                </a:solidFill>
                <a:latin typeface="Consolas" panose="020B0609020204030204" pitchFamily="49" charset="0"/>
              </a:rPr>
              <a:t>DATESINPERIOD </a:t>
            </a:r>
            <a:r>
              <a:rPr lang="fr-FR" b="1" dirty="0" err="1">
                <a:solidFill>
                  <a:schemeClr val="accent5"/>
                </a:solidFill>
                <a:latin typeface="Consolas" panose="020B0609020204030204" pitchFamily="49" charset="0"/>
              </a:rPr>
              <a:t>exp</a:t>
            </a:r>
            <a:r>
              <a:rPr lang="fr-FR" b="1" dirty="0">
                <a:solidFill>
                  <a:schemeClr val="accent5"/>
                </a:solidFill>
                <a:latin typeface="Consolas" panose="020B0609020204030204" pitchFamily="49" charset="0"/>
              </a:rPr>
              <a:t> </a:t>
            </a:r>
            <a:r>
              <a:rPr lang="fr-FR" b="0" dirty="0">
                <a:solidFill>
                  <a:srgbClr val="000000"/>
                </a:solidFill>
                <a:effectLst/>
                <a:latin typeface="Consolas" panose="020B0609020204030204" pitchFamily="49" charset="0"/>
              </a:rPr>
              <a:t>= </a:t>
            </a:r>
            <a:r>
              <a:rPr lang="fr-FR" b="0" dirty="0">
                <a:solidFill>
                  <a:srgbClr val="3165BB"/>
                </a:solidFill>
                <a:effectLst/>
                <a:latin typeface="Consolas" panose="020B0609020204030204" pitchFamily="49" charset="0"/>
              </a:rPr>
              <a:t>CALCULATE</a:t>
            </a:r>
            <a:r>
              <a:rPr lang="fr-FR" b="0" dirty="0">
                <a:solidFill>
                  <a:srgbClr val="000000"/>
                </a:solidFill>
                <a:effectLst/>
                <a:latin typeface="Consolas" panose="020B0609020204030204" pitchFamily="49" charset="0"/>
              </a:rPr>
              <a:t>( </a:t>
            </a:r>
            <a:r>
              <a:rPr lang="fr-FR" b="0" dirty="0">
                <a:solidFill>
                  <a:srgbClr val="68349C"/>
                </a:solidFill>
                <a:effectLst/>
                <a:latin typeface="Consolas" panose="020B0609020204030204" pitchFamily="49" charset="0"/>
              </a:rPr>
              <a:t>[Somme montants ventes]</a:t>
            </a:r>
            <a:r>
              <a:rPr lang="fr-FR" b="0" dirty="0">
                <a:solidFill>
                  <a:srgbClr val="000000"/>
                </a:solidFill>
                <a:effectLst/>
                <a:latin typeface="Consolas" panose="020B0609020204030204" pitchFamily="49" charset="0"/>
              </a:rPr>
              <a:t>; </a:t>
            </a:r>
          </a:p>
          <a:p>
            <a:r>
              <a:rPr lang="fr-FR" b="0" dirty="0">
                <a:solidFill>
                  <a:srgbClr val="3165BB"/>
                </a:solidFill>
                <a:effectLst/>
                <a:latin typeface="Consolas" panose="020B0609020204030204" pitchFamily="49" charset="0"/>
              </a:rPr>
              <a:t>DATESINPERIOD</a:t>
            </a:r>
            <a:r>
              <a:rPr lang="fr-FR" b="0" dirty="0">
                <a:solidFill>
                  <a:srgbClr val="000000"/>
                </a:solidFill>
                <a:effectLst/>
                <a:latin typeface="Consolas" panose="020B0609020204030204" pitchFamily="49" charset="0"/>
              </a:rPr>
              <a:t>(</a:t>
            </a:r>
            <a:r>
              <a:rPr lang="fr-FR" b="0" dirty="0">
                <a:solidFill>
                  <a:srgbClr val="001080"/>
                </a:solidFill>
                <a:effectLst/>
                <a:latin typeface="Consolas" panose="020B0609020204030204" pitchFamily="49" charset="0"/>
              </a:rPr>
              <a:t>'1Table Date Dax'[Date]</a:t>
            </a:r>
            <a:r>
              <a:rPr lang="fr-FR" b="0" dirty="0">
                <a:solidFill>
                  <a:srgbClr val="000000"/>
                </a:solidFill>
                <a:effectLst/>
                <a:latin typeface="Consolas" panose="020B0609020204030204" pitchFamily="49" charset="0"/>
              </a:rPr>
              <a:t>; </a:t>
            </a:r>
          </a:p>
          <a:p>
            <a:r>
              <a:rPr lang="fr-FR" b="0" dirty="0">
                <a:solidFill>
                  <a:srgbClr val="3165BB"/>
                </a:solidFill>
                <a:effectLst/>
                <a:latin typeface="Consolas" panose="020B0609020204030204" pitchFamily="49" charset="0"/>
              </a:rPr>
              <a:t>LASTDATE</a:t>
            </a:r>
            <a:r>
              <a:rPr lang="fr-FR" b="0" dirty="0">
                <a:solidFill>
                  <a:srgbClr val="000000"/>
                </a:solidFill>
                <a:effectLst/>
                <a:latin typeface="Consolas" panose="020B0609020204030204" pitchFamily="49" charset="0"/>
              </a:rPr>
              <a:t>(</a:t>
            </a:r>
            <a:r>
              <a:rPr lang="fr-FR" b="0" dirty="0">
                <a:solidFill>
                  <a:srgbClr val="001080"/>
                </a:solidFill>
                <a:effectLst/>
                <a:latin typeface="Consolas" panose="020B0609020204030204" pitchFamily="49" charset="0"/>
              </a:rPr>
              <a:t>'1Table Date Dax'[Date]</a:t>
            </a:r>
            <a:r>
              <a:rPr lang="fr-FR" b="0" dirty="0">
                <a:solidFill>
                  <a:srgbClr val="000000"/>
                </a:solidFill>
                <a:effectLst/>
                <a:latin typeface="Consolas" panose="020B0609020204030204" pitchFamily="49" charset="0"/>
              </a:rPr>
              <a:t>);      -</a:t>
            </a:r>
            <a:r>
              <a:rPr lang="fr-FR" b="0" dirty="0">
                <a:solidFill>
                  <a:srgbClr val="098658"/>
                </a:solidFill>
                <a:effectLst/>
                <a:latin typeface="Consolas" panose="020B0609020204030204" pitchFamily="49" charset="0"/>
              </a:rPr>
              <a:t>1</a:t>
            </a:r>
            <a:r>
              <a:rPr lang="fr-FR" b="0" dirty="0">
                <a:solidFill>
                  <a:srgbClr val="000000"/>
                </a:solidFill>
                <a:effectLst/>
                <a:latin typeface="Consolas" panose="020B0609020204030204" pitchFamily="49" charset="0"/>
              </a:rPr>
              <a:t>;         </a:t>
            </a:r>
            <a:r>
              <a:rPr lang="fr-FR" b="0" dirty="0" err="1">
                <a:solidFill>
                  <a:srgbClr val="3165BB"/>
                </a:solidFill>
                <a:effectLst/>
                <a:latin typeface="Consolas" panose="020B0609020204030204" pitchFamily="49" charset="0"/>
              </a:rPr>
              <a:t>year</a:t>
            </a:r>
            <a:r>
              <a:rPr lang="fr-FR" b="0" dirty="0">
                <a:solidFill>
                  <a:srgbClr val="000000"/>
                </a:solidFill>
                <a:effectLst/>
                <a:latin typeface="Consolas" panose="020B0609020204030204" pitchFamily="49" charset="0"/>
              </a:rPr>
              <a:t>))</a:t>
            </a:r>
          </a:p>
          <a:p>
            <a:endParaRPr lang="fr-FR" b="0" dirty="0">
              <a:solidFill>
                <a:srgbClr val="000000"/>
              </a:solidFill>
              <a:effectLst/>
              <a:latin typeface="Consolas" panose="020B0609020204030204" pitchFamily="49" charset="0"/>
            </a:endParaRPr>
          </a:p>
          <a:p>
            <a:pPr marL="285750" indent="-285750" algn="just">
              <a:buFont typeface="Wingdings" panose="05000000000000000000" pitchFamily="2" charset="2"/>
              <a:buChar char="ü"/>
            </a:pPr>
            <a:r>
              <a:rPr lang="fr-FR" i="1" dirty="0">
                <a:solidFill>
                  <a:srgbClr val="00B050"/>
                </a:solidFill>
                <a:latin typeface="Consolas" panose="020B0609020204030204" pitchFamily="49" charset="0"/>
              </a:rPr>
              <a:t>Fonctionne pour spécifier une périodicité spécifique et dynamique et permet de calculer un cumulatif sur plusieurs mois (trimestres, années) glissants</a:t>
            </a:r>
          </a:p>
          <a:p>
            <a:pPr marL="285750" indent="-285750" algn="just">
              <a:buFont typeface="Wingdings" panose="05000000000000000000" pitchFamily="2" charset="2"/>
              <a:buChar char="ü"/>
            </a:pPr>
            <a:r>
              <a:rPr lang="fr-FR" i="1" dirty="0">
                <a:solidFill>
                  <a:srgbClr val="00B050"/>
                </a:solidFill>
                <a:latin typeface="Consolas" panose="020B0609020204030204" pitchFamily="49" charset="0"/>
              </a:rPr>
              <a:t>Attention, si on est en cours du mois comme le 13 février alors la date de début sur le mois sera le 01 mars de l’année précédente et non le 14 février. Il ne descend pas sur la date exacte.</a:t>
            </a:r>
          </a:p>
        </p:txBody>
      </p:sp>
      <p:pic>
        <p:nvPicPr>
          <p:cNvPr id="11" name="Image 10">
            <a:extLst>
              <a:ext uri="{FF2B5EF4-FFF2-40B4-BE49-F238E27FC236}">
                <a16:creationId xmlns:a16="http://schemas.microsoft.com/office/drawing/2014/main" id="{D998EFD6-3636-9C96-77BF-BD638287E349}"/>
              </a:ext>
            </a:extLst>
          </p:cNvPr>
          <p:cNvPicPr>
            <a:picLocks noChangeAspect="1"/>
          </p:cNvPicPr>
          <p:nvPr/>
        </p:nvPicPr>
        <p:blipFill>
          <a:blip r:embed="rId3"/>
          <a:stretch>
            <a:fillRect/>
          </a:stretch>
        </p:blipFill>
        <p:spPr>
          <a:xfrm>
            <a:off x="6968359" y="5554857"/>
            <a:ext cx="4358101" cy="1010156"/>
          </a:xfrm>
          <a:prstGeom prst="rect">
            <a:avLst/>
          </a:prstGeom>
        </p:spPr>
      </p:pic>
    </p:spTree>
    <p:extLst>
      <p:ext uri="{BB962C8B-B14F-4D97-AF65-F5344CB8AC3E}">
        <p14:creationId xmlns:p14="http://schemas.microsoft.com/office/powerpoint/2010/main" val="3683803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1D206D-3CCA-ADBE-DFEE-90A6717AA9C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7490B1B-058C-2E4E-EF6A-7DD2296E41CA}"/>
              </a:ext>
            </a:extLst>
          </p:cNvPr>
          <p:cNvSpPr>
            <a:spLocks noGrp="1"/>
          </p:cNvSpPr>
          <p:nvPr>
            <p:ph type="title"/>
          </p:nvPr>
        </p:nvSpPr>
        <p:spPr>
          <a:xfrm>
            <a:off x="2035576" y="589276"/>
            <a:ext cx="9192675" cy="1280890"/>
          </a:xfrm>
        </p:spPr>
        <p:txBody>
          <a:bodyPr rtlCol="0">
            <a:normAutofit/>
          </a:bodyPr>
          <a:lstStyle/>
          <a:p>
            <a:r>
              <a:rPr lang="fr-FR" dirty="0"/>
              <a:t>Fonctions DAX Time Intelligence</a:t>
            </a:r>
            <a:br>
              <a:rPr lang="fr-FR" dirty="0"/>
            </a:br>
            <a:r>
              <a:rPr lang="fr-FR" dirty="0"/>
              <a:t>OPENING /CLOSINGBALANCEMONTH</a:t>
            </a:r>
          </a:p>
        </p:txBody>
      </p:sp>
      <p:sp>
        <p:nvSpPr>
          <p:cNvPr id="4" name="Espace réservé du numéro de diapositive 3">
            <a:extLst>
              <a:ext uri="{FF2B5EF4-FFF2-40B4-BE49-F238E27FC236}">
                <a16:creationId xmlns:a16="http://schemas.microsoft.com/office/drawing/2014/main" id="{5A457BD9-5B43-A799-0425-DE3F8E22C0D7}"/>
              </a:ext>
            </a:extLst>
          </p:cNvPr>
          <p:cNvSpPr>
            <a:spLocks noGrp="1"/>
          </p:cNvSpPr>
          <p:nvPr>
            <p:ph type="sldNum" sz="quarter" idx="12"/>
          </p:nvPr>
        </p:nvSpPr>
        <p:spPr/>
        <p:txBody>
          <a:bodyPr/>
          <a:lstStyle/>
          <a:p>
            <a:pPr rtl="0"/>
            <a:fld id="{401CF334-2D5C-4859-84A6-CA7E6E43FAEB}" type="slidenum">
              <a:rPr lang="fr-FR" noProof="0" smtClean="0"/>
              <a:t>116</a:t>
            </a:fld>
            <a:endParaRPr lang="fr-FR" noProof="0"/>
          </a:p>
        </p:txBody>
      </p:sp>
      <p:sp>
        <p:nvSpPr>
          <p:cNvPr id="9" name="Rectangle 8">
            <a:extLst>
              <a:ext uri="{FF2B5EF4-FFF2-40B4-BE49-F238E27FC236}">
                <a16:creationId xmlns:a16="http://schemas.microsoft.com/office/drawing/2014/main" id="{54869039-977F-41EA-FA1E-41ADA7118D88}"/>
              </a:ext>
            </a:extLst>
          </p:cNvPr>
          <p:cNvSpPr/>
          <p:nvPr/>
        </p:nvSpPr>
        <p:spPr>
          <a:xfrm>
            <a:off x="1429407" y="2035001"/>
            <a:ext cx="10426261" cy="4308872"/>
          </a:xfrm>
          <a:prstGeom prst="rect">
            <a:avLst/>
          </a:prstGeom>
        </p:spPr>
        <p:txBody>
          <a:bodyPr wrap="square">
            <a:spAutoFit/>
          </a:bodyPr>
          <a:lstStyle/>
          <a:p>
            <a:pPr algn="just">
              <a:buFont typeface="Wingdings" panose="05000000000000000000" pitchFamily="2" charset="2"/>
              <a:buChar char="Ø"/>
            </a:pPr>
            <a:r>
              <a:rPr lang="fr-FR" sz="2000" b="1" dirty="0">
                <a:solidFill>
                  <a:schemeClr val="accent4"/>
                </a:solidFill>
                <a:effectLst/>
              </a:rPr>
              <a:t> Sur le cumulatif, je souhaite connaître la valeur cumulée au début du mois et à la fin du mois : </a:t>
            </a:r>
            <a:endParaRPr lang="fr-FR" sz="2000" b="1" dirty="0"/>
          </a:p>
          <a:p>
            <a:pPr algn="just">
              <a:buFont typeface="Wingdings" panose="05000000000000000000" pitchFamily="2" charset="2"/>
              <a:buChar char="Ø"/>
            </a:pPr>
            <a:r>
              <a:rPr lang="fr-FR" sz="2000" b="1" dirty="0">
                <a:latin typeface="Century Gothic" panose="020B0502020202020204" pitchFamily="34" charset="0"/>
              </a:rPr>
              <a:t>Ventes cumulées au début du mois : </a:t>
            </a:r>
          </a:p>
          <a:p>
            <a:r>
              <a:rPr lang="fr-FR" sz="2000" b="0" dirty="0" err="1">
                <a:solidFill>
                  <a:srgbClr val="000000"/>
                </a:solidFill>
                <a:effectLst/>
                <a:latin typeface="Consolas" panose="020B0609020204030204" pitchFamily="49" charset="0"/>
              </a:rPr>
              <a:t>VentesCUMUL</a:t>
            </a:r>
            <a:r>
              <a:rPr lang="fr-FR" sz="2000" b="0" dirty="0">
                <a:solidFill>
                  <a:srgbClr val="000000"/>
                </a:solidFill>
                <a:effectLst/>
                <a:latin typeface="Consolas" panose="020B0609020204030204" pitchFamily="49" charset="0"/>
              </a:rPr>
              <a:t> </a:t>
            </a:r>
            <a:r>
              <a:rPr lang="fr-FR" sz="2000" b="0" dirty="0" err="1">
                <a:solidFill>
                  <a:srgbClr val="000000"/>
                </a:solidFill>
                <a:effectLst/>
                <a:latin typeface="Consolas" panose="020B0609020204030204" pitchFamily="49" charset="0"/>
              </a:rPr>
              <a:t>DEBUTmois</a:t>
            </a:r>
            <a:r>
              <a:rPr lang="fr-FR" sz="2000" b="0" dirty="0">
                <a:solidFill>
                  <a:srgbClr val="000000"/>
                </a:solidFill>
                <a:effectLst/>
                <a:latin typeface="Consolas" panose="020B0609020204030204" pitchFamily="49" charset="0"/>
              </a:rPr>
              <a:t> = </a:t>
            </a:r>
            <a:r>
              <a:rPr lang="fr-FR" sz="2000" b="0" dirty="0">
                <a:solidFill>
                  <a:srgbClr val="3165BB"/>
                </a:solidFill>
                <a:effectLst/>
                <a:latin typeface="Consolas" panose="020B0609020204030204" pitchFamily="49" charset="0"/>
              </a:rPr>
              <a:t>OPENINGBALANCEMONTH</a:t>
            </a:r>
            <a:r>
              <a:rPr lang="fr-FR" sz="2000" b="0" dirty="0">
                <a:solidFill>
                  <a:srgbClr val="000000"/>
                </a:solidFill>
                <a:effectLst/>
                <a:latin typeface="Consolas" panose="020B0609020204030204" pitchFamily="49" charset="0"/>
              </a:rPr>
              <a:t> (</a:t>
            </a:r>
            <a:r>
              <a:rPr lang="fr-FR" sz="2000" b="0" dirty="0">
                <a:solidFill>
                  <a:srgbClr val="68349C"/>
                </a:solidFill>
                <a:effectLst/>
                <a:latin typeface="Consolas" panose="020B0609020204030204" pitchFamily="49" charset="0"/>
              </a:rPr>
              <a:t>[Ventes </a:t>
            </a:r>
            <a:r>
              <a:rPr lang="fr-FR" sz="2000" b="0" dirty="0" err="1">
                <a:solidFill>
                  <a:srgbClr val="68349C"/>
                </a:solidFill>
                <a:effectLst/>
                <a:latin typeface="Consolas" panose="020B0609020204030204" pitchFamily="49" charset="0"/>
              </a:rPr>
              <a:t>CumulYTD</a:t>
            </a:r>
            <a:r>
              <a:rPr lang="fr-FR" sz="2000" b="0" dirty="0">
                <a:solidFill>
                  <a:srgbClr val="68349C"/>
                </a:solidFill>
                <a:effectLst/>
                <a:latin typeface="Consolas" panose="020B0609020204030204" pitchFamily="49" charset="0"/>
              </a:rPr>
              <a:t>]</a:t>
            </a:r>
            <a:r>
              <a:rPr lang="fr-FR" sz="2000" b="0" dirty="0">
                <a:solidFill>
                  <a:srgbClr val="000000"/>
                </a:solidFill>
                <a:effectLst/>
                <a:latin typeface="Consolas" panose="020B0609020204030204" pitchFamily="49" charset="0"/>
              </a:rPr>
              <a:t> ; </a:t>
            </a:r>
            <a:r>
              <a:rPr lang="fr-FR" sz="2000" b="0" dirty="0">
                <a:solidFill>
                  <a:srgbClr val="001080"/>
                </a:solidFill>
                <a:effectLst/>
                <a:latin typeface="Consolas" panose="020B0609020204030204" pitchFamily="49" charset="0"/>
              </a:rPr>
              <a:t>'1Table Date Dax'[Date]</a:t>
            </a:r>
            <a:r>
              <a:rPr lang="fr-FR" sz="2000" b="0" dirty="0">
                <a:solidFill>
                  <a:srgbClr val="000000"/>
                </a:solidFill>
                <a:effectLst/>
                <a:latin typeface="Consolas" panose="020B0609020204030204" pitchFamily="49" charset="0"/>
              </a:rPr>
              <a:t> )</a:t>
            </a:r>
          </a:p>
          <a:p>
            <a:r>
              <a:rPr lang="fr-FR" sz="1400" i="1" dirty="0">
                <a:solidFill>
                  <a:srgbClr val="000000"/>
                </a:solidFill>
                <a:latin typeface="Consolas" panose="020B0609020204030204" pitchFamily="49" charset="0"/>
              </a:rPr>
              <a:t>Permet d’avoir le dernier cumul connu avant la première date du mois (donc valeur pour le mois précédent par exemple)</a:t>
            </a:r>
            <a:endParaRPr lang="fr-FR" sz="1400" b="0" i="1" dirty="0">
              <a:solidFill>
                <a:srgbClr val="000000"/>
              </a:solidFill>
              <a:effectLst/>
              <a:latin typeface="Consolas" panose="020B0609020204030204" pitchFamily="49" charset="0"/>
            </a:endParaRPr>
          </a:p>
          <a:p>
            <a:pPr>
              <a:buFont typeface="Wingdings" panose="05000000000000000000" pitchFamily="2" charset="2"/>
              <a:buChar char="Ø"/>
            </a:pPr>
            <a:endParaRPr lang="fr-FR" sz="2000" b="1" dirty="0"/>
          </a:p>
          <a:p>
            <a:pPr indent="-285750">
              <a:buFont typeface="Wingdings" panose="05000000000000000000" pitchFamily="2" charset="2"/>
              <a:buChar char="Ø"/>
            </a:pPr>
            <a:r>
              <a:rPr lang="fr-FR" sz="2000" b="1" dirty="0">
                <a:latin typeface="Century Gothic" panose="020B0502020202020204" pitchFamily="34" charset="0"/>
              </a:rPr>
              <a:t>Ventes cumulées à la fin du mois : </a:t>
            </a:r>
          </a:p>
          <a:p>
            <a:r>
              <a:rPr lang="fr-FR" b="0" dirty="0" err="1">
                <a:solidFill>
                  <a:srgbClr val="000000"/>
                </a:solidFill>
                <a:effectLst/>
                <a:latin typeface="Consolas" panose="020B0609020204030204" pitchFamily="49" charset="0"/>
              </a:rPr>
              <a:t>VentesCUMUL</a:t>
            </a:r>
            <a:r>
              <a:rPr lang="fr-FR" b="0" dirty="0">
                <a:solidFill>
                  <a:srgbClr val="000000"/>
                </a:solidFill>
                <a:effectLst/>
                <a:latin typeface="Consolas" panose="020B0609020204030204" pitchFamily="49" charset="0"/>
              </a:rPr>
              <a:t> </a:t>
            </a:r>
            <a:r>
              <a:rPr lang="fr-FR" b="0" dirty="0" err="1">
                <a:solidFill>
                  <a:srgbClr val="000000"/>
                </a:solidFill>
                <a:effectLst/>
                <a:latin typeface="Consolas" panose="020B0609020204030204" pitchFamily="49" charset="0"/>
              </a:rPr>
              <a:t>FINmois</a:t>
            </a:r>
            <a:r>
              <a:rPr lang="fr-FR" b="0" dirty="0">
                <a:solidFill>
                  <a:srgbClr val="000000"/>
                </a:solidFill>
                <a:effectLst/>
                <a:latin typeface="Consolas" panose="020B0609020204030204" pitchFamily="49" charset="0"/>
              </a:rPr>
              <a:t> = </a:t>
            </a:r>
            <a:r>
              <a:rPr lang="fr-FR" b="0" dirty="0">
                <a:solidFill>
                  <a:srgbClr val="3165BB"/>
                </a:solidFill>
                <a:effectLst/>
                <a:latin typeface="Consolas" panose="020B0609020204030204" pitchFamily="49" charset="0"/>
              </a:rPr>
              <a:t>CLOSINGBALANCEMONTH</a:t>
            </a:r>
            <a:r>
              <a:rPr lang="fr-FR" b="0" dirty="0">
                <a:solidFill>
                  <a:srgbClr val="000000"/>
                </a:solidFill>
                <a:effectLst/>
                <a:latin typeface="Consolas" panose="020B0609020204030204" pitchFamily="49" charset="0"/>
              </a:rPr>
              <a:t> (</a:t>
            </a:r>
            <a:r>
              <a:rPr lang="fr-FR" b="0" dirty="0">
                <a:solidFill>
                  <a:srgbClr val="68349C"/>
                </a:solidFill>
                <a:effectLst/>
                <a:latin typeface="Consolas" panose="020B0609020204030204" pitchFamily="49" charset="0"/>
              </a:rPr>
              <a:t>[Ventes </a:t>
            </a:r>
            <a:r>
              <a:rPr lang="fr-FR" b="0" dirty="0" err="1">
                <a:solidFill>
                  <a:srgbClr val="68349C"/>
                </a:solidFill>
                <a:effectLst/>
                <a:latin typeface="Consolas" panose="020B0609020204030204" pitchFamily="49" charset="0"/>
              </a:rPr>
              <a:t>CumulYTD</a:t>
            </a:r>
            <a:r>
              <a:rPr lang="fr-FR" b="0" dirty="0">
                <a:solidFill>
                  <a:srgbClr val="68349C"/>
                </a:solidFill>
                <a:effectLst/>
                <a:latin typeface="Consolas" panose="020B0609020204030204" pitchFamily="49" charset="0"/>
              </a:rPr>
              <a:t>]</a:t>
            </a:r>
            <a:r>
              <a:rPr lang="fr-FR" b="0" dirty="0">
                <a:solidFill>
                  <a:srgbClr val="000000"/>
                </a:solidFill>
                <a:effectLst/>
                <a:latin typeface="Consolas" panose="020B0609020204030204" pitchFamily="49" charset="0"/>
              </a:rPr>
              <a:t> ; </a:t>
            </a:r>
            <a:r>
              <a:rPr lang="fr-FR" b="0" dirty="0">
                <a:solidFill>
                  <a:srgbClr val="001080"/>
                </a:solidFill>
                <a:effectLst/>
                <a:latin typeface="Consolas" panose="020B0609020204030204" pitchFamily="49" charset="0"/>
              </a:rPr>
              <a:t>'1Table Date Dax'[Date]</a:t>
            </a:r>
            <a:r>
              <a:rPr lang="fr-FR" b="0" dirty="0">
                <a:solidFill>
                  <a:srgbClr val="000000"/>
                </a:solidFill>
                <a:effectLst/>
                <a:latin typeface="Consolas" panose="020B0609020204030204" pitchFamily="49" charset="0"/>
              </a:rPr>
              <a:t> )</a:t>
            </a:r>
          </a:p>
          <a:p>
            <a:r>
              <a:rPr lang="fr-FR" sz="1400" i="1" dirty="0">
                <a:solidFill>
                  <a:srgbClr val="000000"/>
                </a:solidFill>
                <a:latin typeface="Consolas" panose="020B0609020204030204" pitchFamily="49" charset="0"/>
              </a:rPr>
              <a:t>Permet d’avoir le dernier cumul connu à la fin du mois</a:t>
            </a:r>
          </a:p>
          <a:p>
            <a:endParaRPr lang="fr-FR" sz="1400" b="0" i="1" dirty="0">
              <a:solidFill>
                <a:srgbClr val="000000"/>
              </a:solidFill>
              <a:effectLst/>
              <a:latin typeface="Consolas" panose="020B0609020204030204" pitchFamily="49" charset="0"/>
            </a:endParaRPr>
          </a:p>
          <a:p>
            <a:r>
              <a:rPr lang="fr-FR" sz="1400" b="0" i="1" dirty="0">
                <a:solidFill>
                  <a:schemeClr val="accent5"/>
                </a:solidFill>
                <a:effectLst/>
                <a:latin typeface="Consolas" panose="020B0609020204030204" pitchFamily="49" charset="0"/>
              </a:rPr>
              <a:t>Attention, cette fonction n’a de sens que pour la </a:t>
            </a:r>
            <a:r>
              <a:rPr lang="fr-FR" sz="1400" b="1" i="1" u="sng" dirty="0">
                <a:solidFill>
                  <a:schemeClr val="accent5"/>
                </a:solidFill>
                <a:effectLst/>
                <a:latin typeface="Consolas" panose="020B0609020204030204" pitchFamily="49" charset="0"/>
              </a:rPr>
              <a:t>gestion des stocks</a:t>
            </a:r>
            <a:r>
              <a:rPr lang="fr-FR" sz="1400" b="0" i="1" dirty="0">
                <a:solidFill>
                  <a:schemeClr val="accent5"/>
                </a:solidFill>
                <a:effectLst/>
                <a:latin typeface="Consolas" panose="020B0609020204030204" pitchFamily="49" charset="0"/>
              </a:rPr>
              <a:t>. Là on aura la même valeur que pour le Cumul mais en décalé.</a:t>
            </a:r>
          </a:p>
          <a:p>
            <a:pPr marL="285750" indent="-285750">
              <a:buFont typeface="Wingdings" panose="05000000000000000000" pitchFamily="2" charset="2"/>
              <a:buChar char="ü"/>
            </a:pPr>
            <a:r>
              <a:rPr lang="fr-FR" sz="1400" i="1" dirty="0">
                <a:solidFill>
                  <a:srgbClr val="00B050"/>
                </a:solidFill>
                <a:latin typeface="Consolas" panose="020B0609020204030204" pitchFamily="49" charset="0"/>
              </a:rPr>
              <a:t>Des filtres peuvent être ajoutés dans la fonction après la DATE.</a:t>
            </a:r>
            <a:endParaRPr lang="fr-FR" sz="1400" b="0" i="1" dirty="0">
              <a:solidFill>
                <a:srgbClr val="00B050"/>
              </a:solidFill>
              <a:effectLst/>
              <a:latin typeface="Consolas" panose="020B0609020204030204" pitchFamily="49" charset="0"/>
            </a:endParaRPr>
          </a:p>
        </p:txBody>
      </p:sp>
      <p:pic>
        <p:nvPicPr>
          <p:cNvPr id="7" name="Image 6">
            <a:extLst>
              <a:ext uri="{FF2B5EF4-FFF2-40B4-BE49-F238E27FC236}">
                <a16:creationId xmlns:a16="http://schemas.microsoft.com/office/drawing/2014/main" id="{62DDD8A7-9C27-7D12-D3A9-C8E958DBEB42}"/>
              </a:ext>
            </a:extLst>
          </p:cNvPr>
          <p:cNvPicPr>
            <a:picLocks noChangeAspect="1"/>
          </p:cNvPicPr>
          <p:nvPr/>
        </p:nvPicPr>
        <p:blipFill>
          <a:blip r:embed="rId3"/>
          <a:stretch>
            <a:fillRect/>
          </a:stretch>
        </p:blipFill>
        <p:spPr>
          <a:xfrm>
            <a:off x="8269926" y="5883393"/>
            <a:ext cx="2834469" cy="3853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90774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A0599C-7FF5-4ADA-915C-16F423E7B08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5B43D60-CB24-BEE7-73BF-8EA53BB0DD3D}"/>
              </a:ext>
            </a:extLst>
          </p:cNvPr>
          <p:cNvSpPr>
            <a:spLocks noGrp="1"/>
          </p:cNvSpPr>
          <p:nvPr>
            <p:ph type="title"/>
          </p:nvPr>
        </p:nvSpPr>
        <p:spPr>
          <a:xfrm>
            <a:off x="2035576" y="589276"/>
            <a:ext cx="9714990" cy="1280890"/>
          </a:xfrm>
        </p:spPr>
        <p:txBody>
          <a:bodyPr rtlCol="0">
            <a:normAutofit/>
          </a:bodyPr>
          <a:lstStyle/>
          <a:p>
            <a:r>
              <a:rPr lang="fr-FR" dirty="0"/>
              <a:t>Fonctions DAX Time Intelligence</a:t>
            </a:r>
            <a:br>
              <a:rPr lang="fr-FR" dirty="0"/>
            </a:br>
            <a:r>
              <a:rPr lang="fr-FR" dirty="0"/>
              <a:t>Cumul à l’année VS cumul mois glissants</a:t>
            </a:r>
          </a:p>
        </p:txBody>
      </p:sp>
      <p:sp>
        <p:nvSpPr>
          <p:cNvPr id="4" name="Espace réservé du numéro de diapositive 3">
            <a:extLst>
              <a:ext uri="{FF2B5EF4-FFF2-40B4-BE49-F238E27FC236}">
                <a16:creationId xmlns:a16="http://schemas.microsoft.com/office/drawing/2014/main" id="{37E0037A-186B-1C14-92DF-2F0575914860}"/>
              </a:ext>
            </a:extLst>
          </p:cNvPr>
          <p:cNvSpPr>
            <a:spLocks noGrp="1"/>
          </p:cNvSpPr>
          <p:nvPr>
            <p:ph type="sldNum" sz="quarter" idx="12"/>
          </p:nvPr>
        </p:nvSpPr>
        <p:spPr/>
        <p:txBody>
          <a:bodyPr/>
          <a:lstStyle/>
          <a:p>
            <a:pPr rtl="0"/>
            <a:fld id="{401CF334-2D5C-4859-84A6-CA7E6E43FAEB}" type="slidenum">
              <a:rPr lang="fr-FR" noProof="0" smtClean="0"/>
              <a:t>117</a:t>
            </a:fld>
            <a:endParaRPr lang="fr-FR" noProof="0"/>
          </a:p>
        </p:txBody>
      </p:sp>
      <p:sp>
        <p:nvSpPr>
          <p:cNvPr id="9" name="Rectangle 8">
            <a:extLst>
              <a:ext uri="{FF2B5EF4-FFF2-40B4-BE49-F238E27FC236}">
                <a16:creationId xmlns:a16="http://schemas.microsoft.com/office/drawing/2014/main" id="{0FF9D3E1-8247-2427-D592-4A3067A2C19A}"/>
              </a:ext>
            </a:extLst>
          </p:cNvPr>
          <p:cNvSpPr/>
          <p:nvPr/>
        </p:nvSpPr>
        <p:spPr>
          <a:xfrm>
            <a:off x="4081228" y="2182146"/>
            <a:ext cx="7879543" cy="4278094"/>
          </a:xfrm>
          <a:prstGeom prst="rect">
            <a:avLst/>
          </a:prstGeom>
        </p:spPr>
        <p:txBody>
          <a:bodyPr wrap="square">
            <a:spAutoFit/>
          </a:bodyPr>
          <a:lstStyle/>
          <a:p>
            <a:pPr>
              <a:buFont typeface="Wingdings" panose="05000000000000000000" pitchFamily="2" charset="2"/>
              <a:buChar char="Ø"/>
            </a:pPr>
            <a:r>
              <a:rPr lang="fr-FR" sz="2000" b="1" dirty="0">
                <a:effectLst/>
                <a:latin typeface="Century Gothic" panose="020B0502020202020204" pitchFamily="34" charset="0"/>
              </a:rPr>
              <a:t> DATESYTD pour le cumul à l’année</a:t>
            </a:r>
            <a:r>
              <a:rPr lang="fr-FR" sz="2000" dirty="0">
                <a:solidFill>
                  <a:srgbClr val="000000"/>
                </a:solidFill>
                <a:latin typeface="Consolas" panose="020B0609020204030204" pitchFamily="49" charset="0"/>
              </a:rPr>
              <a:t> </a:t>
            </a:r>
            <a:r>
              <a:rPr lang="fr-FR" sz="2000" b="1" dirty="0"/>
              <a:t>:</a:t>
            </a:r>
          </a:p>
          <a:p>
            <a:r>
              <a:rPr lang="fr-FR" b="0" dirty="0">
                <a:solidFill>
                  <a:srgbClr val="000000"/>
                </a:solidFill>
                <a:effectLst/>
                <a:latin typeface="Consolas" panose="020B0609020204030204" pitchFamily="49" charset="0"/>
              </a:rPr>
              <a:t>Ventes </a:t>
            </a:r>
            <a:r>
              <a:rPr lang="fr-FR" b="0" dirty="0" err="1">
                <a:solidFill>
                  <a:srgbClr val="000000"/>
                </a:solidFill>
                <a:effectLst/>
                <a:latin typeface="Consolas" panose="020B0609020204030204" pitchFamily="49" charset="0"/>
              </a:rPr>
              <a:t>CumulYTD</a:t>
            </a:r>
            <a:r>
              <a:rPr lang="fr-FR" b="0" dirty="0">
                <a:solidFill>
                  <a:srgbClr val="000000"/>
                </a:solidFill>
                <a:effectLst/>
                <a:latin typeface="Consolas" panose="020B0609020204030204" pitchFamily="49" charset="0"/>
              </a:rPr>
              <a:t> = </a:t>
            </a:r>
            <a:r>
              <a:rPr lang="fr-FR" b="0" dirty="0">
                <a:solidFill>
                  <a:srgbClr val="3165BB"/>
                </a:solidFill>
                <a:effectLst/>
                <a:latin typeface="Consolas" panose="020B0609020204030204" pitchFamily="49" charset="0"/>
              </a:rPr>
              <a:t>CALCULATE</a:t>
            </a:r>
            <a:r>
              <a:rPr lang="fr-FR" b="0" dirty="0">
                <a:solidFill>
                  <a:srgbClr val="000000"/>
                </a:solidFill>
                <a:effectLst/>
                <a:latin typeface="Consolas" panose="020B0609020204030204" pitchFamily="49" charset="0"/>
              </a:rPr>
              <a:t>(</a:t>
            </a:r>
            <a:r>
              <a:rPr lang="fr-FR" b="0" dirty="0">
                <a:solidFill>
                  <a:srgbClr val="68349C"/>
                </a:solidFill>
                <a:effectLst/>
                <a:latin typeface="Consolas" panose="020B0609020204030204" pitchFamily="49" charset="0"/>
              </a:rPr>
              <a:t>[Somme montants ventes]</a:t>
            </a:r>
            <a:r>
              <a:rPr lang="fr-FR" b="0" dirty="0">
                <a:solidFill>
                  <a:srgbClr val="000000"/>
                </a:solidFill>
                <a:effectLst/>
                <a:latin typeface="Consolas" panose="020B0609020204030204" pitchFamily="49" charset="0"/>
              </a:rPr>
              <a:t>; </a:t>
            </a:r>
            <a:r>
              <a:rPr lang="fr-FR" b="0" dirty="0">
                <a:solidFill>
                  <a:srgbClr val="3165BB"/>
                </a:solidFill>
                <a:effectLst/>
                <a:latin typeface="Consolas" panose="020B0609020204030204" pitchFamily="49" charset="0"/>
              </a:rPr>
              <a:t>DATESYTD</a:t>
            </a:r>
            <a:r>
              <a:rPr lang="fr-FR" b="0" dirty="0">
                <a:solidFill>
                  <a:srgbClr val="000000"/>
                </a:solidFill>
                <a:effectLst/>
                <a:latin typeface="Consolas" panose="020B0609020204030204" pitchFamily="49" charset="0"/>
              </a:rPr>
              <a:t>(</a:t>
            </a:r>
            <a:r>
              <a:rPr lang="fr-FR" b="0" dirty="0">
                <a:solidFill>
                  <a:srgbClr val="001080"/>
                </a:solidFill>
                <a:effectLst/>
                <a:latin typeface="Consolas" panose="020B0609020204030204" pitchFamily="49" charset="0"/>
              </a:rPr>
              <a:t>'1Table Date Dax'[Date]</a:t>
            </a:r>
            <a:r>
              <a:rPr lang="fr-FR" b="0" dirty="0">
                <a:solidFill>
                  <a:srgbClr val="000000"/>
                </a:solidFill>
                <a:effectLst/>
                <a:latin typeface="Consolas" panose="020B0609020204030204" pitchFamily="49" charset="0"/>
              </a:rPr>
              <a:t>))</a:t>
            </a:r>
          </a:p>
          <a:p>
            <a:pPr marL="285750" indent="-285750" algn="just">
              <a:buFont typeface="Wingdings" panose="05000000000000000000" pitchFamily="2" charset="2"/>
              <a:buChar char="ü"/>
            </a:pPr>
            <a:r>
              <a:rPr lang="fr-FR" i="1" dirty="0">
                <a:solidFill>
                  <a:srgbClr val="00B050"/>
                </a:solidFill>
                <a:latin typeface="Consolas" panose="020B0609020204030204" pitchFamily="49" charset="0"/>
              </a:rPr>
              <a:t>Fonction déjà calculée ensemble. Elle commence à calculer en janvier donc plus il y a de mois cumulés, plus la valeur augmente forcément.</a:t>
            </a:r>
          </a:p>
          <a:p>
            <a:pPr marL="285750" indent="-285750" algn="just">
              <a:buFont typeface="Wingdings" panose="05000000000000000000" pitchFamily="2" charset="2"/>
              <a:buChar char="ü"/>
            </a:pPr>
            <a:endParaRPr lang="fr-FR" i="1" dirty="0">
              <a:solidFill>
                <a:srgbClr val="00B050"/>
              </a:solidFill>
              <a:latin typeface="Consolas" panose="020B0609020204030204" pitchFamily="49" charset="0"/>
            </a:endParaRPr>
          </a:p>
          <a:p>
            <a:pPr marL="285750" indent="-285750" algn="just">
              <a:buFont typeface="Wingdings" panose="05000000000000000000" pitchFamily="2" charset="2"/>
              <a:buChar char="ü"/>
            </a:pPr>
            <a:r>
              <a:rPr lang="fr-FR" sz="1800" b="1" dirty="0">
                <a:effectLst/>
                <a:latin typeface="Century Gothic" panose="020B0502020202020204" pitchFamily="34" charset="0"/>
              </a:rPr>
              <a:t> DATESINPERIOD pour le cumul sur les mois glissants </a:t>
            </a:r>
            <a:r>
              <a:rPr lang="fr-FR" sz="1800" b="1" dirty="0"/>
              <a:t>:</a:t>
            </a:r>
          </a:p>
          <a:p>
            <a:pPr algn="just"/>
            <a:r>
              <a:rPr lang="fr-FR" b="0" dirty="0">
                <a:solidFill>
                  <a:srgbClr val="000000"/>
                </a:solidFill>
                <a:effectLst/>
                <a:latin typeface="Consolas" panose="020B0609020204030204" pitchFamily="49" charset="0"/>
              </a:rPr>
              <a:t>Ventes 12lastmonth = </a:t>
            </a:r>
            <a:r>
              <a:rPr lang="fr-FR" b="0" dirty="0">
                <a:solidFill>
                  <a:srgbClr val="3165BB"/>
                </a:solidFill>
                <a:effectLst/>
                <a:latin typeface="Consolas" panose="020B0609020204030204" pitchFamily="49" charset="0"/>
              </a:rPr>
              <a:t>CALCULATE</a:t>
            </a:r>
            <a:r>
              <a:rPr lang="fr-FR" b="0" dirty="0">
                <a:solidFill>
                  <a:srgbClr val="000000"/>
                </a:solidFill>
                <a:effectLst/>
                <a:latin typeface="Consolas" panose="020B0609020204030204" pitchFamily="49" charset="0"/>
              </a:rPr>
              <a:t>(</a:t>
            </a:r>
            <a:r>
              <a:rPr lang="fr-FR" b="0" dirty="0">
                <a:solidFill>
                  <a:srgbClr val="68349C"/>
                </a:solidFill>
                <a:effectLst/>
                <a:latin typeface="Consolas" panose="020B0609020204030204" pitchFamily="49" charset="0"/>
              </a:rPr>
              <a:t>[Somme montants ventes]</a:t>
            </a:r>
            <a:r>
              <a:rPr lang="fr-FR" b="0" dirty="0">
                <a:solidFill>
                  <a:srgbClr val="000000"/>
                </a:solidFill>
                <a:effectLst/>
                <a:latin typeface="Consolas" panose="020B0609020204030204" pitchFamily="49" charset="0"/>
              </a:rPr>
              <a:t>;</a:t>
            </a:r>
            <a:r>
              <a:rPr lang="fr-FR" b="0" dirty="0">
                <a:solidFill>
                  <a:srgbClr val="3165BB"/>
                </a:solidFill>
                <a:effectLst/>
                <a:latin typeface="Consolas" panose="020B0609020204030204" pitchFamily="49" charset="0"/>
              </a:rPr>
              <a:t>DATESINPERIOD</a:t>
            </a:r>
            <a:r>
              <a:rPr lang="fr-FR" b="0" dirty="0">
                <a:solidFill>
                  <a:srgbClr val="000000"/>
                </a:solidFill>
                <a:effectLst/>
                <a:latin typeface="Consolas" panose="020B0609020204030204" pitchFamily="49" charset="0"/>
              </a:rPr>
              <a:t>( </a:t>
            </a:r>
            <a:r>
              <a:rPr lang="fr-FR" b="0" dirty="0">
                <a:solidFill>
                  <a:srgbClr val="001080"/>
                </a:solidFill>
                <a:effectLst/>
                <a:latin typeface="Consolas" panose="020B0609020204030204" pitchFamily="49" charset="0"/>
              </a:rPr>
              <a:t>'1Table Date Dax'[Date]</a:t>
            </a:r>
            <a:r>
              <a:rPr lang="fr-FR" b="0" dirty="0">
                <a:solidFill>
                  <a:srgbClr val="000000"/>
                </a:solidFill>
                <a:effectLst/>
                <a:latin typeface="Consolas" panose="020B0609020204030204" pitchFamily="49" charset="0"/>
              </a:rPr>
              <a:t>; </a:t>
            </a:r>
            <a:r>
              <a:rPr lang="fr-FR" b="0" dirty="0">
                <a:solidFill>
                  <a:srgbClr val="3165BB"/>
                </a:solidFill>
                <a:effectLst/>
                <a:latin typeface="Consolas" panose="020B0609020204030204" pitchFamily="49" charset="0"/>
              </a:rPr>
              <a:t>LASTDATE</a:t>
            </a:r>
            <a:r>
              <a:rPr lang="fr-FR" b="0" dirty="0">
                <a:solidFill>
                  <a:srgbClr val="000000"/>
                </a:solidFill>
                <a:effectLst/>
                <a:latin typeface="Consolas" panose="020B0609020204030204" pitchFamily="49" charset="0"/>
              </a:rPr>
              <a:t>(</a:t>
            </a:r>
            <a:r>
              <a:rPr lang="fr-FR" b="0" dirty="0">
                <a:solidFill>
                  <a:srgbClr val="001080"/>
                </a:solidFill>
                <a:effectLst/>
                <a:latin typeface="Consolas" panose="020B0609020204030204" pitchFamily="49" charset="0"/>
              </a:rPr>
              <a:t>'1Table Date Dax'[Date]</a:t>
            </a:r>
            <a:r>
              <a:rPr lang="fr-FR" b="0" dirty="0">
                <a:solidFill>
                  <a:srgbClr val="000000"/>
                </a:solidFill>
                <a:effectLst/>
                <a:latin typeface="Consolas" panose="020B0609020204030204" pitchFamily="49" charset="0"/>
              </a:rPr>
              <a:t>);-</a:t>
            </a:r>
            <a:r>
              <a:rPr lang="fr-FR" b="0" dirty="0">
                <a:solidFill>
                  <a:srgbClr val="098658"/>
                </a:solidFill>
                <a:effectLst/>
                <a:latin typeface="Consolas" panose="020B0609020204030204" pitchFamily="49" charset="0"/>
              </a:rPr>
              <a:t>12</a:t>
            </a:r>
            <a:r>
              <a:rPr lang="fr-FR" b="0" dirty="0">
                <a:solidFill>
                  <a:srgbClr val="000000"/>
                </a:solidFill>
                <a:effectLst/>
                <a:latin typeface="Consolas" panose="020B0609020204030204" pitchFamily="49" charset="0"/>
              </a:rPr>
              <a:t>;</a:t>
            </a:r>
            <a:r>
              <a:rPr lang="fr-FR" b="0" dirty="0">
                <a:solidFill>
                  <a:srgbClr val="3165BB"/>
                </a:solidFill>
                <a:effectLst/>
                <a:latin typeface="Consolas" panose="020B0609020204030204" pitchFamily="49" charset="0"/>
              </a:rPr>
              <a:t>MONTH</a:t>
            </a:r>
            <a:r>
              <a:rPr lang="fr-FR" b="0" dirty="0">
                <a:effectLst/>
                <a:latin typeface="Consolas" panose="020B0609020204030204" pitchFamily="49" charset="0"/>
              </a:rPr>
              <a:t>))</a:t>
            </a:r>
            <a:r>
              <a:rPr lang="fr-FR" b="0" i="1" dirty="0">
                <a:solidFill>
                  <a:schemeClr val="accent2"/>
                </a:solidFill>
                <a:effectLst/>
                <a:latin typeface="Consolas" panose="020B0609020204030204" pitchFamily="49" charset="0"/>
              </a:rPr>
              <a:t> =(-1, </a:t>
            </a:r>
            <a:r>
              <a:rPr lang="fr-FR" b="0" i="1" dirty="0" err="1">
                <a:solidFill>
                  <a:schemeClr val="accent2"/>
                </a:solidFill>
                <a:effectLst/>
                <a:latin typeface="Consolas" panose="020B0609020204030204" pitchFamily="49" charset="0"/>
              </a:rPr>
              <a:t>Year</a:t>
            </a:r>
            <a:r>
              <a:rPr lang="fr-FR" b="0" i="1" dirty="0">
                <a:solidFill>
                  <a:schemeClr val="accent2"/>
                </a:solidFill>
                <a:effectLst/>
                <a:latin typeface="Consolas" panose="020B0609020204030204" pitchFamily="49" charset="0"/>
              </a:rPr>
              <a:t>)</a:t>
            </a:r>
          </a:p>
          <a:p>
            <a:pPr marL="285750" indent="-285750" algn="just">
              <a:buFont typeface="Wingdings" panose="05000000000000000000" pitchFamily="2" charset="2"/>
              <a:buChar char="ü"/>
            </a:pPr>
            <a:r>
              <a:rPr lang="fr-FR" i="1" dirty="0">
                <a:solidFill>
                  <a:srgbClr val="00B050"/>
                </a:solidFill>
                <a:latin typeface="Consolas" panose="020B0609020204030204" pitchFamily="49" charset="0"/>
              </a:rPr>
              <a:t>Fonction déjà calculée ensemble. La période de calcul change chaque mois en fonction du mois sur lequel on est. La valeur du cumul n’augmente donc pas car le premier mois et le dernier mois pris en compte ne sont plus les mêmes.</a:t>
            </a:r>
          </a:p>
        </p:txBody>
      </p:sp>
      <p:pic>
        <p:nvPicPr>
          <p:cNvPr id="10" name="Image 9">
            <a:extLst>
              <a:ext uri="{FF2B5EF4-FFF2-40B4-BE49-F238E27FC236}">
                <a16:creationId xmlns:a16="http://schemas.microsoft.com/office/drawing/2014/main" id="{ED8BCC0F-9623-BA45-0DCF-C6C22DA18DFF}"/>
              </a:ext>
            </a:extLst>
          </p:cNvPr>
          <p:cNvPicPr>
            <a:picLocks noChangeAspect="1"/>
          </p:cNvPicPr>
          <p:nvPr/>
        </p:nvPicPr>
        <p:blipFill>
          <a:blip r:embed="rId3"/>
          <a:stretch>
            <a:fillRect/>
          </a:stretch>
        </p:blipFill>
        <p:spPr>
          <a:xfrm>
            <a:off x="338634" y="2524705"/>
            <a:ext cx="3742594" cy="31430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38910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618877-3A25-BCC2-7BB9-7E0FB1BB3B8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F589F27-7E67-6064-959A-F03BD652BDDA}"/>
              </a:ext>
            </a:extLst>
          </p:cNvPr>
          <p:cNvSpPr>
            <a:spLocks noGrp="1"/>
          </p:cNvSpPr>
          <p:nvPr>
            <p:ph type="title"/>
          </p:nvPr>
        </p:nvSpPr>
        <p:spPr>
          <a:xfrm>
            <a:off x="1576553" y="589276"/>
            <a:ext cx="10531364" cy="1280890"/>
          </a:xfrm>
        </p:spPr>
        <p:txBody>
          <a:bodyPr rtlCol="0">
            <a:normAutofit/>
          </a:bodyPr>
          <a:lstStyle/>
          <a:p>
            <a:r>
              <a:rPr lang="fr-FR" dirty="0"/>
              <a:t>Fonctions DAX Time Intelligence</a:t>
            </a:r>
            <a:br>
              <a:rPr lang="fr-FR" dirty="0"/>
            </a:br>
            <a:r>
              <a:rPr lang="fr-FR" dirty="0"/>
              <a:t>Préciser calcul selon niveau hiérarchie (Perf +)</a:t>
            </a:r>
          </a:p>
        </p:txBody>
      </p:sp>
      <p:sp>
        <p:nvSpPr>
          <p:cNvPr id="4" name="Espace réservé du numéro de diapositive 3">
            <a:extLst>
              <a:ext uri="{FF2B5EF4-FFF2-40B4-BE49-F238E27FC236}">
                <a16:creationId xmlns:a16="http://schemas.microsoft.com/office/drawing/2014/main" id="{A601FF92-5D8E-B699-D058-00A37C567231}"/>
              </a:ext>
            </a:extLst>
          </p:cNvPr>
          <p:cNvSpPr>
            <a:spLocks noGrp="1"/>
          </p:cNvSpPr>
          <p:nvPr>
            <p:ph type="sldNum" sz="quarter" idx="12"/>
          </p:nvPr>
        </p:nvSpPr>
        <p:spPr/>
        <p:txBody>
          <a:bodyPr/>
          <a:lstStyle/>
          <a:p>
            <a:pPr rtl="0"/>
            <a:fld id="{401CF334-2D5C-4859-84A6-CA7E6E43FAEB}" type="slidenum">
              <a:rPr lang="fr-FR" noProof="0" smtClean="0"/>
              <a:t>118</a:t>
            </a:fld>
            <a:endParaRPr lang="fr-FR" noProof="0"/>
          </a:p>
        </p:txBody>
      </p:sp>
      <p:sp>
        <p:nvSpPr>
          <p:cNvPr id="9" name="Rectangle 8">
            <a:extLst>
              <a:ext uri="{FF2B5EF4-FFF2-40B4-BE49-F238E27FC236}">
                <a16:creationId xmlns:a16="http://schemas.microsoft.com/office/drawing/2014/main" id="{3E2B5EAD-C580-2945-DBF0-61AE26FCE5BF}"/>
              </a:ext>
            </a:extLst>
          </p:cNvPr>
          <p:cNvSpPr/>
          <p:nvPr/>
        </p:nvSpPr>
        <p:spPr>
          <a:xfrm>
            <a:off x="4214648" y="2182146"/>
            <a:ext cx="7746123" cy="4462760"/>
          </a:xfrm>
          <a:prstGeom prst="rect">
            <a:avLst/>
          </a:prstGeom>
        </p:spPr>
        <p:txBody>
          <a:bodyPr wrap="square">
            <a:spAutoFit/>
          </a:bodyPr>
          <a:lstStyle/>
          <a:p>
            <a:pPr algn="just">
              <a:buFont typeface="Wingdings" panose="05000000000000000000" pitchFamily="2" charset="2"/>
              <a:buChar char="Ø"/>
            </a:pPr>
            <a:r>
              <a:rPr lang="fr-FR" sz="2000" b="1" dirty="0">
                <a:effectLst/>
                <a:latin typeface="Century Gothic" panose="020B0502020202020204" pitchFamily="34" charset="0"/>
              </a:rPr>
              <a:t> </a:t>
            </a:r>
            <a:r>
              <a:rPr lang="fr-FR" dirty="0">
                <a:effectLst/>
                <a:latin typeface="Century Gothic" panose="020B0502020202020204" pitchFamily="34" charset="0"/>
              </a:rPr>
              <a:t>Si je laisse </a:t>
            </a:r>
            <a:r>
              <a:rPr lang="fr-FR" b="1" dirty="0">
                <a:solidFill>
                  <a:schemeClr val="accent4"/>
                </a:solidFill>
                <a:effectLst/>
                <a:latin typeface="Century Gothic" panose="020B0502020202020204" pitchFamily="34" charset="0"/>
              </a:rPr>
              <a:t>le calcul sans précision et que j’utilise une matrice</a:t>
            </a:r>
            <a:r>
              <a:rPr lang="fr-FR" dirty="0">
                <a:effectLst/>
                <a:latin typeface="Century Gothic" panose="020B0502020202020204" pitchFamily="34" charset="0"/>
              </a:rPr>
              <a:t>, il va afficher le total pour l’année car n’arrive pas à calculer sur mois glissants. Pour lui l’année, c’est l’année, ce n’est pas les 3 premiers mois en cours + les 9 mois précédents.</a:t>
            </a:r>
          </a:p>
          <a:p>
            <a:pPr algn="just">
              <a:buFont typeface="Wingdings" panose="05000000000000000000" pitchFamily="2" charset="2"/>
              <a:buChar char="Ø"/>
            </a:pPr>
            <a:endParaRPr lang="fr-FR" sz="2000" dirty="0">
              <a:latin typeface="Century Gothic" panose="020B0502020202020204" pitchFamily="34" charset="0"/>
            </a:endParaRPr>
          </a:p>
          <a:p>
            <a:pPr algn="just">
              <a:buFont typeface="Wingdings" panose="05000000000000000000" pitchFamily="2" charset="2"/>
              <a:buChar char="Ø"/>
            </a:pPr>
            <a:r>
              <a:rPr lang="fr-FR" sz="2000" dirty="0">
                <a:latin typeface="Century Gothic" panose="020B0502020202020204" pitchFamily="34" charset="0"/>
              </a:rPr>
              <a:t> Il est donc nécessaire de lui dire sur </a:t>
            </a:r>
            <a:r>
              <a:rPr lang="fr-FR" sz="2000" b="1" dirty="0">
                <a:solidFill>
                  <a:schemeClr val="accent4"/>
                </a:solidFill>
                <a:latin typeface="Century Gothic" panose="020B0502020202020204" pitchFamily="34" charset="0"/>
              </a:rPr>
              <a:t>quels niveaux de hiérarchies </a:t>
            </a:r>
            <a:r>
              <a:rPr lang="fr-FR" sz="2000" dirty="0">
                <a:latin typeface="Century Gothic" panose="020B0502020202020204" pitchFamily="34" charset="0"/>
              </a:rPr>
              <a:t>faire le calcul et l’afficher avec </a:t>
            </a:r>
            <a:r>
              <a:rPr lang="fr-FR" sz="2000" b="1" dirty="0">
                <a:solidFill>
                  <a:schemeClr val="accent5"/>
                </a:solidFill>
                <a:latin typeface="Century Gothic" panose="020B0502020202020204" pitchFamily="34" charset="0"/>
              </a:rPr>
              <a:t>IF &amp; ISINSCOPE</a:t>
            </a:r>
            <a:endParaRPr lang="fr-FR" sz="2000" b="1" dirty="0">
              <a:solidFill>
                <a:schemeClr val="accent5"/>
              </a:solidFill>
              <a:effectLst/>
              <a:latin typeface="Century Gothic" panose="020B0502020202020204" pitchFamily="34" charset="0"/>
            </a:endParaRPr>
          </a:p>
          <a:p>
            <a:pPr>
              <a:buFont typeface="Wingdings" panose="05000000000000000000" pitchFamily="2" charset="2"/>
              <a:buChar char="Ø"/>
            </a:pPr>
            <a:endParaRPr lang="fr-FR" sz="2000" b="1" dirty="0">
              <a:latin typeface="Century Gothic" panose="020B0502020202020204" pitchFamily="34" charset="0"/>
            </a:endParaRPr>
          </a:p>
          <a:p>
            <a:pPr>
              <a:buFont typeface="Wingdings" panose="05000000000000000000" pitchFamily="2" charset="2"/>
              <a:buChar char="Ø"/>
            </a:pPr>
            <a:r>
              <a:rPr lang="fr-FR" sz="2000" b="1" dirty="0">
                <a:effectLst/>
                <a:latin typeface="Century Gothic" panose="020B0502020202020204" pitchFamily="34" charset="0"/>
              </a:rPr>
              <a:t>Je lui dis de calculer que si il est sur le niveau des mois ou des trimestres </a:t>
            </a:r>
            <a:r>
              <a:rPr lang="fr-FR" sz="2000" b="1" dirty="0"/>
              <a:t>:</a:t>
            </a:r>
          </a:p>
          <a:p>
            <a:r>
              <a:rPr lang="fr-FR" b="0" dirty="0">
                <a:solidFill>
                  <a:srgbClr val="3165BB"/>
                </a:solidFill>
                <a:effectLst/>
                <a:latin typeface="Consolas" panose="020B0609020204030204" pitchFamily="49" charset="0"/>
              </a:rPr>
              <a:t>= IF</a:t>
            </a:r>
            <a:r>
              <a:rPr lang="fr-FR" b="0" dirty="0">
                <a:solidFill>
                  <a:srgbClr val="000000"/>
                </a:solidFill>
                <a:effectLst/>
                <a:highlight>
                  <a:srgbClr val="C0C0C0"/>
                </a:highlight>
                <a:latin typeface="Consolas" panose="020B0609020204030204" pitchFamily="49" charset="0"/>
              </a:rPr>
              <a:t>( </a:t>
            </a:r>
            <a:r>
              <a:rPr lang="fr-FR" b="0" dirty="0">
                <a:solidFill>
                  <a:srgbClr val="3165BB"/>
                </a:solidFill>
                <a:effectLst/>
                <a:highlight>
                  <a:srgbClr val="C0C0C0"/>
                </a:highlight>
                <a:latin typeface="Consolas" panose="020B0609020204030204" pitchFamily="49" charset="0"/>
              </a:rPr>
              <a:t>ISINSCOPE</a:t>
            </a:r>
            <a:r>
              <a:rPr lang="fr-FR" b="0" dirty="0">
                <a:solidFill>
                  <a:srgbClr val="000000"/>
                </a:solidFill>
                <a:effectLst/>
                <a:highlight>
                  <a:srgbClr val="C0C0C0"/>
                </a:highlight>
                <a:latin typeface="Consolas" panose="020B0609020204030204" pitchFamily="49" charset="0"/>
              </a:rPr>
              <a:t>('1Table Date Dax'[Nom du mois]) || </a:t>
            </a:r>
            <a:r>
              <a:rPr lang="fr-FR" b="0" dirty="0">
                <a:solidFill>
                  <a:srgbClr val="3165BB"/>
                </a:solidFill>
                <a:effectLst/>
                <a:highlight>
                  <a:srgbClr val="C0C0C0"/>
                </a:highlight>
                <a:latin typeface="Consolas" panose="020B0609020204030204" pitchFamily="49" charset="0"/>
              </a:rPr>
              <a:t>ISINSCOPE</a:t>
            </a:r>
            <a:r>
              <a:rPr lang="fr-FR" b="0" dirty="0">
                <a:solidFill>
                  <a:srgbClr val="000000"/>
                </a:solidFill>
                <a:effectLst/>
                <a:highlight>
                  <a:srgbClr val="C0C0C0"/>
                </a:highlight>
                <a:latin typeface="Consolas" panose="020B0609020204030204" pitchFamily="49" charset="0"/>
              </a:rPr>
              <a:t>('1Table Date Dax'[Trimestre]); </a:t>
            </a:r>
            <a:r>
              <a:rPr lang="fr-FR" b="0" dirty="0">
                <a:solidFill>
                  <a:srgbClr val="3165BB"/>
                </a:solidFill>
                <a:effectLst/>
                <a:latin typeface="Consolas" panose="020B0609020204030204" pitchFamily="49" charset="0"/>
              </a:rPr>
              <a:t>CALCULATE</a:t>
            </a:r>
            <a:r>
              <a:rPr lang="fr-FR" b="0" dirty="0">
                <a:solidFill>
                  <a:srgbClr val="000000"/>
                </a:solidFill>
                <a:effectLst/>
                <a:latin typeface="Consolas" panose="020B0609020204030204" pitchFamily="49" charset="0"/>
              </a:rPr>
              <a:t>([Somme montants ventes];</a:t>
            </a:r>
            <a:r>
              <a:rPr lang="fr-FR" b="0" dirty="0">
                <a:solidFill>
                  <a:srgbClr val="3165BB"/>
                </a:solidFill>
                <a:effectLst/>
                <a:latin typeface="Consolas" panose="020B0609020204030204" pitchFamily="49" charset="0"/>
              </a:rPr>
              <a:t>DATESINPERIOD</a:t>
            </a:r>
            <a:r>
              <a:rPr lang="fr-FR" b="0" dirty="0">
                <a:solidFill>
                  <a:srgbClr val="000000"/>
                </a:solidFill>
                <a:effectLst/>
                <a:latin typeface="Consolas" panose="020B0609020204030204" pitchFamily="49" charset="0"/>
              </a:rPr>
              <a:t>( '1Table Date Dax'[Date]; </a:t>
            </a:r>
            <a:r>
              <a:rPr lang="fr-FR" b="0" dirty="0">
                <a:solidFill>
                  <a:srgbClr val="3165BB"/>
                </a:solidFill>
                <a:effectLst/>
                <a:latin typeface="Consolas" panose="020B0609020204030204" pitchFamily="49" charset="0"/>
              </a:rPr>
              <a:t>LASTDATE</a:t>
            </a:r>
            <a:r>
              <a:rPr lang="fr-FR" b="0" dirty="0">
                <a:solidFill>
                  <a:srgbClr val="000000"/>
                </a:solidFill>
                <a:effectLst/>
                <a:latin typeface="Consolas" panose="020B0609020204030204" pitchFamily="49" charset="0"/>
              </a:rPr>
              <a:t>('1Table Date Dax'[Date]);-</a:t>
            </a:r>
            <a:r>
              <a:rPr lang="fr-FR" b="0" dirty="0">
                <a:solidFill>
                  <a:srgbClr val="098658"/>
                </a:solidFill>
                <a:effectLst/>
                <a:latin typeface="Consolas" panose="020B0609020204030204" pitchFamily="49" charset="0"/>
              </a:rPr>
              <a:t>12</a:t>
            </a:r>
            <a:r>
              <a:rPr lang="fr-FR" b="0" dirty="0">
                <a:solidFill>
                  <a:srgbClr val="000000"/>
                </a:solidFill>
                <a:effectLst/>
                <a:latin typeface="Consolas" panose="020B0609020204030204" pitchFamily="49" charset="0"/>
              </a:rPr>
              <a:t>;MONTH)</a:t>
            </a:r>
            <a:r>
              <a:rPr lang="fr-FR" b="0" dirty="0">
                <a:solidFill>
                  <a:srgbClr val="000000"/>
                </a:solidFill>
                <a:effectLst/>
                <a:highlight>
                  <a:srgbClr val="00FFFF"/>
                </a:highlight>
                <a:latin typeface="Consolas" panose="020B0609020204030204" pitchFamily="49" charset="0"/>
              </a:rPr>
              <a:t>) </a:t>
            </a:r>
            <a:r>
              <a:rPr lang="fr-FR" b="0" dirty="0">
                <a:effectLst/>
                <a:highlight>
                  <a:srgbClr val="00FFFF"/>
                </a:highlight>
                <a:latin typeface="Consolas" panose="020B0609020204030204" pitchFamily="49" charset="0"/>
              </a:rPr>
              <a:t>)</a:t>
            </a:r>
          </a:p>
          <a:p>
            <a:r>
              <a:rPr lang="fr-FR" sz="1400" i="1" dirty="0">
                <a:solidFill>
                  <a:srgbClr val="00B0F0"/>
                </a:solidFill>
                <a:latin typeface="Consolas" panose="020B0609020204030204" pitchFamily="49" charset="0"/>
              </a:rPr>
              <a:t>Ne rien mettre à la fin du IF )) correspond à )</a:t>
            </a:r>
            <a:r>
              <a:rPr lang="fr-FR" sz="1400" i="1" dirty="0" err="1">
                <a:solidFill>
                  <a:srgbClr val="00B0F0"/>
                </a:solidFill>
                <a:latin typeface="Consolas" panose="020B0609020204030204" pitchFamily="49" charset="0"/>
              </a:rPr>
              <a:t>Blanck</a:t>
            </a:r>
            <a:r>
              <a:rPr lang="fr-FR" sz="1400" i="1" dirty="0">
                <a:solidFill>
                  <a:srgbClr val="00B0F0"/>
                </a:solidFill>
                <a:latin typeface="Consolas" panose="020B0609020204030204" pitchFamily="49" charset="0"/>
              </a:rPr>
              <a:t>() ) = vide/rien faire</a:t>
            </a:r>
            <a:endParaRPr lang="fr-FR" sz="1400" b="0" i="1" dirty="0">
              <a:solidFill>
                <a:srgbClr val="00B0F0"/>
              </a:solidFill>
              <a:effectLst/>
              <a:latin typeface="Consolas" panose="020B0609020204030204" pitchFamily="49" charset="0"/>
            </a:endParaRPr>
          </a:p>
        </p:txBody>
      </p:sp>
      <p:pic>
        <p:nvPicPr>
          <p:cNvPr id="10" name="Image 9">
            <a:extLst>
              <a:ext uri="{FF2B5EF4-FFF2-40B4-BE49-F238E27FC236}">
                <a16:creationId xmlns:a16="http://schemas.microsoft.com/office/drawing/2014/main" id="{DF13A4DD-D8D9-CB84-F7FF-1376487A3352}"/>
              </a:ext>
            </a:extLst>
          </p:cNvPr>
          <p:cNvPicPr>
            <a:picLocks noChangeAspect="1"/>
          </p:cNvPicPr>
          <p:nvPr/>
        </p:nvPicPr>
        <p:blipFill>
          <a:blip r:embed="rId3"/>
          <a:stretch>
            <a:fillRect/>
          </a:stretch>
        </p:blipFill>
        <p:spPr>
          <a:xfrm>
            <a:off x="338634" y="2524705"/>
            <a:ext cx="3742594" cy="31430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09157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C4B112-E362-68BF-4A3D-146B3805620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5E66FC7-D242-BCB7-20F0-34867981F2A5}"/>
              </a:ext>
            </a:extLst>
          </p:cNvPr>
          <p:cNvSpPr>
            <a:spLocks noGrp="1"/>
          </p:cNvSpPr>
          <p:nvPr>
            <p:ph type="title"/>
          </p:nvPr>
        </p:nvSpPr>
        <p:spPr>
          <a:xfrm>
            <a:off x="2035576" y="589276"/>
            <a:ext cx="9714990" cy="1280890"/>
          </a:xfrm>
        </p:spPr>
        <p:txBody>
          <a:bodyPr rtlCol="0">
            <a:normAutofit/>
          </a:bodyPr>
          <a:lstStyle/>
          <a:p>
            <a:r>
              <a:rPr lang="fr-FR" dirty="0"/>
              <a:t>Fonctions DAX Time Intelligence</a:t>
            </a:r>
            <a:br>
              <a:rPr lang="fr-FR" dirty="0"/>
            </a:br>
            <a:r>
              <a:rPr lang="fr-FR" dirty="0"/>
              <a:t>Cumul sans fin (Perf + )</a:t>
            </a:r>
          </a:p>
        </p:txBody>
      </p:sp>
      <p:sp>
        <p:nvSpPr>
          <p:cNvPr id="4" name="Espace réservé du numéro de diapositive 3">
            <a:extLst>
              <a:ext uri="{FF2B5EF4-FFF2-40B4-BE49-F238E27FC236}">
                <a16:creationId xmlns:a16="http://schemas.microsoft.com/office/drawing/2014/main" id="{98F0B692-56F1-D789-0E78-D3AF1C5878CB}"/>
              </a:ext>
            </a:extLst>
          </p:cNvPr>
          <p:cNvSpPr>
            <a:spLocks noGrp="1"/>
          </p:cNvSpPr>
          <p:nvPr>
            <p:ph type="sldNum" sz="quarter" idx="12"/>
          </p:nvPr>
        </p:nvSpPr>
        <p:spPr/>
        <p:txBody>
          <a:bodyPr/>
          <a:lstStyle/>
          <a:p>
            <a:pPr rtl="0"/>
            <a:fld id="{401CF334-2D5C-4859-84A6-CA7E6E43FAEB}" type="slidenum">
              <a:rPr lang="fr-FR" noProof="0" smtClean="0"/>
              <a:t>119</a:t>
            </a:fld>
            <a:endParaRPr lang="fr-FR" noProof="0"/>
          </a:p>
        </p:txBody>
      </p:sp>
      <p:sp>
        <p:nvSpPr>
          <p:cNvPr id="9" name="Rectangle 8">
            <a:extLst>
              <a:ext uri="{FF2B5EF4-FFF2-40B4-BE49-F238E27FC236}">
                <a16:creationId xmlns:a16="http://schemas.microsoft.com/office/drawing/2014/main" id="{D3BFFA31-749D-D574-7D61-5B588C1D8864}"/>
              </a:ext>
            </a:extLst>
          </p:cNvPr>
          <p:cNvSpPr/>
          <p:nvPr/>
        </p:nvSpPr>
        <p:spPr>
          <a:xfrm>
            <a:off x="2123090" y="2182146"/>
            <a:ext cx="7727080" cy="4062651"/>
          </a:xfrm>
          <a:prstGeom prst="rect">
            <a:avLst/>
          </a:prstGeom>
        </p:spPr>
        <p:txBody>
          <a:bodyPr wrap="square">
            <a:spAutoFit/>
          </a:bodyPr>
          <a:lstStyle/>
          <a:p>
            <a:pPr>
              <a:buFont typeface="Wingdings" panose="05000000000000000000" pitchFamily="2" charset="2"/>
              <a:buChar char="Ø"/>
            </a:pPr>
            <a:r>
              <a:rPr lang="fr-FR" sz="2000" b="1" dirty="0">
                <a:effectLst/>
                <a:latin typeface="Century Gothic" panose="020B0502020202020204" pitchFamily="34" charset="0"/>
              </a:rPr>
              <a:t> Je souhaite que le cumul se fasse sur toutes les années ? Ne s’arrête jamais ? Voilà la formule</a:t>
            </a:r>
            <a:r>
              <a:rPr lang="fr-FR" sz="2000" dirty="0">
                <a:solidFill>
                  <a:srgbClr val="000000"/>
                </a:solidFill>
                <a:latin typeface="Consolas" panose="020B0609020204030204" pitchFamily="49" charset="0"/>
              </a:rPr>
              <a:t> </a:t>
            </a:r>
            <a:r>
              <a:rPr lang="fr-FR" sz="2000" b="1" dirty="0"/>
              <a:t>:</a:t>
            </a:r>
          </a:p>
          <a:p>
            <a:endParaRPr lang="fr-FR" sz="2000" b="1" dirty="0"/>
          </a:p>
          <a:p>
            <a:r>
              <a:rPr lang="fr-FR" b="0" dirty="0">
                <a:solidFill>
                  <a:srgbClr val="000000"/>
                </a:solidFill>
                <a:effectLst/>
                <a:latin typeface="Consolas" panose="020B0609020204030204" pitchFamily="49" charset="0"/>
              </a:rPr>
              <a:t>Cumul sans fin = </a:t>
            </a:r>
            <a:r>
              <a:rPr lang="fr-FR" b="0" dirty="0">
                <a:solidFill>
                  <a:srgbClr val="3165BB"/>
                </a:solidFill>
                <a:effectLst/>
                <a:latin typeface="Consolas" panose="020B0609020204030204" pitchFamily="49" charset="0"/>
              </a:rPr>
              <a:t>CALCULATE</a:t>
            </a:r>
            <a:r>
              <a:rPr lang="fr-FR" b="0" dirty="0">
                <a:solidFill>
                  <a:srgbClr val="000000"/>
                </a:solidFill>
                <a:effectLst/>
                <a:latin typeface="Consolas" panose="020B0609020204030204" pitchFamily="49" charset="0"/>
              </a:rPr>
              <a:t>( </a:t>
            </a:r>
            <a:r>
              <a:rPr lang="fr-FR" b="0" dirty="0">
                <a:solidFill>
                  <a:srgbClr val="68349C"/>
                </a:solidFill>
                <a:effectLst/>
                <a:latin typeface="Consolas" panose="020B0609020204030204" pitchFamily="49" charset="0"/>
              </a:rPr>
              <a:t>[Somme montants ventes]</a:t>
            </a:r>
            <a:r>
              <a:rPr lang="fr-FR" b="0" dirty="0">
                <a:solidFill>
                  <a:srgbClr val="000000"/>
                </a:solidFill>
                <a:effectLst/>
                <a:latin typeface="Consolas" panose="020B0609020204030204" pitchFamily="49" charset="0"/>
              </a:rPr>
              <a:t> ; </a:t>
            </a:r>
          </a:p>
          <a:p>
            <a:endParaRPr lang="fr-FR" dirty="0">
              <a:solidFill>
                <a:srgbClr val="000000"/>
              </a:solidFill>
              <a:latin typeface="Consolas" panose="020B0609020204030204" pitchFamily="49" charset="0"/>
            </a:endParaRPr>
          </a:p>
          <a:p>
            <a:r>
              <a:rPr lang="fr-FR" b="0" dirty="0">
                <a:solidFill>
                  <a:srgbClr val="3165BB"/>
                </a:solidFill>
                <a:effectLst/>
                <a:latin typeface="Consolas" panose="020B0609020204030204" pitchFamily="49" charset="0"/>
              </a:rPr>
              <a:t>FILTER</a:t>
            </a:r>
            <a:r>
              <a:rPr lang="fr-FR" b="0" dirty="0">
                <a:solidFill>
                  <a:srgbClr val="000000"/>
                </a:solidFill>
                <a:effectLst/>
                <a:latin typeface="Consolas" panose="020B0609020204030204" pitchFamily="49" charset="0"/>
              </a:rPr>
              <a:t>( </a:t>
            </a:r>
            <a:r>
              <a:rPr lang="fr-FR" b="0" dirty="0">
                <a:solidFill>
                  <a:srgbClr val="3165BB"/>
                </a:solidFill>
                <a:effectLst/>
                <a:latin typeface="Consolas" panose="020B0609020204030204" pitchFamily="49" charset="0"/>
              </a:rPr>
              <a:t>ALL</a:t>
            </a:r>
            <a:r>
              <a:rPr lang="fr-FR" b="0" dirty="0">
                <a:solidFill>
                  <a:srgbClr val="000000"/>
                </a:solidFill>
                <a:effectLst/>
                <a:latin typeface="Consolas" panose="020B0609020204030204" pitchFamily="49" charset="0"/>
              </a:rPr>
              <a:t>(</a:t>
            </a:r>
            <a:r>
              <a:rPr lang="fr-FR" b="0" dirty="0">
                <a:solidFill>
                  <a:srgbClr val="001080"/>
                </a:solidFill>
                <a:effectLst/>
                <a:latin typeface="Consolas" panose="020B0609020204030204" pitchFamily="49" charset="0"/>
              </a:rPr>
              <a:t>'1Table Date Dax'[Date]</a:t>
            </a:r>
            <a:r>
              <a:rPr lang="fr-FR" b="0" dirty="0">
                <a:solidFill>
                  <a:srgbClr val="000000"/>
                </a:solidFill>
                <a:effectLst/>
                <a:latin typeface="Consolas" panose="020B0609020204030204" pitchFamily="49" charset="0"/>
              </a:rPr>
              <a:t>); </a:t>
            </a:r>
          </a:p>
          <a:p>
            <a:r>
              <a:rPr lang="fr-FR" b="0" dirty="0">
                <a:solidFill>
                  <a:schemeClr val="accent4"/>
                </a:solidFill>
                <a:effectLst/>
                <a:latin typeface="Consolas" panose="020B0609020204030204" pitchFamily="49" charset="0"/>
              </a:rPr>
              <a:t>- je positionne un filtre pour le calcul </a:t>
            </a:r>
          </a:p>
          <a:p>
            <a:r>
              <a:rPr lang="fr-FR" dirty="0">
                <a:solidFill>
                  <a:schemeClr val="accent4"/>
                </a:solidFill>
                <a:latin typeface="Consolas" panose="020B0609020204030204" pitchFamily="49" charset="0"/>
              </a:rPr>
              <a:t>- Je lui dit de prendre en compte toutes les dates existantes</a:t>
            </a:r>
            <a:endParaRPr lang="fr-FR" b="0" dirty="0">
              <a:solidFill>
                <a:schemeClr val="accent4"/>
              </a:solidFill>
              <a:effectLst/>
              <a:latin typeface="Consolas" panose="020B0609020204030204" pitchFamily="49" charset="0"/>
            </a:endParaRPr>
          </a:p>
          <a:p>
            <a:endParaRPr lang="fr-FR" b="0" dirty="0">
              <a:solidFill>
                <a:srgbClr val="000000"/>
              </a:solidFill>
              <a:effectLst/>
              <a:latin typeface="Consolas" panose="020B0609020204030204" pitchFamily="49" charset="0"/>
            </a:endParaRPr>
          </a:p>
          <a:p>
            <a:r>
              <a:rPr lang="fr-FR" b="0" dirty="0">
                <a:solidFill>
                  <a:srgbClr val="001080"/>
                </a:solidFill>
                <a:effectLst/>
                <a:latin typeface="Consolas" panose="020B0609020204030204" pitchFamily="49" charset="0"/>
              </a:rPr>
              <a:t>'1Table Date Dax'[Date]</a:t>
            </a:r>
            <a:r>
              <a:rPr lang="fr-FR" b="0" dirty="0">
                <a:solidFill>
                  <a:srgbClr val="000000"/>
                </a:solidFill>
                <a:effectLst/>
                <a:latin typeface="Consolas" panose="020B0609020204030204" pitchFamily="49" charset="0"/>
              </a:rPr>
              <a:t>&lt;= </a:t>
            </a:r>
            <a:r>
              <a:rPr lang="fr-FR" b="0" dirty="0">
                <a:solidFill>
                  <a:srgbClr val="3165BB"/>
                </a:solidFill>
                <a:effectLst/>
                <a:latin typeface="Consolas" panose="020B0609020204030204" pitchFamily="49" charset="0"/>
              </a:rPr>
              <a:t>MAX</a:t>
            </a:r>
            <a:r>
              <a:rPr lang="fr-FR" b="0" dirty="0">
                <a:solidFill>
                  <a:srgbClr val="000000"/>
                </a:solidFill>
                <a:effectLst/>
                <a:latin typeface="Consolas" panose="020B0609020204030204" pitchFamily="49" charset="0"/>
              </a:rPr>
              <a:t>(</a:t>
            </a:r>
            <a:r>
              <a:rPr lang="fr-FR" b="0" dirty="0">
                <a:solidFill>
                  <a:srgbClr val="001080"/>
                </a:solidFill>
                <a:effectLst/>
                <a:latin typeface="Consolas" panose="020B0609020204030204" pitchFamily="49" charset="0"/>
              </a:rPr>
              <a:t>'1Table Date Dax'[Date]</a:t>
            </a:r>
            <a:r>
              <a:rPr lang="fr-FR" b="0" dirty="0">
                <a:solidFill>
                  <a:srgbClr val="000000"/>
                </a:solidFill>
                <a:effectLst/>
                <a:latin typeface="Consolas" panose="020B0609020204030204" pitchFamily="49" charset="0"/>
              </a:rPr>
              <a:t>)))</a:t>
            </a:r>
          </a:p>
          <a:p>
            <a:r>
              <a:rPr lang="fr-FR" b="0" dirty="0">
                <a:solidFill>
                  <a:schemeClr val="accent4"/>
                </a:solidFill>
                <a:effectLst/>
                <a:latin typeface="Consolas" panose="020B0609020204030204" pitchFamily="49" charset="0"/>
              </a:rPr>
              <a:t>- Si elles sont inférieures ou égales à la valeur en ligne (si 2018 : calcul toutes les dates inférieurs ou égales à 2018).</a:t>
            </a:r>
          </a:p>
        </p:txBody>
      </p:sp>
      <p:pic>
        <p:nvPicPr>
          <p:cNvPr id="7" name="Image 6">
            <a:extLst>
              <a:ext uri="{FF2B5EF4-FFF2-40B4-BE49-F238E27FC236}">
                <a16:creationId xmlns:a16="http://schemas.microsoft.com/office/drawing/2014/main" id="{D2F05B71-ABAF-E8CC-9841-6CEE06DFD5AC}"/>
              </a:ext>
            </a:extLst>
          </p:cNvPr>
          <p:cNvPicPr>
            <a:picLocks noChangeAspect="1"/>
          </p:cNvPicPr>
          <p:nvPr/>
        </p:nvPicPr>
        <p:blipFill>
          <a:blip r:embed="rId3"/>
          <a:stretch>
            <a:fillRect/>
          </a:stretch>
        </p:blipFill>
        <p:spPr>
          <a:xfrm>
            <a:off x="9750707" y="3015757"/>
            <a:ext cx="1428949" cy="18766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8115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fontScale="90000"/>
          </a:bodyPr>
          <a:lstStyle/>
          <a:p>
            <a:pPr rtl="0"/>
            <a:r>
              <a:rPr lang="fr-FR" sz="4000" dirty="0"/>
              <a:t>Le cycle de conception :</a:t>
            </a:r>
            <a:br>
              <a:rPr lang="fr-FR" dirty="0"/>
            </a:br>
            <a:r>
              <a:rPr lang="fr-FR" sz="3900" dirty="0"/>
              <a:t>Connexion aux sources</a:t>
            </a:r>
          </a:p>
        </p:txBody>
      </p:sp>
      <p:sp>
        <p:nvSpPr>
          <p:cNvPr id="4" name="Espace réservé du numéro de diapositive 3"/>
          <p:cNvSpPr>
            <a:spLocks noGrp="1"/>
          </p:cNvSpPr>
          <p:nvPr>
            <p:ph type="sldNum" sz="quarter" idx="12"/>
          </p:nvPr>
        </p:nvSpPr>
        <p:spPr/>
        <p:txBody>
          <a:bodyPr/>
          <a:lstStyle/>
          <a:p>
            <a:pPr rtl="0"/>
            <a:fld id="{401CF334-2D5C-4859-84A6-CA7E6E43FAEB}" type="slidenum">
              <a:rPr lang="fr-FR" noProof="0" smtClean="0"/>
              <a:t>12</a:t>
            </a:fld>
            <a:endParaRPr lang="fr-FR" noProof="0"/>
          </a:p>
        </p:txBody>
      </p:sp>
      <p:sp>
        <p:nvSpPr>
          <p:cNvPr id="5" name="Espace réservé du contenu 2">
            <a:extLst>
              <a:ext uri="{FF2B5EF4-FFF2-40B4-BE49-F238E27FC236}">
                <a16:creationId xmlns:a16="http://schemas.microsoft.com/office/drawing/2014/main" id="{583C7C56-AB2D-B0FD-5ED3-1C2A5906613C}"/>
              </a:ext>
            </a:extLst>
          </p:cNvPr>
          <p:cNvSpPr txBox="1">
            <a:spLocks/>
          </p:cNvSpPr>
          <p:nvPr/>
        </p:nvSpPr>
        <p:spPr>
          <a:xfrm>
            <a:off x="2592925" y="2451740"/>
            <a:ext cx="9382410" cy="323786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spcBef>
                <a:spcPct val="0"/>
              </a:spcBef>
              <a:buClrTx/>
              <a:buFont typeface="Wingdings" panose="05000000000000000000" pitchFamily="2" charset="2"/>
              <a:buChar char="ü"/>
              <a:defRPr/>
            </a:pPr>
            <a:r>
              <a:rPr lang="fr-FR" altLang="fr-FR" dirty="0">
                <a:solidFill>
                  <a:srgbClr val="000000"/>
                </a:solidFill>
              </a:rPr>
              <a:t>Les </a:t>
            </a:r>
            <a:r>
              <a:rPr lang="fr-FR" altLang="fr-FR" b="1" dirty="0">
                <a:solidFill>
                  <a:srgbClr val="000000"/>
                </a:solidFill>
              </a:rPr>
              <a:t>connexions aux sources </a:t>
            </a:r>
            <a:r>
              <a:rPr lang="fr-FR" altLang="fr-FR" dirty="0">
                <a:solidFill>
                  <a:srgbClr val="000000"/>
                </a:solidFill>
              </a:rPr>
              <a:t>sont possibles depuis les fenêtres Power Bi et Power </a:t>
            </a:r>
            <a:r>
              <a:rPr lang="fr-FR" altLang="fr-FR" dirty="0" err="1">
                <a:solidFill>
                  <a:srgbClr val="000000"/>
                </a:solidFill>
              </a:rPr>
              <a:t>Query</a:t>
            </a:r>
            <a:r>
              <a:rPr lang="fr-FR" altLang="fr-FR" dirty="0">
                <a:solidFill>
                  <a:srgbClr val="000000"/>
                </a:solidFill>
              </a:rPr>
              <a:t>,</a:t>
            </a:r>
          </a:p>
          <a:p>
            <a:pPr marL="0" indent="0" algn="just">
              <a:spcBef>
                <a:spcPct val="0"/>
              </a:spcBef>
              <a:buClrTx/>
              <a:buNone/>
              <a:defRPr/>
            </a:pPr>
            <a:endParaRPr lang="fr-FR" altLang="fr-FR" dirty="0">
              <a:solidFill>
                <a:srgbClr val="000000"/>
              </a:solidFill>
            </a:endParaRPr>
          </a:p>
          <a:p>
            <a:pPr algn="just">
              <a:spcBef>
                <a:spcPct val="0"/>
              </a:spcBef>
              <a:buClrTx/>
              <a:buFont typeface="Wingdings" panose="05000000000000000000" pitchFamily="2" charset="2"/>
              <a:buChar char="ü"/>
              <a:defRPr/>
            </a:pPr>
            <a:r>
              <a:rPr lang="fr-FR" altLang="fr-FR" dirty="0">
                <a:solidFill>
                  <a:srgbClr val="000000"/>
                </a:solidFill>
              </a:rPr>
              <a:t>Il existe </a:t>
            </a:r>
            <a:r>
              <a:rPr lang="fr-FR" altLang="fr-FR" b="1" dirty="0">
                <a:solidFill>
                  <a:srgbClr val="000000"/>
                </a:solidFill>
              </a:rPr>
              <a:t>différents types de connecteurs </a:t>
            </a:r>
            <a:r>
              <a:rPr lang="fr-FR" altLang="fr-FR" dirty="0">
                <a:solidFill>
                  <a:srgbClr val="000000"/>
                </a:solidFill>
              </a:rPr>
              <a:t>en fonction </a:t>
            </a:r>
            <a:r>
              <a:rPr lang="fr-FR" altLang="fr-FR" b="1" dirty="0">
                <a:solidFill>
                  <a:srgbClr val="000000"/>
                </a:solidFill>
              </a:rPr>
              <a:t>du type de sources </a:t>
            </a:r>
            <a:r>
              <a:rPr lang="fr-FR" altLang="fr-FR" dirty="0">
                <a:solidFill>
                  <a:srgbClr val="000000"/>
                </a:solidFill>
              </a:rPr>
              <a:t>de données: Fichier (Excel, texte-csv, etc.), base de données (Oracle, Microsoft, etc.), Azure, Services en ligne (Dynamics 365, Google Analytics, etc.), etc.</a:t>
            </a:r>
          </a:p>
          <a:p>
            <a:pPr marL="0" indent="0" algn="just">
              <a:spcBef>
                <a:spcPct val="0"/>
              </a:spcBef>
              <a:buClrTx/>
              <a:buNone/>
              <a:defRPr/>
            </a:pPr>
            <a:endParaRPr lang="fr-FR" altLang="fr-FR" dirty="0">
              <a:solidFill>
                <a:srgbClr val="000000"/>
              </a:solidFill>
            </a:endParaRPr>
          </a:p>
          <a:p>
            <a:pPr algn="just">
              <a:spcBef>
                <a:spcPct val="0"/>
              </a:spcBef>
              <a:buClrTx/>
              <a:buFont typeface="Wingdings" panose="05000000000000000000" pitchFamily="2" charset="2"/>
              <a:buChar char="ü"/>
              <a:defRPr/>
            </a:pPr>
            <a:r>
              <a:rPr lang="fr-FR" altLang="fr-FR" dirty="0">
                <a:solidFill>
                  <a:srgbClr val="000000"/>
                </a:solidFill>
              </a:rPr>
              <a:t>La connexion au jeu de données plus du tout indispensable car </a:t>
            </a:r>
            <a:r>
              <a:rPr lang="fr-FR" altLang="fr-FR" b="1" dirty="0">
                <a:solidFill>
                  <a:srgbClr val="000000"/>
                </a:solidFill>
              </a:rPr>
              <a:t>accès au modèle de données </a:t>
            </a:r>
            <a:r>
              <a:rPr lang="fr-FR" altLang="fr-FR" i="1" dirty="0">
                <a:solidFill>
                  <a:srgbClr val="000000"/>
                </a:solidFill>
              </a:rPr>
              <a:t>(modèle sémantique –nouveau terme été 2023) </a:t>
            </a:r>
            <a:r>
              <a:rPr lang="fr-FR" altLang="fr-FR" dirty="0">
                <a:solidFill>
                  <a:srgbClr val="000000"/>
                </a:solidFill>
              </a:rPr>
              <a:t>directement sur le site en ligne,</a:t>
            </a:r>
          </a:p>
          <a:p>
            <a:pPr marL="0" indent="0" algn="just">
              <a:spcBef>
                <a:spcPct val="0"/>
              </a:spcBef>
              <a:buClrTx/>
              <a:buNone/>
              <a:defRPr/>
            </a:pPr>
            <a:endParaRPr lang="fr-FR" altLang="fr-FR" dirty="0">
              <a:solidFill>
                <a:srgbClr val="000000"/>
              </a:solidFill>
            </a:endParaRPr>
          </a:p>
          <a:p>
            <a:pPr algn="just">
              <a:spcBef>
                <a:spcPct val="0"/>
              </a:spcBef>
              <a:buClrTx/>
              <a:buFont typeface="Wingdings" panose="05000000000000000000" pitchFamily="2" charset="2"/>
              <a:buChar char="ü"/>
              <a:defRPr/>
            </a:pPr>
            <a:endParaRPr lang="fr-FR" altLang="fr-FR" dirty="0">
              <a:solidFill>
                <a:srgbClr val="000000"/>
              </a:solidFill>
            </a:endParaRPr>
          </a:p>
        </p:txBody>
      </p:sp>
    </p:spTree>
    <p:extLst>
      <p:ext uri="{BB962C8B-B14F-4D97-AF65-F5344CB8AC3E}">
        <p14:creationId xmlns:p14="http://schemas.microsoft.com/office/powerpoint/2010/main" val="3262050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44F21-BCBD-0549-91F7-71C1798D605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190F09A-7F5E-A409-D299-87833E66A133}"/>
              </a:ext>
            </a:extLst>
          </p:cNvPr>
          <p:cNvSpPr>
            <a:spLocks noGrp="1"/>
          </p:cNvSpPr>
          <p:nvPr>
            <p:ph type="title"/>
          </p:nvPr>
        </p:nvSpPr>
        <p:spPr>
          <a:xfrm>
            <a:off x="2578845" y="448421"/>
            <a:ext cx="9192675" cy="1280890"/>
          </a:xfrm>
        </p:spPr>
        <p:txBody>
          <a:bodyPr rtlCol="0">
            <a:normAutofit/>
          </a:bodyPr>
          <a:lstStyle/>
          <a:p>
            <a:pPr rtl="0"/>
            <a:r>
              <a:rPr lang="fr-FR" sz="3600" dirty="0"/>
              <a:t>Concevoir un modèle adéquat</a:t>
            </a:r>
            <a:br>
              <a:rPr lang="fr-FR" dirty="0">
                <a:highlight>
                  <a:srgbClr val="FFFF00"/>
                </a:highlight>
              </a:rPr>
            </a:br>
            <a:r>
              <a:rPr lang="fr-FR" dirty="0">
                <a:solidFill>
                  <a:schemeClr val="accent4"/>
                </a:solidFill>
              </a:rPr>
              <a:t>Exercices</a:t>
            </a:r>
          </a:p>
        </p:txBody>
      </p:sp>
      <p:sp>
        <p:nvSpPr>
          <p:cNvPr id="3" name="Espace réservé du numéro de diapositive 2">
            <a:extLst>
              <a:ext uri="{FF2B5EF4-FFF2-40B4-BE49-F238E27FC236}">
                <a16:creationId xmlns:a16="http://schemas.microsoft.com/office/drawing/2014/main" id="{22A149A0-9EBD-8DBF-79F2-0352EF4E87B8}"/>
              </a:ext>
            </a:extLst>
          </p:cNvPr>
          <p:cNvSpPr>
            <a:spLocks noGrp="1"/>
          </p:cNvSpPr>
          <p:nvPr>
            <p:ph type="sldNum" sz="quarter" idx="12"/>
          </p:nvPr>
        </p:nvSpPr>
        <p:spPr/>
        <p:txBody>
          <a:bodyPr/>
          <a:lstStyle/>
          <a:p>
            <a:pPr rtl="0"/>
            <a:fld id="{401CF334-2D5C-4859-84A6-CA7E6E43FAEB}" type="slidenum">
              <a:rPr lang="fr-FR" noProof="0" smtClean="0"/>
              <a:t>120</a:t>
            </a:fld>
            <a:endParaRPr lang="fr-FR" noProof="0"/>
          </a:p>
        </p:txBody>
      </p:sp>
      <p:sp>
        <p:nvSpPr>
          <p:cNvPr id="5" name="ZoneTexte 4">
            <a:extLst>
              <a:ext uri="{FF2B5EF4-FFF2-40B4-BE49-F238E27FC236}">
                <a16:creationId xmlns:a16="http://schemas.microsoft.com/office/drawing/2014/main" id="{8CE0C76A-ED4E-3334-E782-63126148853A}"/>
              </a:ext>
            </a:extLst>
          </p:cNvPr>
          <p:cNvSpPr txBox="1"/>
          <p:nvPr/>
        </p:nvSpPr>
        <p:spPr>
          <a:xfrm>
            <a:off x="5441133" y="2353901"/>
            <a:ext cx="6330387" cy="2862322"/>
          </a:xfrm>
          <a:prstGeom prst="rect">
            <a:avLst/>
          </a:prstGeom>
          <a:noFill/>
        </p:spPr>
        <p:txBody>
          <a:bodyPr wrap="square" rtlCol="0">
            <a:spAutoFit/>
          </a:bodyPr>
          <a:lstStyle/>
          <a:p>
            <a:pPr marL="285750" indent="-285750" algn="just">
              <a:buFont typeface="Wingdings" panose="05000000000000000000" pitchFamily="2" charset="2"/>
              <a:buChar char="Ø"/>
            </a:pPr>
            <a:r>
              <a:rPr lang="fr-FR" b="1" dirty="0"/>
              <a:t>Créer les mesures suivantes </a:t>
            </a:r>
            <a:r>
              <a:rPr lang="fr-FR" dirty="0"/>
              <a:t>dans </a:t>
            </a:r>
            <a:r>
              <a:rPr lang="fr-FR" b="1" dirty="0">
                <a:solidFill>
                  <a:schemeClr val="accent4"/>
                </a:solidFill>
              </a:rPr>
              <a:t>une matrice </a:t>
            </a:r>
            <a:r>
              <a:rPr lang="fr-FR" dirty="0"/>
              <a:t>contenant une hiérarchie </a:t>
            </a:r>
            <a:r>
              <a:rPr lang="fr-FR" b="1" dirty="0">
                <a:solidFill>
                  <a:schemeClr val="accent4"/>
                </a:solidFill>
              </a:rPr>
              <a:t>Année/Trimestre/Mois/Jour en ligne </a:t>
            </a:r>
            <a:r>
              <a:rPr lang="fr-FR" dirty="0"/>
              <a:t>: </a:t>
            </a:r>
          </a:p>
          <a:p>
            <a:pPr marL="342900" indent="-342900" algn="just">
              <a:buFont typeface="+mj-lt"/>
              <a:buAutoNum type="arabicParenR"/>
            </a:pPr>
            <a:endParaRPr lang="fr-FR" dirty="0"/>
          </a:p>
          <a:p>
            <a:pPr algn="just"/>
            <a:r>
              <a:rPr lang="fr-FR" kern="0" dirty="0">
                <a:solidFill>
                  <a:srgbClr val="4472C4"/>
                </a:solidFill>
                <a:latin typeface="Times New Roman" panose="02020603050405020304" pitchFamily="18" charset="0"/>
                <a:ea typeface="Times New Roman" panose="02020603050405020304" pitchFamily="18" charset="0"/>
              </a:rPr>
              <a:t>1)   </a:t>
            </a:r>
            <a:r>
              <a:rPr lang="fr-FR" sz="1800" kern="0" dirty="0">
                <a:solidFill>
                  <a:srgbClr val="4472C4"/>
                </a:solidFill>
                <a:effectLst/>
                <a:latin typeface="Times New Roman" panose="02020603050405020304" pitchFamily="18" charset="0"/>
                <a:ea typeface="Times New Roman" panose="02020603050405020304" pitchFamily="18" charset="0"/>
              </a:rPr>
              <a:t>Créer la somme des montants des coûts au total,</a:t>
            </a:r>
            <a:r>
              <a:rPr lang="fr-FR" b="0" dirty="0">
                <a:solidFill>
                  <a:srgbClr val="000000"/>
                </a:solidFill>
                <a:effectLst/>
                <a:latin typeface="Consolas" panose="020B0609020204030204" pitchFamily="49" charset="0"/>
              </a:rPr>
              <a:t> </a:t>
            </a:r>
          </a:p>
          <a:p>
            <a:pPr algn="just"/>
            <a:r>
              <a:rPr lang="fr-FR" sz="1800" kern="0" dirty="0">
                <a:solidFill>
                  <a:srgbClr val="4472C4"/>
                </a:solidFill>
                <a:effectLst/>
                <a:latin typeface="Times New Roman" panose="02020603050405020304" pitchFamily="18" charset="0"/>
                <a:ea typeface="Times New Roman" panose="02020603050405020304" pitchFamily="18" charset="0"/>
              </a:rPr>
              <a:t>2)   Créer la somme du montant des coûts de l’année précédente,</a:t>
            </a:r>
          </a:p>
          <a:p>
            <a:pPr marL="342900" indent="-342900" algn="just">
              <a:buAutoNum type="arabicParenR" startAt="2"/>
            </a:pPr>
            <a:r>
              <a:rPr lang="fr-FR" kern="0" dirty="0">
                <a:solidFill>
                  <a:srgbClr val="4472C4"/>
                </a:solidFill>
                <a:latin typeface="Times New Roman" panose="02020603050405020304" pitchFamily="18" charset="0"/>
              </a:rPr>
              <a:t>Calculer la marge de progression du montant des coûts (calcul général année sur l’autre),</a:t>
            </a:r>
          </a:p>
          <a:p>
            <a:pPr algn="just"/>
            <a:r>
              <a:rPr lang="fr-FR" sz="1800" kern="0" dirty="0">
                <a:solidFill>
                  <a:srgbClr val="4472C4"/>
                </a:solidFill>
                <a:effectLst/>
                <a:latin typeface="Times New Roman" panose="02020603050405020304" pitchFamily="18" charset="0"/>
                <a:ea typeface="Times New Roman" panose="02020603050405020304" pitchFamily="18" charset="0"/>
              </a:rPr>
              <a:t>4)  Créer le cumul à l’année du montant des coûts,</a:t>
            </a:r>
          </a:p>
          <a:p>
            <a:pPr algn="just"/>
            <a:r>
              <a:rPr lang="fr-FR" sz="1800" kern="0" dirty="0">
                <a:solidFill>
                  <a:srgbClr val="4472C4"/>
                </a:solidFill>
                <a:effectLst/>
                <a:latin typeface="Times New Roman" panose="02020603050405020304" pitchFamily="18" charset="0"/>
                <a:ea typeface="Times New Roman" panose="02020603050405020304" pitchFamily="18" charset="0"/>
              </a:rPr>
              <a:t>5)  Créer le cumul sur 6 mois glissants du montant des coûts.</a:t>
            </a:r>
          </a:p>
        </p:txBody>
      </p:sp>
      <p:pic>
        <p:nvPicPr>
          <p:cNvPr id="6" name="Image 5">
            <a:extLst>
              <a:ext uri="{FF2B5EF4-FFF2-40B4-BE49-F238E27FC236}">
                <a16:creationId xmlns:a16="http://schemas.microsoft.com/office/drawing/2014/main" id="{5C3DF4FE-63CB-8DBF-827D-518AFF70A0FC}"/>
              </a:ext>
            </a:extLst>
          </p:cNvPr>
          <p:cNvPicPr>
            <a:picLocks noChangeAspect="1"/>
          </p:cNvPicPr>
          <p:nvPr/>
        </p:nvPicPr>
        <p:blipFill>
          <a:blip r:embed="rId3"/>
          <a:stretch>
            <a:fillRect/>
          </a:stretch>
        </p:blipFill>
        <p:spPr>
          <a:xfrm>
            <a:off x="420480" y="2353901"/>
            <a:ext cx="4661169" cy="26480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07521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07B680-4D37-7B44-5988-58526819B20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A0D238A-FFE3-AB34-3E15-76BCD79A0978}"/>
              </a:ext>
            </a:extLst>
          </p:cNvPr>
          <p:cNvSpPr>
            <a:spLocks noGrp="1"/>
          </p:cNvSpPr>
          <p:nvPr>
            <p:ph type="title"/>
          </p:nvPr>
        </p:nvSpPr>
        <p:spPr>
          <a:xfrm>
            <a:off x="2578845" y="448421"/>
            <a:ext cx="9192675" cy="1280890"/>
          </a:xfrm>
        </p:spPr>
        <p:txBody>
          <a:bodyPr rtlCol="0">
            <a:normAutofit/>
          </a:bodyPr>
          <a:lstStyle/>
          <a:p>
            <a:pPr rtl="0"/>
            <a:r>
              <a:rPr lang="fr-FR" sz="3600" dirty="0"/>
              <a:t>Concevoir un modèle adéquat</a:t>
            </a:r>
            <a:br>
              <a:rPr lang="fr-FR" dirty="0">
                <a:highlight>
                  <a:srgbClr val="FFFF00"/>
                </a:highlight>
              </a:rPr>
            </a:br>
            <a:r>
              <a:rPr lang="fr-FR" dirty="0">
                <a:solidFill>
                  <a:schemeClr val="accent4"/>
                </a:solidFill>
              </a:rPr>
              <a:t>Exercices avec corrections</a:t>
            </a:r>
          </a:p>
        </p:txBody>
      </p:sp>
      <p:sp>
        <p:nvSpPr>
          <p:cNvPr id="3" name="Espace réservé du numéro de diapositive 2">
            <a:extLst>
              <a:ext uri="{FF2B5EF4-FFF2-40B4-BE49-F238E27FC236}">
                <a16:creationId xmlns:a16="http://schemas.microsoft.com/office/drawing/2014/main" id="{BADEB8CC-4569-090B-273A-446B8EBA3C5C}"/>
              </a:ext>
            </a:extLst>
          </p:cNvPr>
          <p:cNvSpPr>
            <a:spLocks noGrp="1"/>
          </p:cNvSpPr>
          <p:nvPr>
            <p:ph type="sldNum" sz="quarter" idx="12"/>
          </p:nvPr>
        </p:nvSpPr>
        <p:spPr/>
        <p:txBody>
          <a:bodyPr/>
          <a:lstStyle/>
          <a:p>
            <a:pPr rtl="0"/>
            <a:fld id="{401CF334-2D5C-4859-84A6-CA7E6E43FAEB}" type="slidenum">
              <a:rPr lang="fr-FR" noProof="0" smtClean="0"/>
              <a:t>121</a:t>
            </a:fld>
            <a:endParaRPr lang="fr-FR" noProof="0"/>
          </a:p>
        </p:txBody>
      </p:sp>
      <p:sp>
        <p:nvSpPr>
          <p:cNvPr id="5" name="ZoneTexte 4">
            <a:extLst>
              <a:ext uri="{FF2B5EF4-FFF2-40B4-BE49-F238E27FC236}">
                <a16:creationId xmlns:a16="http://schemas.microsoft.com/office/drawing/2014/main" id="{3D598D34-11DB-9EE3-A9F9-8B327E7597FA}"/>
              </a:ext>
            </a:extLst>
          </p:cNvPr>
          <p:cNvSpPr txBox="1"/>
          <p:nvPr/>
        </p:nvSpPr>
        <p:spPr>
          <a:xfrm>
            <a:off x="4888871" y="1885264"/>
            <a:ext cx="6882649" cy="4524315"/>
          </a:xfrm>
          <a:prstGeom prst="rect">
            <a:avLst/>
          </a:prstGeom>
          <a:noFill/>
        </p:spPr>
        <p:txBody>
          <a:bodyPr wrap="square" rtlCol="0">
            <a:spAutoFit/>
          </a:bodyPr>
          <a:lstStyle/>
          <a:p>
            <a:pPr marL="171450" indent="-171450" algn="just">
              <a:buFont typeface="Wingdings" panose="05000000000000000000" pitchFamily="2" charset="2"/>
              <a:buChar char="ü"/>
            </a:pPr>
            <a:r>
              <a:rPr lang="fr-FR" b="0" dirty="0">
                <a:solidFill>
                  <a:srgbClr val="000000"/>
                </a:solidFill>
                <a:effectLst/>
                <a:latin typeface="Times New Roman" panose="02020603050405020304" pitchFamily="18" charset="0"/>
                <a:cs typeface="Times New Roman" panose="02020603050405020304" pitchFamily="18" charset="0"/>
              </a:rPr>
              <a:t>Somme Montant Coûts = </a:t>
            </a:r>
            <a:r>
              <a:rPr lang="fr-FR" b="0" dirty="0">
                <a:solidFill>
                  <a:srgbClr val="3165BB"/>
                </a:solidFill>
                <a:effectLst/>
                <a:latin typeface="Times New Roman" panose="02020603050405020304" pitchFamily="18" charset="0"/>
                <a:cs typeface="Times New Roman" panose="02020603050405020304" pitchFamily="18" charset="0"/>
              </a:rPr>
              <a:t>SUM</a:t>
            </a:r>
            <a:r>
              <a:rPr lang="fr-FR" b="0" dirty="0">
                <a:solidFill>
                  <a:srgbClr val="000000"/>
                </a:solidFill>
                <a:effectLst/>
                <a:latin typeface="Times New Roman" panose="02020603050405020304" pitchFamily="18" charset="0"/>
                <a:cs typeface="Times New Roman" panose="02020603050405020304" pitchFamily="18" charset="0"/>
              </a:rPr>
              <a:t>(</a:t>
            </a:r>
            <a:r>
              <a:rPr lang="fr-FR" b="0" dirty="0">
                <a:solidFill>
                  <a:srgbClr val="001080"/>
                </a:solidFill>
                <a:effectLst/>
                <a:latin typeface="Times New Roman" panose="02020603050405020304" pitchFamily="18" charset="0"/>
                <a:cs typeface="Times New Roman" panose="02020603050405020304" pitchFamily="18" charset="0"/>
              </a:rPr>
              <a:t>'2Ventes ouvrées DAX'[</a:t>
            </a:r>
            <a:r>
              <a:rPr lang="fr-FR" b="0" dirty="0" err="1">
                <a:solidFill>
                  <a:srgbClr val="001080"/>
                </a:solidFill>
                <a:effectLst/>
                <a:latin typeface="Times New Roman" panose="02020603050405020304" pitchFamily="18" charset="0"/>
                <a:cs typeface="Times New Roman" panose="02020603050405020304" pitchFamily="18" charset="0"/>
              </a:rPr>
              <a:t>CoutTotal</a:t>
            </a:r>
            <a:r>
              <a:rPr lang="fr-FR" b="0" dirty="0">
                <a:solidFill>
                  <a:srgbClr val="001080"/>
                </a:solidFill>
                <a:effectLst/>
                <a:latin typeface="Times New Roman" panose="02020603050405020304" pitchFamily="18" charset="0"/>
                <a:cs typeface="Times New Roman" panose="02020603050405020304" pitchFamily="18" charset="0"/>
              </a:rPr>
              <a:t>]</a:t>
            </a:r>
            <a:r>
              <a:rPr lang="fr-FR" b="0" dirty="0">
                <a:solidFill>
                  <a:srgbClr val="000000"/>
                </a:solidFill>
                <a:effectLst/>
                <a:latin typeface="Times New Roman" panose="02020603050405020304" pitchFamily="18" charset="0"/>
                <a:cs typeface="Times New Roman" panose="02020603050405020304" pitchFamily="18" charset="0"/>
              </a:rPr>
              <a:t>)</a:t>
            </a:r>
            <a:endParaRPr lang="fr-FR" kern="0" dirty="0">
              <a:solidFill>
                <a:srgbClr val="4472C4"/>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171450" indent="-171450" algn="just">
              <a:buFont typeface="Wingdings" panose="05000000000000000000" pitchFamily="2" charset="2"/>
              <a:buChar char="ü"/>
            </a:pPr>
            <a:endParaRPr lang="fr-FR" b="0" dirty="0">
              <a:solidFill>
                <a:srgbClr val="000000"/>
              </a:solidFill>
              <a:effectLst/>
              <a:latin typeface="Times New Roman" panose="02020603050405020304" pitchFamily="18" charset="0"/>
              <a:cs typeface="Times New Roman" panose="02020603050405020304" pitchFamily="18" charset="0"/>
            </a:endParaRPr>
          </a:p>
          <a:p>
            <a:pPr marL="171450" indent="-171450" algn="just">
              <a:buFont typeface="Wingdings" panose="05000000000000000000" pitchFamily="2" charset="2"/>
              <a:buChar char="ü"/>
            </a:pPr>
            <a:r>
              <a:rPr lang="fr-FR" b="0" dirty="0">
                <a:solidFill>
                  <a:srgbClr val="000000"/>
                </a:solidFill>
                <a:effectLst/>
                <a:latin typeface="Times New Roman" panose="02020603050405020304" pitchFamily="18" charset="0"/>
                <a:cs typeface="Times New Roman" panose="02020603050405020304" pitchFamily="18" charset="0"/>
              </a:rPr>
              <a:t>Somme Montant Coûts </a:t>
            </a:r>
            <a:r>
              <a:rPr lang="fr-FR" b="0" dirty="0" err="1">
                <a:solidFill>
                  <a:srgbClr val="000000"/>
                </a:solidFill>
                <a:effectLst/>
                <a:latin typeface="Times New Roman" panose="02020603050405020304" pitchFamily="18" charset="0"/>
                <a:cs typeface="Times New Roman" panose="02020603050405020304" pitchFamily="18" charset="0"/>
              </a:rPr>
              <a:t>AnnéePrécédente</a:t>
            </a:r>
            <a:r>
              <a:rPr lang="fr-FR" b="0" dirty="0">
                <a:solidFill>
                  <a:srgbClr val="000000"/>
                </a:solidFill>
                <a:effectLst/>
                <a:latin typeface="Times New Roman" panose="02020603050405020304" pitchFamily="18" charset="0"/>
                <a:cs typeface="Times New Roman" panose="02020603050405020304" pitchFamily="18" charset="0"/>
              </a:rPr>
              <a:t> = </a:t>
            </a:r>
            <a:r>
              <a:rPr lang="fr-FR" b="0" dirty="0">
                <a:solidFill>
                  <a:srgbClr val="3165BB"/>
                </a:solidFill>
                <a:effectLst/>
                <a:latin typeface="Times New Roman" panose="02020603050405020304" pitchFamily="18" charset="0"/>
                <a:cs typeface="Times New Roman" panose="02020603050405020304" pitchFamily="18" charset="0"/>
              </a:rPr>
              <a:t>CALCULATE</a:t>
            </a:r>
            <a:r>
              <a:rPr lang="fr-FR" b="0" dirty="0">
                <a:solidFill>
                  <a:srgbClr val="000000"/>
                </a:solidFill>
                <a:effectLst/>
                <a:latin typeface="Times New Roman" panose="02020603050405020304" pitchFamily="18" charset="0"/>
                <a:cs typeface="Times New Roman" panose="02020603050405020304" pitchFamily="18" charset="0"/>
              </a:rPr>
              <a:t>(</a:t>
            </a:r>
            <a:r>
              <a:rPr lang="fr-FR" b="0" dirty="0">
                <a:solidFill>
                  <a:srgbClr val="68349C"/>
                </a:solidFill>
                <a:effectLst/>
                <a:latin typeface="Times New Roman" panose="02020603050405020304" pitchFamily="18" charset="0"/>
                <a:cs typeface="Times New Roman" panose="02020603050405020304" pitchFamily="18" charset="0"/>
              </a:rPr>
              <a:t>[Somme Montant Coûts]</a:t>
            </a:r>
            <a:r>
              <a:rPr lang="fr-FR" b="0" dirty="0">
                <a:solidFill>
                  <a:srgbClr val="000000"/>
                </a:solidFill>
                <a:effectLst/>
                <a:latin typeface="Times New Roman" panose="02020603050405020304" pitchFamily="18" charset="0"/>
                <a:cs typeface="Times New Roman" panose="02020603050405020304" pitchFamily="18" charset="0"/>
              </a:rPr>
              <a:t>; </a:t>
            </a:r>
            <a:r>
              <a:rPr lang="fr-FR" b="0" dirty="0">
                <a:solidFill>
                  <a:srgbClr val="3165BB"/>
                </a:solidFill>
                <a:effectLst/>
                <a:latin typeface="Times New Roman" panose="02020603050405020304" pitchFamily="18" charset="0"/>
                <a:cs typeface="Times New Roman" panose="02020603050405020304" pitchFamily="18" charset="0"/>
              </a:rPr>
              <a:t>SAMEPERIODLASTYEAR</a:t>
            </a:r>
            <a:r>
              <a:rPr lang="fr-FR" b="0" dirty="0">
                <a:solidFill>
                  <a:srgbClr val="000000"/>
                </a:solidFill>
                <a:effectLst/>
                <a:latin typeface="Times New Roman" panose="02020603050405020304" pitchFamily="18" charset="0"/>
                <a:cs typeface="Times New Roman" panose="02020603050405020304" pitchFamily="18" charset="0"/>
              </a:rPr>
              <a:t>(</a:t>
            </a:r>
            <a:r>
              <a:rPr lang="fr-FR" b="0" dirty="0">
                <a:solidFill>
                  <a:srgbClr val="001080"/>
                </a:solidFill>
                <a:effectLst/>
                <a:latin typeface="Times New Roman" panose="02020603050405020304" pitchFamily="18" charset="0"/>
                <a:cs typeface="Times New Roman" panose="02020603050405020304" pitchFamily="18" charset="0"/>
              </a:rPr>
              <a:t>'1Table Date Dax'[Date]</a:t>
            </a:r>
            <a:r>
              <a:rPr lang="fr-FR" b="0" dirty="0">
                <a:solidFill>
                  <a:srgbClr val="000000"/>
                </a:solidFill>
                <a:effectLst/>
                <a:latin typeface="Times New Roman" panose="02020603050405020304" pitchFamily="18" charset="0"/>
                <a:cs typeface="Times New Roman" panose="02020603050405020304" pitchFamily="18" charset="0"/>
              </a:rPr>
              <a:t>))</a:t>
            </a:r>
          </a:p>
          <a:p>
            <a:pPr marL="171450" indent="-171450" algn="just">
              <a:buFont typeface="Wingdings" panose="05000000000000000000" pitchFamily="2" charset="2"/>
              <a:buChar char="ü"/>
            </a:pPr>
            <a:endParaRPr lang="fr-FR" b="0" dirty="0">
              <a:solidFill>
                <a:srgbClr val="000000"/>
              </a:solidFill>
              <a:effectLst/>
              <a:latin typeface="Times New Roman" panose="02020603050405020304" pitchFamily="18" charset="0"/>
              <a:cs typeface="Times New Roman" panose="02020603050405020304" pitchFamily="18" charset="0"/>
            </a:endParaRPr>
          </a:p>
          <a:p>
            <a:pPr marL="171450" indent="-171450" algn="just">
              <a:buFont typeface="Wingdings" panose="05000000000000000000" pitchFamily="2" charset="2"/>
              <a:buChar char="ü"/>
            </a:pPr>
            <a:r>
              <a:rPr lang="fr-FR" b="0" dirty="0">
                <a:solidFill>
                  <a:srgbClr val="000000"/>
                </a:solidFill>
                <a:effectLst/>
                <a:latin typeface="Times New Roman" panose="02020603050405020304" pitchFamily="18" charset="0"/>
                <a:cs typeface="Times New Roman" panose="02020603050405020304" pitchFamily="18" charset="0"/>
              </a:rPr>
              <a:t>Marge Progression montant des coûts = (</a:t>
            </a:r>
            <a:r>
              <a:rPr lang="fr-FR" b="0" dirty="0">
                <a:solidFill>
                  <a:srgbClr val="68349C"/>
                </a:solidFill>
                <a:effectLst/>
                <a:latin typeface="Times New Roman" panose="02020603050405020304" pitchFamily="18" charset="0"/>
                <a:cs typeface="Times New Roman" panose="02020603050405020304" pitchFamily="18" charset="0"/>
              </a:rPr>
              <a:t>[Somme Montant Coûts]</a:t>
            </a:r>
            <a:r>
              <a:rPr lang="fr-FR" b="0" dirty="0">
                <a:solidFill>
                  <a:srgbClr val="000000"/>
                </a:solidFill>
                <a:effectLst/>
                <a:latin typeface="Times New Roman" panose="02020603050405020304" pitchFamily="18" charset="0"/>
                <a:cs typeface="Times New Roman" panose="02020603050405020304" pitchFamily="18" charset="0"/>
              </a:rPr>
              <a:t>-</a:t>
            </a:r>
            <a:r>
              <a:rPr lang="fr-FR" b="0" dirty="0">
                <a:solidFill>
                  <a:srgbClr val="68349C"/>
                </a:solidFill>
                <a:effectLst/>
                <a:latin typeface="Times New Roman" panose="02020603050405020304" pitchFamily="18" charset="0"/>
                <a:cs typeface="Times New Roman" panose="02020603050405020304" pitchFamily="18" charset="0"/>
              </a:rPr>
              <a:t>[Somme Montant Coûts </a:t>
            </a:r>
            <a:r>
              <a:rPr lang="fr-FR" b="0" dirty="0" err="1">
                <a:solidFill>
                  <a:srgbClr val="68349C"/>
                </a:solidFill>
                <a:effectLst/>
                <a:latin typeface="Times New Roman" panose="02020603050405020304" pitchFamily="18" charset="0"/>
                <a:cs typeface="Times New Roman" panose="02020603050405020304" pitchFamily="18" charset="0"/>
              </a:rPr>
              <a:t>AnnéePrécédente</a:t>
            </a:r>
            <a:r>
              <a:rPr lang="fr-FR" b="0" dirty="0">
                <a:solidFill>
                  <a:srgbClr val="68349C"/>
                </a:solidFill>
                <a:effectLst/>
                <a:latin typeface="Times New Roman" panose="02020603050405020304" pitchFamily="18" charset="0"/>
                <a:cs typeface="Times New Roman" panose="02020603050405020304" pitchFamily="18" charset="0"/>
              </a:rPr>
              <a:t>]</a:t>
            </a:r>
            <a:r>
              <a:rPr lang="fr-FR" b="0" dirty="0">
                <a:solidFill>
                  <a:srgbClr val="000000"/>
                </a:solidFill>
                <a:effectLst/>
                <a:latin typeface="Times New Roman" panose="02020603050405020304" pitchFamily="18" charset="0"/>
                <a:cs typeface="Times New Roman" panose="02020603050405020304" pitchFamily="18" charset="0"/>
              </a:rPr>
              <a:t>)/</a:t>
            </a:r>
            <a:r>
              <a:rPr lang="fr-FR" b="0" dirty="0">
                <a:solidFill>
                  <a:srgbClr val="68349C"/>
                </a:solidFill>
                <a:effectLst/>
                <a:latin typeface="Times New Roman" panose="02020603050405020304" pitchFamily="18" charset="0"/>
                <a:cs typeface="Times New Roman" panose="02020603050405020304" pitchFamily="18" charset="0"/>
              </a:rPr>
              <a:t>[Somme Montant Coûts </a:t>
            </a:r>
            <a:r>
              <a:rPr lang="fr-FR" b="0" dirty="0" err="1">
                <a:solidFill>
                  <a:srgbClr val="68349C"/>
                </a:solidFill>
                <a:effectLst/>
                <a:latin typeface="Times New Roman" panose="02020603050405020304" pitchFamily="18" charset="0"/>
                <a:cs typeface="Times New Roman" panose="02020603050405020304" pitchFamily="18" charset="0"/>
              </a:rPr>
              <a:t>AnnéePrécédente</a:t>
            </a:r>
            <a:r>
              <a:rPr lang="fr-FR" b="0" dirty="0">
                <a:solidFill>
                  <a:srgbClr val="68349C"/>
                </a:solidFill>
                <a:effectLst/>
                <a:latin typeface="Times New Roman" panose="02020603050405020304" pitchFamily="18" charset="0"/>
                <a:cs typeface="Times New Roman" panose="02020603050405020304" pitchFamily="18" charset="0"/>
              </a:rPr>
              <a:t>]</a:t>
            </a:r>
            <a:endParaRPr lang="fr-FR" kern="0" dirty="0">
              <a:solidFill>
                <a:srgbClr val="4472C4"/>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171450" indent="-171450" algn="just">
              <a:buFont typeface="Wingdings" panose="05000000000000000000" pitchFamily="2" charset="2"/>
              <a:buChar char="ü"/>
            </a:pPr>
            <a:endParaRPr lang="fr-FR" b="0" dirty="0">
              <a:solidFill>
                <a:srgbClr val="000000"/>
              </a:solidFill>
              <a:effectLst/>
              <a:latin typeface="Times New Roman" panose="02020603050405020304" pitchFamily="18" charset="0"/>
              <a:cs typeface="Times New Roman" panose="02020603050405020304" pitchFamily="18" charset="0"/>
            </a:endParaRPr>
          </a:p>
          <a:p>
            <a:pPr marL="171450" indent="-171450" algn="just">
              <a:buFont typeface="Wingdings" panose="05000000000000000000" pitchFamily="2" charset="2"/>
              <a:buChar char="ü"/>
            </a:pPr>
            <a:r>
              <a:rPr lang="fr-FR" b="0" dirty="0">
                <a:solidFill>
                  <a:srgbClr val="000000"/>
                </a:solidFill>
                <a:effectLst/>
                <a:latin typeface="Times New Roman" panose="02020603050405020304" pitchFamily="18" charset="0"/>
                <a:cs typeface="Times New Roman" panose="02020603050405020304" pitchFamily="18" charset="0"/>
              </a:rPr>
              <a:t>Cumul année Montant Coûts = </a:t>
            </a:r>
            <a:r>
              <a:rPr lang="fr-FR" b="0" dirty="0">
                <a:solidFill>
                  <a:srgbClr val="3165BB"/>
                </a:solidFill>
                <a:effectLst/>
                <a:latin typeface="Times New Roman" panose="02020603050405020304" pitchFamily="18" charset="0"/>
                <a:cs typeface="Times New Roman" panose="02020603050405020304" pitchFamily="18" charset="0"/>
              </a:rPr>
              <a:t>CALCULATE</a:t>
            </a:r>
            <a:r>
              <a:rPr lang="fr-FR" b="0" dirty="0">
                <a:solidFill>
                  <a:srgbClr val="000000"/>
                </a:solidFill>
                <a:effectLst/>
                <a:latin typeface="Times New Roman" panose="02020603050405020304" pitchFamily="18" charset="0"/>
                <a:cs typeface="Times New Roman" panose="02020603050405020304" pitchFamily="18" charset="0"/>
              </a:rPr>
              <a:t>(</a:t>
            </a:r>
            <a:r>
              <a:rPr lang="fr-FR" b="0" dirty="0">
                <a:solidFill>
                  <a:srgbClr val="68349C"/>
                </a:solidFill>
                <a:effectLst/>
                <a:latin typeface="Times New Roman" panose="02020603050405020304" pitchFamily="18" charset="0"/>
                <a:cs typeface="Times New Roman" panose="02020603050405020304" pitchFamily="18" charset="0"/>
              </a:rPr>
              <a:t>[Somme Montant Coûts]</a:t>
            </a:r>
            <a:r>
              <a:rPr lang="fr-FR" b="0" dirty="0">
                <a:solidFill>
                  <a:srgbClr val="000000"/>
                </a:solidFill>
                <a:effectLst/>
                <a:latin typeface="Times New Roman" panose="02020603050405020304" pitchFamily="18" charset="0"/>
                <a:cs typeface="Times New Roman" panose="02020603050405020304" pitchFamily="18" charset="0"/>
              </a:rPr>
              <a:t>; </a:t>
            </a:r>
            <a:r>
              <a:rPr lang="fr-FR" b="0" dirty="0">
                <a:solidFill>
                  <a:srgbClr val="3165BB"/>
                </a:solidFill>
                <a:effectLst/>
                <a:latin typeface="Times New Roman" panose="02020603050405020304" pitchFamily="18" charset="0"/>
                <a:cs typeface="Times New Roman" panose="02020603050405020304" pitchFamily="18" charset="0"/>
              </a:rPr>
              <a:t>DATESYTD</a:t>
            </a:r>
            <a:r>
              <a:rPr lang="fr-FR" b="0" dirty="0">
                <a:solidFill>
                  <a:srgbClr val="000000"/>
                </a:solidFill>
                <a:effectLst/>
                <a:latin typeface="Times New Roman" panose="02020603050405020304" pitchFamily="18" charset="0"/>
                <a:cs typeface="Times New Roman" panose="02020603050405020304" pitchFamily="18" charset="0"/>
              </a:rPr>
              <a:t>(</a:t>
            </a:r>
            <a:r>
              <a:rPr lang="fr-FR" b="0" dirty="0">
                <a:solidFill>
                  <a:srgbClr val="001080"/>
                </a:solidFill>
                <a:effectLst/>
                <a:latin typeface="Times New Roman" panose="02020603050405020304" pitchFamily="18" charset="0"/>
                <a:cs typeface="Times New Roman" panose="02020603050405020304" pitchFamily="18" charset="0"/>
              </a:rPr>
              <a:t>'1Table Date Dax'[Date]</a:t>
            </a:r>
            <a:r>
              <a:rPr lang="fr-FR" b="0" dirty="0">
                <a:solidFill>
                  <a:srgbClr val="000000"/>
                </a:solidFill>
                <a:effectLst/>
                <a:latin typeface="Times New Roman" panose="02020603050405020304" pitchFamily="18" charset="0"/>
                <a:cs typeface="Times New Roman" panose="02020603050405020304" pitchFamily="18" charset="0"/>
              </a:rPr>
              <a:t>))</a:t>
            </a:r>
          </a:p>
          <a:p>
            <a:pPr marL="171450" indent="-171450" algn="just">
              <a:buFont typeface="Wingdings" panose="05000000000000000000" pitchFamily="2" charset="2"/>
              <a:buChar char="ü"/>
            </a:pPr>
            <a:endParaRPr lang="fr-FR" b="0" dirty="0">
              <a:solidFill>
                <a:srgbClr val="000000"/>
              </a:solidFill>
              <a:effectLst/>
              <a:latin typeface="Times New Roman" panose="02020603050405020304" pitchFamily="18" charset="0"/>
              <a:cs typeface="Times New Roman" panose="02020603050405020304" pitchFamily="18" charset="0"/>
            </a:endParaRPr>
          </a:p>
          <a:p>
            <a:pPr marL="171450" indent="-171450" algn="just">
              <a:buFont typeface="Wingdings" panose="05000000000000000000" pitchFamily="2" charset="2"/>
              <a:buChar char="ü"/>
            </a:pPr>
            <a:r>
              <a:rPr lang="fr-FR" b="0" dirty="0">
                <a:solidFill>
                  <a:srgbClr val="000000"/>
                </a:solidFill>
                <a:effectLst/>
                <a:latin typeface="Times New Roman" panose="02020603050405020304" pitchFamily="18" charset="0"/>
                <a:cs typeface="Times New Roman" panose="02020603050405020304" pitchFamily="18" charset="0"/>
              </a:rPr>
              <a:t>Cumul 6moisglissants Montant Coûts = </a:t>
            </a:r>
            <a:r>
              <a:rPr lang="fr-FR" b="0" dirty="0">
                <a:solidFill>
                  <a:srgbClr val="3165BB"/>
                </a:solidFill>
                <a:effectLst/>
                <a:latin typeface="Times New Roman" panose="02020603050405020304" pitchFamily="18" charset="0"/>
                <a:cs typeface="Times New Roman" panose="02020603050405020304" pitchFamily="18" charset="0"/>
              </a:rPr>
              <a:t>CALCULATE</a:t>
            </a:r>
            <a:r>
              <a:rPr lang="fr-FR" b="0" dirty="0">
                <a:solidFill>
                  <a:srgbClr val="000000"/>
                </a:solidFill>
                <a:effectLst/>
                <a:latin typeface="Times New Roman" panose="02020603050405020304" pitchFamily="18" charset="0"/>
                <a:cs typeface="Times New Roman" panose="02020603050405020304" pitchFamily="18" charset="0"/>
              </a:rPr>
              <a:t>(</a:t>
            </a:r>
            <a:r>
              <a:rPr lang="fr-FR" b="0" dirty="0">
                <a:solidFill>
                  <a:srgbClr val="68349C"/>
                </a:solidFill>
                <a:effectLst/>
                <a:latin typeface="Times New Roman" panose="02020603050405020304" pitchFamily="18" charset="0"/>
                <a:cs typeface="Times New Roman" panose="02020603050405020304" pitchFamily="18" charset="0"/>
              </a:rPr>
              <a:t>[Somme Montant Coûts]</a:t>
            </a:r>
            <a:r>
              <a:rPr lang="fr-FR" b="0" dirty="0">
                <a:solidFill>
                  <a:srgbClr val="000000"/>
                </a:solidFill>
                <a:effectLst/>
                <a:latin typeface="Times New Roman" panose="02020603050405020304" pitchFamily="18" charset="0"/>
                <a:cs typeface="Times New Roman" panose="02020603050405020304" pitchFamily="18" charset="0"/>
              </a:rPr>
              <a:t>;</a:t>
            </a:r>
            <a:r>
              <a:rPr lang="fr-FR" b="0" dirty="0">
                <a:solidFill>
                  <a:srgbClr val="3165BB"/>
                </a:solidFill>
                <a:effectLst/>
                <a:latin typeface="Times New Roman" panose="02020603050405020304" pitchFamily="18" charset="0"/>
                <a:cs typeface="Times New Roman" panose="02020603050405020304" pitchFamily="18" charset="0"/>
              </a:rPr>
              <a:t>DATESINPERIOD</a:t>
            </a:r>
            <a:r>
              <a:rPr lang="fr-FR" b="0" dirty="0">
                <a:solidFill>
                  <a:srgbClr val="000000"/>
                </a:solidFill>
                <a:effectLst/>
                <a:latin typeface="Times New Roman" panose="02020603050405020304" pitchFamily="18" charset="0"/>
                <a:cs typeface="Times New Roman" panose="02020603050405020304" pitchFamily="18" charset="0"/>
              </a:rPr>
              <a:t>( </a:t>
            </a:r>
            <a:r>
              <a:rPr lang="fr-FR" b="0" dirty="0">
                <a:solidFill>
                  <a:srgbClr val="001080"/>
                </a:solidFill>
                <a:effectLst/>
                <a:latin typeface="Times New Roman" panose="02020603050405020304" pitchFamily="18" charset="0"/>
                <a:cs typeface="Times New Roman" panose="02020603050405020304" pitchFamily="18" charset="0"/>
              </a:rPr>
              <a:t>'1Table Date Dax'[Date]</a:t>
            </a:r>
            <a:r>
              <a:rPr lang="fr-FR" b="0" dirty="0">
                <a:solidFill>
                  <a:srgbClr val="000000"/>
                </a:solidFill>
                <a:effectLst/>
                <a:latin typeface="Times New Roman" panose="02020603050405020304" pitchFamily="18" charset="0"/>
                <a:cs typeface="Times New Roman" panose="02020603050405020304" pitchFamily="18" charset="0"/>
              </a:rPr>
              <a:t>; </a:t>
            </a:r>
            <a:r>
              <a:rPr lang="fr-FR" b="0" dirty="0">
                <a:solidFill>
                  <a:srgbClr val="3165BB"/>
                </a:solidFill>
                <a:effectLst/>
                <a:latin typeface="Times New Roman" panose="02020603050405020304" pitchFamily="18" charset="0"/>
                <a:cs typeface="Times New Roman" panose="02020603050405020304" pitchFamily="18" charset="0"/>
              </a:rPr>
              <a:t>LASTDATE</a:t>
            </a:r>
            <a:r>
              <a:rPr lang="fr-FR" b="0" dirty="0">
                <a:solidFill>
                  <a:srgbClr val="000000"/>
                </a:solidFill>
                <a:effectLst/>
                <a:latin typeface="Times New Roman" panose="02020603050405020304" pitchFamily="18" charset="0"/>
                <a:cs typeface="Times New Roman" panose="02020603050405020304" pitchFamily="18" charset="0"/>
              </a:rPr>
              <a:t>(</a:t>
            </a:r>
            <a:r>
              <a:rPr lang="fr-FR" b="0" dirty="0">
                <a:solidFill>
                  <a:srgbClr val="001080"/>
                </a:solidFill>
                <a:effectLst/>
                <a:latin typeface="Times New Roman" panose="02020603050405020304" pitchFamily="18" charset="0"/>
                <a:cs typeface="Times New Roman" panose="02020603050405020304" pitchFamily="18" charset="0"/>
              </a:rPr>
              <a:t>'1Table Date Dax'[Date]</a:t>
            </a:r>
            <a:r>
              <a:rPr lang="fr-FR" b="0" dirty="0">
                <a:solidFill>
                  <a:srgbClr val="000000"/>
                </a:solidFill>
                <a:effectLst/>
                <a:latin typeface="Times New Roman" panose="02020603050405020304" pitchFamily="18" charset="0"/>
                <a:cs typeface="Times New Roman" panose="02020603050405020304" pitchFamily="18" charset="0"/>
              </a:rPr>
              <a:t>);-</a:t>
            </a:r>
            <a:r>
              <a:rPr lang="fr-FR" b="0" dirty="0">
                <a:solidFill>
                  <a:srgbClr val="098658"/>
                </a:solidFill>
                <a:effectLst/>
                <a:latin typeface="Times New Roman" panose="02020603050405020304" pitchFamily="18" charset="0"/>
                <a:cs typeface="Times New Roman" panose="02020603050405020304" pitchFamily="18" charset="0"/>
              </a:rPr>
              <a:t>6</a:t>
            </a:r>
            <a:r>
              <a:rPr lang="fr-FR" b="0" dirty="0">
                <a:solidFill>
                  <a:srgbClr val="000000"/>
                </a:solidFill>
                <a:effectLst/>
                <a:latin typeface="Times New Roman" panose="02020603050405020304" pitchFamily="18" charset="0"/>
                <a:cs typeface="Times New Roman" panose="02020603050405020304" pitchFamily="18" charset="0"/>
              </a:rPr>
              <a:t>;</a:t>
            </a:r>
            <a:r>
              <a:rPr lang="fr-FR" b="0" dirty="0">
                <a:solidFill>
                  <a:srgbClr val="3165BB"/>
                </a:solidFill>
                <a:effectLst/>
                <a:latin typeface="Times New Roman" panose="02020603050405020304" pitchFamily="18" charset="0"/>
                <a:cs typeface="Times New Roman" panose="02020603050405020304" pitchFamily="18" charset="0"/>
              </a:rPr>
              <a:t>MONTH</a:t>
            </a:r>
            <a:r>
              <a:rPr lang="fr-FR" b="0" dirty="0">
                <a:solidFill>
                  <a:srgbClr val="000000"/>
                </a:solidFill>
                <a:effectLst/>
                <a:latin typeface="Times New Roman" panose="02020603050405020304" pitchFamily="18" charset="0"/>
                <a:cs typeface="Times New Roman" panose="02020603050405020304" pitchFamily="18" charset="0"/>
              </a:rPr>
              <a:t>))</a:t>
            </a:r>
            <a:endParaRPr lang="fr-FR" b="0" i="1" dirty="0">
              <a:solidFill>
                <a:srgbClr val="000000"/>
              </a:solidFill>
              <a:effectLst/>
              <a:latin typeface="Times New Roman" panose="02020603050405020304" pitchFamily="18" charset="0"/>
              <a:cs typeface="Times New Roman" panose="02020603050405020304" pitchFamily="18" charset="0"/>
            </a:endParaRPr>
          </a:p>
        </p:txBody>
      </p:sp>
      <p:pic>
        <p:nvPicPr>
          <p:cNvPr id="6" name="Image 5">
            <a:extLst>
              <a:ext uri="{FF2B5EF4-FFF2-40B4-BE49-F238E27FC236}">
                <a16:creationId xmlns:a16="http://schemas.microsoft.com/office/drawing/2014/main" id="{2F167591-17DB-546A-827E-20CFAAD29E44}"/>
              </a:ext>
            </a:extLst>
          </p:cNvPr>
          <p:cNvPicPr>
            <a:picLocks noChangeAspect="1"/>
          </p:cNvPicPr>
          <p:nvPr/>
        </p:nvPicPr>
        <p:blipFill>
          <a:blip r:embed="rId3"/>
          <a:stretch>
            <a:fillRect/>
          </a:stretch>
        </p:blipFill>
        <p:spPr>
          <a:xfrm>
            <a:off x="117232" y="2353901"/>
            <a:ext cx="4661169" cy="26480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565012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2C8C4C62-B888-8013-4BF1-132D5DED068C}"/>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FDDCC5A1-4838-C535-A642-08F6C85BE9F1}"/>
              </a:ext>
            </a:extLst>
          </p:cNvPr>
          <p:cNvSpPr>
            <a:spLocks noGrp="1"/>
          </p:cNvSpPr>
          <p:nvPr>
            <p:ph type="ctrTitle"/>
          </p:nvPr>
        </p:nvSpPr>
        <p:spPr>
          <a:xfrm>
            <a:off x="3350394" y="2599617"/>
            <a:ext cx="8131550" cy="2440919"/>
          </a:xfrm>
        </p:spPr>
        <p:txBody>
          <a:bodyPr>
            <a:normAutofit/>
          </a:bodyPr>
          <a:lstStyle/>
          <a:p>
            <a:pPr>
              <a:lnSpc>
                <a:spcPct val="90000"/>
              </a:lnSpc>
            </a:pPr>
            <a:r>
              <a:rPr lang="fr-FR" sz="5400" dirty="0">
                <a:solidFill>
                  <a:schemeClr val="tx1"/>
                </a:solidFill>
                <a:effectLst/>
              </a:rPr>
              <a:t>Filtrer les données sur la période en cours</a:t>
            </a:r>
            <a:endParaRPr lang="fr-FR" sz="5000" dirty="0"/>
          </a:p>
        </p:txBody>
      </p:sp>
      <p:sp>
        <p:nvSpPr>
          <p:cNvPr id="4" name="Espace réservé du numéro de diapositive 3">
            <a:extLst>
              <a:ext uri="{FF2B5EF4-FFF2-40B4-BE49-F238E27FC236}">
                <a16:creationId xmlns:a16="http://schemas.microsoft.com/office/drawing/2014/main" id="{E844C898-E7F8-6F94-D68F-94E5E3838FFB}"/>
              </a:ext>
            </a:extLst>
          </p:cNvPr>
          <p:cNvSpPr>
            <a:spLocks noGrp="1"/>
          </p:cNvSpPr>
          <p:nvPr>
            <p:ph type="sldNum" sz="quarter" idx="12"/>
          </p:nvPr>
        </p:nvSpPr>
        <p:spPr>
          <a:xfrm>
            <a:off x="110598" y="4543907"/>
            <a:ext cx="779767" cy="365125"/>
          </a:xfrm>
        </p:spPr>
        <p:txBody>
          <a:bodyPr>
            <a:normAutofit/>
          </a:bodyPr>
          <a:lstStyle/>
          <a:p>
            <a:pPr rtl="0">
              <a:lnSpc>
                <a:spcPct val="90000"/>
              </a:lnSpc>
              <a:spcAft>
                <a:spcPts val="600"/>
              </a:spcAft>
            </a:pPr>
            <a:fld id="{401CF334-2D5C-4859-84A6-CA7E6E43FAEB}" type="slidenum">
              <a:rPr lang="fr-FR" sz="1900" noProof="0" smtClean="0"/>
              <a:pPr rtl="0">
                <a:lnSpc>
                  <a:spcPct val="90000"/>
                </a:lnSpc>
                <a:spcAft>
                  <a:spcPts val="600"/>
                </a:spcAft>
              </a:pPr>
              <a:t>122</a:t>
            </a:fld>
            <a:endParaRPr lang="fr-FR" sz="1900" noProof="0"/>
          </a:p>
        </p:txBody>
      </p:sp>
    </p:spTree>
    <p:extLst>
      <p:ext uri="{BB962C8B-B14F-4D97-AF65-F5344CB8AC3E}">
        <p14:creationId xmlns:p14="http://schemas.microsoft.com/office/powerpoint/2010/main" val="37710982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E6C56C-A39D-5113-00C1-38EF6B33337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30F6CF9-620A-9959-00E8-DD4356BD4157}"/>
              </a:ext>
            </a:extLst>
          </p:cNvPr>
          <p:cNvSpPr>
            <a:spLocks noGrp="1"/>
          </p:cNvSpPr>
          <p:nvPr>
            <p:ph type="title"/>
          </p:nvPr>
        </p:nvSpPr>
        <p:spPr>
          <a:xfrm>
            <a:off x="2035576" y="589276"/>
            <a:ext cx="9714990" cy="1280890"/>
          </a:xfrm>
        </p:spPr>
        <p:txBody>
          <a:bodyPr rtlCol="0">
            <a:normAutofit/>
          </a:bodyPr>
          <a:lstStyle/>
          <a:p>
            <a:r>
              <a:rPr lang="fr-FR" dirty="0"/>
              <a:t>Fonctions DAX Time Intelligence</a:t>
            </a:r>
            <a:br>
              <a:rPr lang="fr-FR" dirty="0"/>
            </a:br>
            <a:r>
              <a:rPr lang="fr-FR" dirty="0"/>
              <a:t>Filtrer sans DAX TIME</a:t>
            </a:r>
          </a:p>
        </p:txBody>
      </p:sp>
      <p:sp>
        <p:nvSpPr>
          <p:cNvPr id="4" name="Espace réservé du numéro de diapositive 3">
            <a:extLst>
              <a:ext uri="{FF2B5EF4-FFF2-40B4-BE49-F238E27FC236}">
                <a16:creationId xmlns:a16="http://schemas.microsoft.com/office/drawing/2014/main" id="{136C790D-616F-772D-E37F-160030378058}"/>
              </a:ext>
            </a:extLst>
          </p:cNvPr>
          <p:cNvSpPr>
            <a:spLocks noGrp="1"/>
          </p:cNvSpPr>
          <p:nvPr>
            <p:ph type="sldNum" sz="quarter" idx="12"/>
          </p:nvPr>
        </p:nvSpPr>
        <p:spPr/>
        <p:txBody>
          <a:bodyPr/>
          <a:lstStyle/>
          <a:p>
            <a:pPr rtl="0"/>
            <a:fld id="{401CF334-2D5C-4859-84A6-CA7E6E43FAEB}" type="slidenum">
              <a:rPr lang="fr-FR" noProof="0" smtClean="0"/>
              <a:t>123</a:t>
            </a:fld>
            <a:endParaRPr lang="fr-FR" noProof="0"/>
          </a:p>
        </p:txBody>
      </p:sp>
      <p:sp>
        <p:nvSpPr>
          <p:cNvPr id="9" name="Rectangle 8">
            <a:extLst>
              <a:ext uri="{FF2B5EF4-FFF2-40B4-BE49-F238E27FC236}">
                <a16:creationId xmlns:a16="http://schemas.microsoft.com/office/drawing/2014/main" id="{A6AF87F3-9B39-B5D4-5D81-4016DE5CBBC4}"/>
              </a:ext>
            </a:extLst>
          </p:cNvPr>
          <p:cNvSpPr/>
          <p:nvPr/>
        </p:nvSpPr>
        <p:spPr>
          <a:xfrm>
            <a:off x="1156140" y="2013980"/>
            <a:ext cx="10815144" cy="4555093"/>
          </a:xfrm>
          <a:prstGeom prst="rect">
            <a:avLst/>
          </a:prstGeom>
        </p:spPr>
        <p:txBody>
          <a:bodyPr wrap="square">
            <a:spAutoFit/>
          </a:bodyPr>
          <a:lstStyle/>
          <a:p>
            <a:pPr>
              <a:buFont typeface="Wingdings" panose="05000000000000000000" pitchFamily="2" charset="2"/>
              <a:buChar char="Ø"/>
            </a:pPr>
            <a:r>
              <a:rPr lang="fr-FR" sz="2000" b="1" dirty="0">
                <a:effectLst/>
                <a:latin typeface="Century Gothic" panose="020B0502020202020204" pitchFamily="34" charset="0"/>
              </a:rPr>
              <a:t> </a:t>
            </a:r>
            <a:r>
              <a:rPr lang="fr-FR" b="1" dirty="0">
                <a:effectLst/>
              </a:rPr>
              <a:t>Je souhaite </a:t>
            </a:r>
            <a:r>
              <a:rPr lang="fr-FR" b="1" dirty="0">
                <a:solidFill>
                  <a:schemeClr val="accent4"/>
                </a:solidFill>
                <a:effectLst/>
              </a:rPr>
              <a:t>afficher la somme des ventes pour l’année en cours et l’année précédente </a:t>
            </a:r>
            <a:r>
              <a:rPr lang="fr-FR" b="1" dirty="0">
                <a:effectLst/>
              </a:rPr>
              <a:t>(sans l’aide d’un filtre dans la page du rapport) :</a:t>
            </a:r>
            <a:endParaRPr lang="fr-FR" b="1" dirty="0"/>
          </a:p>
          <a:p>
            <a:endParaRPr lang="fr-FR" dirty="0">
              <a:solidFill>
                <a:srgbClr val="000000"/>
              </a:solidFill>
            </a:endParaRPr>
          </a:p>
          <a:p>
            <a:pPr marL="285750" indent="-285750" algn="just">
              <a:buFont typeface="Wingdings" panose="05000000000000000000" pitchFamily="2" charset="2"/>
              <a:buChar char="§"/>
            </a:pPr>
            <a:r>
              <a:rPr lang="fr-FR" dirty="0">
                <a:solidFill>
                  <a:srgbClr val="00B0F0"/>
                </a:solidFill>
              </a:rPr>
              <a:t>Effectivement, si on utilise la mesure « sommes des ventes » et « sommes des ventes année précédente », il nous faut utiliser un filtre sur l’année en cours sur le visuel, sur la page ou dans un segment.</a:t>
            </a:r>
          </a:p>
          <a:p>
            <a:pPr algn="just"/>
            <a:endParaRPr lang="fr-FR" dirty="0">
              <a:solidFill>
                <a:srgbClr val="00B0F0"/>
              </a:solidFill>
            </a:endParaRPr>
          </a:p>
          <a:p>
            <a:pPr marL="285750" indent="-285750" algn="just">
              <a:buFont typeface="Wingdings" panose="05000000000000000000" pitchFamily="2" charset="2"/>
              <a:buChar char="§"/>
            </a:pPr>
            <a:r>
              <a:rPr lang="fr-FR" dirty="0">
                <a:solidFill>
                  <a:srgbClr val="00B0F0"/>
                </a:solidFill>
              </a:rPr>
              <a:t>Dans les cas où nous ne pouvons ni utiliser de segment car le client final n’en veut pas et/ou nous ne pouvons pas utiliser de filtre car il y a plusieurs indicateurs avec filtres différents sur le même visuel, je n’ai d’autre choix que d’appliquer cette méthode.</a:t>
            </a:r>
          </a:p>
          <a:p>
            <a:pPr marL="285750" indent="-285750" algn="just">
              <a:buFont typeface="Wingdings" panose="05000000000000000000" pitchFamily="2" charset="2"/>
              <a:buChar char="§"/>
            </a:pPr>
            <a:endParaRPr lang="fr-FR" dirty="0">
              <a:solidFill>
                <a:srgbClr val="00B0F0"/>
              </a:solidFill>
            </a:endParaRPr>
          </a:p>
          <a:p>
            <a:pPr marL="285750" indent="-285750" algn="just">
              <a:buFont typeface="Wingdings" panose="05000000000000000000" pitchFamily="2" charset="2"/>
              <a:buChar char="ü"/>
            </a:pPr>
            <a:r>
              <a:rPr lang="fr-FR" b="1" dirty="0">
                <a:solidFill>
                  <a:schemeClr val="accent5"/>
                </a:solidFill>
                <a:latin typeface="Consolas" panose="020B0609020204030204" pitchFamily="49" charset="0"/>
              </a:rPr>
              <a:t>Année en cours sans filtre </a:t>
            </a:r>
            <a:r>
              <a:rPr lang="fr-FR" b="0" dirty="0">
                <a:solidFill>
                  <a:srgbClr val="000000"/>
                </a:solidFill>
                <a:effectLst/>
                <a:latin typeface="Consolas" panose="020B0609020204030204" pitchFamily="49" charset="0"/>
              </a:rPr>
              <a:t>= </a:t>
            </a:r>
            <a:r>
              <a:rPr lang="fr-FR" b="0" dirty="0">
                <a:solidFill>
                  <a:srgbClr val="3165BB"/>
                </a:solidFill>
                <a:effectLst/>
                <a:latin typeface="Consolas" panose="020B0609020204030204" pitchFamily="49" charset="0"/>
              </a:rPr>
              <a:t>CALCULATE</a:t>
            </a:r>
            <a:r>
              <a:rPr lang="fr-FR" b="0" dirty="0">
                <a:solidFill>
                  <a:srgbClr val="000000"/>
                </a:solidFill>
                <a:effectLst/>
                <a:latin typeface="Consolas" panose="020B0609020204030204" pitchFamily="49" charset="0"/>
              </a:rPr>
              <a:t>(</a:t>
            </a:r>
            <a:r>
              <a:rPr lang="fr-FR" b="0" dirty="0">
                <a:solidFill>
                  <a:srgbClr val="68349C"/>
                </a:solidFill>
                <a:effectLst/>
                <a:latin typeface="Consolas" panose="020B0609020204030204" pitchFamily="49" charset="0"/>
              </a:rPr>
              <a:t>[Somme montants ventes]</a:t>
            </a:r>
            <a:r>
              <a:rPr lang="fr-FR" b="0" dirty="0">
                <a:solidFill>
                  <a:srgbClr val="000000"/>
                </a:solidFill>
                <a:effectLst/>
                <a:latin typeface="Consolas" panose="020B0609020204030204" pitchFamily="49" charset="0"/>
              </a:rPr>
              <a:t>; </a:t>
            </a:r>
            <a:r>
              <a:rPr lang="fr-FR" b="0" dirty="0" err="1">
                <a:solidFill>
                  <a:srgbClr val="3165BB"/>
                </a:solidFill>
                <a:effectLst/>
                <a:latin typeface="Consolas" panose="020B0609020204030204" pitchFamily="49" charset="0"/>
              </a:rPr>
              <a:t>year</a:t>
            </a:r>
            <a:r>
              <a:rPr lang="fr-FR" b="0" dirty="0">
                <a:solidFill>
                  <a:srgbClr val="000000"/>
                </a:solidFill>
                <a:effectLst/>
                <a:latin typeface="Consolas" panose="020B0609020204030204" pitchFamily="49" charset="0"/>
              </a:rPr>
              <a:t>(</a:t>
            </a:r>
            <a:r>
              <a:rPr lang="fr-FR" b="0" dirty="0">
                <a:solidFill>
                  <a:srgbClr val="001080"/>
                </a:solidFill>
                <a:effectLst/>
                <a:latin typeface="Consolas" panose="020B0609020204030204" pitchFamily="49" charset="0"/>
              </a:rPr>
              <a:t>'1Table Date Dax'[Date]</a:t>
            </a:r>
            <a:r>
              <a:rPr lang="fr-FR" b="0" dirty="0">
                <a:solidFill>
                  <a:srgbClr val="000000"/>
                </a:solidFill>
                <a:effectLst/>
                <a:latin typeface="Consolas" panose="020B0609020204030204" pitchFamily="49" charset="0"/>
              </a:rPr>
              <a:t>)= </a:t>
            </a:r>
            <a:r>
              <a:rPr lang="fr-FR" b="0" dirty="0" err="1">
                <a:solidFill>
                  <a:srgbClr val="3165BB"/>
                </a:solidFill>
                <a:effectLst/>
                <a:latin typeface="Consolas" panose="020B0609020204030204" pitchFamily="49" charset="0"/>
              </a:rPr>
              <a:t>Year</a:t>
            </a:r>
            <a:r>
              <a:rPr lang="fr-FR" b="0" dirty="0">
                <a:solidFill>
                  <a:srgbClr val="000000"/>
                </a:solidFill>
                <a:effectLst/>
                <a:latin typeface="Consolas" panose="020B0609020204030204" pitchFamily="49" charset="0"/>
              </a:rPr>
              <a:t>(</a:t>
            </a:r>
            <a:r>
              <a:rPr lang="fr-FR" b="0" dirty="0" err="1">
                <a:solidFill>
                  <a:srgbClr val="3165BB"/>
                </a:solidFill>
                <a:effectLst/>
                <a:latin typeface="Consolas" panose="020B0609020204030204" pitchFamily="49" charset="0"/>
              </a:rPr>
              <a:t>Today</a:t>
            </a:r>
            <a:r>
              <a:rPr lang="fr-FR" b="0" dirty="0">
                <a:solidFill>
                  <a:srgbClr val="000000"/>
                </a:solidFill>
                <a:effectLst/>
                <a:latin typeface="Consolas" panose="020B0609020204030204" pitchFamily="49" charset="0"/>
              </a:rPr>
              <a:t>())) </a:t>
            </a:r>
            <a:r>
              <a:rPr lang="fr-FR" b="0" i="1" dirty="0">
                <a:solidFill>
                  <a:srgbClr val="00B050"/>
                </a:solidFill>
                <a:effectLst/>
                <a:latin typeface="Consolas" panose="020B0609020204030204" pitchFamily="49" charset="0"/>
              </a:rPr>
              <a:t>– quand l’année de la date principale est égale à l’année de la date du jour (</a:t>
            </a:r>
            <a:r>
              <a:rPr lang="fr-FR" b="0" i="1" dirty="0" err="1">
                <a:solidFill>
                  <a:srgbClr val="00B050"/>
                </a:solidFill>
                <a:effectLst/>
                <a:latin typeface="Consolas" panose="020B0609020204030204" pitchFamily="49" charset="0"/>
              </a:rPr>
              <a:t>today</a:t>
            </a:r>
            <a:r>
              <a:rPr lang="fr-FR" b="0" i="1" dirty="0">
                <a:solidFill>
                  <a:srgbClr val="00B050"/>
                </a:solidFill>
                <a:effectLst/>
                <a:latin typeface="Consolas" panose="020B0609020204030204" pitchFamily="49" charset="0"/>
              </a:rPr>
              <a:t>)</a:t>
            </a:r>
          </a:p>
          <a:p>
            <a:pPr marL="285750" indent="-285750" algn="just">
              <a:buFont typeface="Wingdings" panose="05000000000000000000" pitchFamily="2" charset="2"/>
              <a:buChar char="ü"/>
            </a:pPr>
            <a:r>
              <a:rPr lang="fr-FR" b="1" dirty="0">
                <a:solidFill>
                  <a:schemeClr val="accent5"/>
                </a:solidFill>
                <a:latin typeface="Consolas" panose="020B0609020204030204" pitchFamily="49" charset="0"/>
              </a:rPr>
              <a:t>Année précédente sans filtre = </a:t>
            </a:r>
            <a:r>
              <a:rPr lang="fr-FR" b="0" dirty="0">
                <a:solidFill>
                  <a:srgbClr val="3165BB"/>
                </a:solidFill>
                <a:effectLst/>
                <a:latin typeface="Consolas" panose="020B0609020204030204" pitchFamily="49" charset="0"/>
              </a:rPr>
              <a:t>CALCULATE</a:t>
            </a:r>
            <a:r>
              <a:rPr lang="fr-FR" b="0" dirty="0">
                <a:solidFill>
                  <a:srgbClr val="000000"/>
                </a:solidFill>
                <a:effectLst/>
                <a:latin typeface="Consolas" panose="020B0609020204030204" pitchFamily="49" charset="0"/>
              </a:rPr>
              <a:t>(</a:t>
            </a:r>
            <a:r>
              <a:rPr lang="fr-FR" b="0" dirty="0">
                <a:solidFill>
                  <a:srgbClr val="68349C"/>
                </a:solidFill>
                <a:effectLst/>
                <a:latin typeface="Consolas" panose="020B0609020204030204" pitchFamily="49" charset="0"/>
              </a:rPr>
              <a:t>[Somme montants ventes]</a:t>
            </a:r>
            <a:r>
              <a:rPr lang="fr-FR" b="0" dirty="0">
                <a:solidFill>
                  <a:srgbClr val="000000"/>
                </a:solidFill>
                <a:effectLst/>
                <a:latin typeface="Consolas" panose="020B0609020204030204" pitchFamily="49" charset="0"/>
              </a:rPr>
              <a:t>; </a:t>
            </a:r>
            <a:r>
              <a:rPr lang="fr-FR" b="0" dirty="0" err="1">
                <a:solidFill>
                  <a:srgbClr val="3165BB"/>
                </a:solidFill>
                <a:effectLst/>
                <a:latin typeface="Consolas" panose="020B0609020204030204" pitchFamily="49" charset="0"/>
              </a:rPr>
              <a:t>year</a:t>
            </a:r>
            <a:r>
              <a:rPr lang="fr-FR" b="0" dirty="0">
                <a:solidFill>
                  <a:srgbClr val="000000"/>
                </a:solidFill>
                <a:effectLst/>
                <a:latin typeface="Consolas" panose="020B0609020204030204" pitchFamily="49" charset="0"/>
              </a:rPr>
              <a:t>(</a:t>
            </a:r>
            <a:r>
              <a:rPr lang="fr-FR" b="0" dirty="0">
                <a:solidFill>
                  <a:srgbClr val="001080"/>
                </a:solidFill>
                <a:effectLst/>
                <a:latin typeface="Consolas" panose="020B0609020204030204" pitchFamily="49" charset="0"/>
              </a:rPr>
              <a:t>'1Table Date Dax'[Date]</a:t>
            </a:r>
            <a:r>
              <a:rPr lang="fr-FR" b="0" dirty="0">
                <a:solidFill>
                  <a:srgbClr val="000000"/>
                </a:solidFill>
                <a:effectLst/>
                <a:latin typeface="Consolas" panose="020B0609020204030204" pitchFamily="49" charset="0"/>
              </a:rPr>
              <a:t>)= </a:t>
            </a:r>
            <a:r>
              <a:rPr lang="fr-FR" b="0" dirty="0" err="1">
                <a:solidFill>
                  <a:srgbClr val="3165BB"/>
                </a:solidFill>
                <a:effectLst/>
                <a:latin typeface="Consolas" panose="020B0609020204030204" pitchFamily="49" charset="0"/>
              </a:rPr>
              <a:t>Year</a:t>
            </a:r>
            <a:r>
              <a:rPr lang="fr-FR" b="0" dirty="0">
                <a:solidFill>
                  <a:srgbClr val="000000"/>
                </a:solidFill>
                <a:effectLst/>
                <a:latin typeface="Consolas" panose="020B0609020204030204" pitchFamily="49" charset="0"/>
              </a:rPr>
              <a:t>(</a:t>
            </a:r>
            <a:r>
              <a:rPr lang="fr-FR" b="0" dirty="0" err="1">
                <a:solidFill>
                  <a:srgbClr val="3165BB"/>
                </a:solidFill>
                <a:effectLst/>
                <a:latin typeface="Consolas" panose="020B0609020204030204" pitchFamily="49" charset="0"/>
              </a:rPr>
              <a:t>Today</a:t>
            </a:r>
            <a:r>
              <a:rPr lang="fr-FR" b="0" dirty="0">
                <a:solidFill>
                  <a:srgbClr val="000000"/>
                </a:solidFill>
                <a:effectLst/>
                <a:latin typeface="Consolas" panose="020B0609020204030204" pitchFamily="49" charset="0"/>
              </a:rPr>
              <a:t>())-</a:t>
            </a:r>
            <a:r>
              <a:rPr lang="fr-FR" b="0" dirty="0">
                <a:solidFill>
                  <a:srgbClr val="098658"/>
                </a:solidFill>
                <a:effectLst/>
                <a:latin typeface="Consolas" panose="020B0609020204030204" pitchFamily="49" charset="0"/>
              </a:rPr>
              <a:t>1</a:t>
            </a:r>
            <a:r>
              <a:rPr lang="fr-FR" dirty="0">
                <a:solidFill>
                  <a:srgbClr val="000000"/>
                </a:solidFill>
                <a:latin typeface="Consolas" panose="020B0609020204030204" pitchFamily="49" charset="0"/>
              </a:rPr>
              <a:t>)</a:t>
            </a:r>
            <a:endParaRPr lang="fr-FR" dirty="0">
              <a:solidFill>
                <a:srgbClr val="00B0F0"/>
              </a:solidFill>
              <a:latin typeface="Consolas" panose="020B0609020204030204" pitchFamily="49" charset="0"/>
            </a:endParaRPr>
          </a:p>
        </p:txBody>
      </p:sp>
    </p:spTree>
    <p:extLst>
      <p:ext uri="{BB962C8B-B14F-4D97-AF65-F5344CB8AC3E}">
        <p14:creationId xmlns:p14="http://schemas.microsoft.com/office/powerpoint/2010/main" val="379177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F88BEC78-414B-B8FC-1D05-00C9BB07F3E9}"/>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B3199BF7-CA7F-DDFE-A9E3-FF17EF3FBD6A}"/>
              </a:ext>
            </a:extLst>
          </p:cNvPr>
          <p:cNvSpPr>
            <a:spLocks noGrp="1"/>
          </p:cNvSpPr>
          <p:nvPr>
            <p:ph type="ctrTitle"/>
          </p:nvPr>
        </p:nvSpPr>
        <p:spPr>
          <a:xfrm>
            <a:off x="2638096" y="1975946"/>
            <a:ext cx="9196551" cy="3159184"/>
          </a:xfrm>
        </p:spPr>
        <p:txBody>
          <a:bodyPr>
            <a:noAutofit/>
          </a:bodyPr>
          <a:lstStyle/>
          <a:p>
            <a:pPr>
              <a:lnSpc>
                <a:spcPct val="90000"/>
              </a:lnSpc>
            </a:pPr>
            <a:r>
              <a:rPr lang="fr-FR" dirty="0">
                <a:solidFill>
                  <a:schemeClr val="tx1"/>
                </a:solidFill>
              </a:rPr>
              <a:t>Travailler avec plusieurs dates et plusieurs relations avec USERELATIONSHIP</a:t>
            </a:r>
            <a:endParaRPr lang="fr-FR" dirty="0"/>
          </a:p>
        </p:txBody>
      </p:sp>
      <p:sp>
        <p:nvSpPr>
          <p:cNvPr id="4" name="Espace réservé du numéro de diapositive 3">
            <a:extLst>
              <a:ext uri="{FF2B5EF4-FFF2-40B4-BE49-F238E27FC236}">
                <a16:creationId xmlns:a16="http://schemas.microsoft.com/office/drawing/2014/main" id="{386856D4-00C3-99AC-ABE1-2872DF5E7709}"/>
              </a:ext>
            </a:extLst>
          </p:cNvPr>
          <p:cNvSpPr>
            <a:spLocks noGrp="1"/>
          </p:cNvSpPr>
          <p:nvPr>
            <p:ph type="sldNum" sz="quarter" idx="12"/>
          </p:nvPr>
        </p:nvSpPr>
        <p:spPr>
          <a:xfrm>
            <a:off x="110598" y="4543907"/>
            <a:ext cx="779767" cy="365125"/>
          </a:xfrm>
        </p:spPr>
        <p:txBody>
          <a:bodyPr>
            <a:normAutofit/>
          </a:bodyPr>
          <a:lstStyle/>
          <a:p>
            <a:pPr rtl="0">
              <a:lnSpc>
                <a:spcPct val="90000"/>
              </a:lnSpc>
              <a:spcAft>
                <a:spcPts val="600"/>
              </a:spcAft>
            </a:pPr>
            <a:fld id="{401CF334-2D5C-4859-84A6-CA7E6E43FAEB}" type="slidenum">
              <a:rPr lang="fr-FR" sz="1900" noProof="0" smtClean="0"/>
              <a:pPr rtl="0">
                <a:lnSpc>
                  <a:spcPct val="90000"/>
                </a:lnSpc>
                <a:spcAft>
                  <a:spcPts val="600"/>
                </a:spcAft>
              </a:pPr>
              <a:t>124</a:t>
            </a:fld>
            <a:endParaRPr lang="fr-FR" sz="1900" noProof="0"/>
          </a:p>
        </p:txBody>
      </p:sp>
    </p:spTree>
    <p:extLst>
      <p:ext uri="{BB962C8B-B14F-4D97-AF65-F5344CB8AC3E}">
        <p14:creationId xmlns:p14="http://schemas.microsoft.com/office/powerpoint/2010/main" val="5714553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13858-E11D-CE7B-8A69-B99BB4AA077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CB88555-BAF5-3573-CD37-AE64B7102EF4}"/>
              </a:ext>
            </a:extLst>
          </p:cNvPr>
          <p:cNvSpPr>
            <a:spLocks noGrp="1"/>
          </p:cNvSpPr>
          <p:nvPr>
            <p:ph type="title"/>
          </p:nvPr>
        </p:nvSpPr>
        <p:spPr>
          <a:xfrm>
            <a:off x="2035576" y="589276"/>
            <a:ext cx="9714990" cy="1280890"/>
          </a:xfrm>
        </p:spPr>
        <p:txBody>
          <a:bodyPr rtlCol="0">
            <a:normAutofit/>
          </a:bodyPr>
          <a:lstStyle/>
          <a:p>
            <a:r>
              <a:rPr lang="fr-FR" dirty="0"/>
              <a:t>Les multiples relations de dates</a:t>
            </a:r>
            <a:br>
              <a:rPr lang="fr-FR" dirty="0"/>
            </a:br>
            <a:r>
              <a:rPr lang="fr-FR" dirty="0"/>
              <a:t>Fonction USERELATIONSHIP (1/3)</a:t>
            </a:r>
          </a:p>
        </p:txBody>
      </p:sp>
      <p:sp>
        <p:nvSpPr>
          <p:cNvPr id="4" name="Espace réservé du numéro de diapositive 3">
            <a:extLst>
              <a:ext uri="{FF2B5EF4-FFF2-40B4-BE49-F238E27FC236}">
                <a16:creationId xmlns:a16="http://schemas.microsoft.com/office/drawing/2014/main" id="{9C93DC83-3EDD-2E0E-8017-0DA3A7533444}"/>
              </a:ext>
            </a:extLst>
          </p:cNvPr>
          <p:cNvSpPr>
            <a:spLocks noGrp="1"/>
          </p:cNvSpPr>
          <p:nvPr>
            <p:ph type="sldNum" sz="quarter" idx="12"/>
          </p:nvPr>
        </p:nvSpPr>
        <p:spPr/>
        <p:txBody>
          <a:bodyPr/>
          <a:lstStyle/>
          <a:p>
            <a:pPr rtl="0"/>
            <a:fld id="{401CF334-2D5C-4859-84A6-CA7E6E43FAEB}" type="slidenum">
              <a:rPr lang="fr-FR" noProof="0" smtClean="0"/>
              <a:t>125</a:t>
            </a:fld>
            <a:endParaRPr lang="fr-FR" noProof="0"/>
          </a:p>
        </p:txBody>
      </p:sp>
      <p:sp>
        <p:nvSpPr>
          <p:cNvPr id="9" name="Rectangle 8">
            <a:extLst>
              <a:ext uri="{FF2B5EF4-FFF2-40B4-BE49-F238E27FC236}">
                <a16:creationId xmlns:a16="http://schemas.microsoft.com/office/drawing/2014/main" id="{4EDA2CCE-B849-5DA4-8FAB-7F0FBAB96003}"/>
              </a:ext>
            </a:extLst>
          </p:cNvPr>
          <p:cNvSpPr/>
          <p:nvPr/>
        </p:nvSpPr>
        <p:spPr>
          <a:xfrm>
            <a:off x="1156140" y="2013980"/>
            <a:ext cx="10815144" cy="4832092"/>
          </a:xfrm>
          <a:prstGeom prst="rect">
            <a:avLst/>
          </a:prstGeom>
        </p:spPr>
        <p:txBody>
          <a:bodyPr wrap="square">
            <a:spAutoFit/>
          </a:bodyPr>
          <a:lstStyle/>
          <a:p>
            <a:pPr>
              <a:buFont typeface="Wingdings" panose="05000000000000000000" pitchFamily="2" charset="2"/>
              <a:buChar char="Ø"/>
            </a:pPr>
            <a:r>
              <a:rPr lang="fr-FR" sz="2000" dirty="0">
                <a:effectLst/>
              </a:rPr>
              <a:t> </a:t>
            </a:r>
            <a:r>
              <a:rPr lang="fr-FR" b="1" dirty="0">
                <a:solidFill>
                  <a:schemeClr val="accent5"/>
                </a:solidFill>
                <a:effectLst/>
              </a:rPr>
              <a:t>Une relation active </a:t>
            </a:r>
            <a:r>
              <a:rPr lang="fr-FR" dirty="0">
                <a:effectLst/>
              </a:rPr>
              <a:t>est une relation qui n’a pas besoin d’être redéfinie ou spécifiée dans une mesure. </a:t>
            </a:r>
            <a:r>
              <a:rPr lang="fr-FR" i="1" dirty="0">
                <a:effectLst/>
              </a:rPr>
              <a:t>Elle est représentée par un trait fin.</a:t>
            </a:r>
            <a:endParaRPr lang="fr-FR" dirty="0">
              <a:effectLst/>
            </a:endParaRPr>
          </a:p>
          <a:p>
            <a:pPr>
              <a:buFont typeface="Wingdings" panose="05000000000000000000" pitchFamily="2" charset="2"/>
              <a:buChar char="Ø"/>
            </a:pPr>
            <a:endParaRPr lang="fr-FR" dirty="0"/>
          </a:p>
          <a:p>
            <a:pPr marL="285750" indent="-285750" algn="just">
              <a:buFont typeface="Wingdings" panose="05000000000000000000" pitchFamily="2" charset="2"/>
              <a:buChar char="ü"/>
            </a:pPr>
            <a:r>
              <a:rPr lang="fr-FR" dirty="0">
                <a:effectLst/>
              </a:rPr>
              <a:t>Il faut imaginer qu’elle représente un lien entre les deux tables comme si sur Excel, on avait fait une RECHERCHEV et </a:t>
            </a:r>
            <a:r>
              <a:rPr lang="fr-FR" b="1" dirty="0">
                <a:effectLst/>
              </a:rPr>
              <a:t>rassemblé toutes les colonnes des deux tables dans une seule </a:t>
            </a:r>
            <a:r>
              <a:rPr lang="fr-FR" dirty="0">
                <a:effectLst/>
              </a:rPr>
              <a:t>et même table. Il nous suffit de piocher dedans et tout est bien calculé.</a:t>
            </a:r>
          </a:p>
          <a:p>
            <a:pPr marL="285750" indent="-285750" algn="just">
              <a:buFont typeface="Wingdings" panose="05000000000000000000" pitchFamily="2" charset="2"/>
              <a:buChar char="ü"/>
            </a:pPr>
            <a:r>
              <a:rPr lang="fr-FR" dirty="0"/>
              <a:t>Ce type de relation est </a:t>
            </a:r>
            <a:r>
              <a:rPr lang="fr-FR" b="1" dirty="0"/>
              <a:t>toujours « effective », </a:t>
            </a:r>
            <a:r>
              <a:rPr lang="fr-FR" dirty="0"/>
              <a:t>pris en compte dans chaque manipulation, dans chaque visuel de nos rapports.</a:t>
            </a:r>
          </a:p>
          <a:p>
            <a:pPr marL="285750" indent="-285750" algn="just">
              <a:buFont typeface="Wingdings" panose="05000000000000000000" pitchFamily="2" charset="2"/>
              <a:buChar char="ü"/>
            </a:pPr>
            <a:endParaRPr lang="fr-FR" dirty="0"/>
          </a:p>
          <a:p>
            <a:pPr marL="285750" indent="-285750" algn="just">
              <a:buFont typeface="Wingdings" panose="05000000000000000000" pitchFamily="2" charset="2"/>
              <a:buChar char="v"/>
            </a:pPr>
            <a:r>
              <a:rPr lang="fr-FR" b="1" dirty="0">
                <a:solidFill>
                  <a:schemeClr val="accent4"/>
                </a:solidFill>
              </a:rPr>
              <a:t>Il ne peut y en avoir qu’une </a:t>
            </a:r>
            <a:r>
              <a:rPr lang="fr-FR" dirty="0"/>
              <a:t>donc si nous avons besoin de calculer le montant des ventes à date de commande mais aussi à date de livraison, il est nécessaire de créer ce qu’on appelle </a:t>
            </a:r>
            <a:r>
              <a:rPr lang="fr-FR" b="1" dirty="0">
                <a:solidFill>
                  <a:schemeClr val="accent4"/>
                </a:solidFill>
              </a:rPr>
              <a:t>des relations inactives pour lier les autres dates à la table de date</a:t>
            </a:r>
            <a:r>
              <a:rPr lang="fr-FR" dirty="0"/>
              <a:t>.</a:t>
            </a:r>
          </a:p>
          <a:p>
            <a:pPr marL="285750" indent="-285750" algn="just">
              <a:buFont typeface="Wingdings" panose="05000000000000000000" pitchFamily="2" charset="2"/>
              <a:buChar char="ü"/>
            </a:pPr>
            <a:endParaRPr lang="fr-FR" dirty="0"/>
          </a:p>
          <a:p>
            <a:pPr marL="285750" indent="-285750" algn="just">
              <a:buFont typeface="Wingdings" panose="05000000000000000000" pitchFamily="2" charset="2"/>
              <a:buChar char="Ø"/>
            </a:pPr>
            <a:r>
              <a:rPr lang="fr-FR" b="1" dirty="0">
                <a:solidFill>
                  <a:schemeClr val="accent5"/>
                </a:solidFill>
                <a:effectLst/>
              </a:rPr>
              <a:t>Une relation inactive </a:t>
            </a:r>
            <a:r>
              <a:rPr lang="fr-FR" dirty="0">
                <a:effectLst/>
              </a:rPr>
              <a:t>est une relation qui a besoin d’être spécifiée dans une mesure/indicateur pour être activée dans la mesure /</a:t>
            </a:r>
            <a:r>
              <a:rPr lang="fr-FR" dirty="0"/>
              <a:t>l’</a:t>
            </a:r>
            <a:r>
              <a:rPr lang="fr-FR" dirty="0">
                <a:effectLst/>
              </a:rPr>
              <a:t>indicateur correspondant. </a:t>
            </a:r>
            <a:r>
              <a:rPr lang="fr-FR" i="1" dirty="0">
                <a:effectLst/>
              </a:rPr>
              <a:t>Elle est représentée par des tirets.</a:t>
            </a:r>
            <a:endParaRPr lang="fr-FR" dirty="0">
              <a:effectLst/>
            </a:endParaRPr>
          </a:p>
          <a:p>
            <a:pPr marL="285750" indent="-285750" algn="just">
              <a:buFont typeface="Wingdings" panose="05000000000000000000" pitchFamily="2" charset="2"/>
              <a:buChar char="ü"/>
            </a:pPr>
            <a:endParaRPr lang="fr-FR" dirty="0"/>
          </a:p>
        </p:txBody>
      </p:sp>
    </p:spTree>
    <p:extLst>
      <p:ext uri="{BB962C8B-B14F-4D97-AF65-F5344CB8AC3E}">
        <p14:creationId xmlns:p14="http://schemas.microsoft.com/office/powerpoint/2010/main" val="1743769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393C7-06AC-39AD-5733-46FE92E2FC1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12152F0-2DD5-631C-F148-15B3CCE7BC46}"/>
              </a:ext>
            </a:extLst>
          </p:cNvPr>
          <p:cNvSpPr>
            <a:spLocks noGrp="1"/>
          </p:cNvSpPr>
          <p:nvPr>
            <p:ph type="title"/>
          </p:nvPr>
        </p:nvSpPr>
        <p:spPr>
          <a:xfrm>
            <a:off x="2035576" y="589276"/>
            <a:ext cx="9714990" cy="1280890"/>
          </a:xfrm>
        </p:spPr>
        <p:txBody>
          <a:bodyPr rtlCol="0">
            <a:normAutofit/>
          </a:bodyPr>
          <a:lstStyle/>
          <a:p>
            <a:r>
              <a:rPr lang="fr-FR" dirty="0"/>
              <a:t>Les multiples relations de dates</a:t>
            </a:r>
            <a:br>
              <a:rPr lang="fr-FR" dirty="0"/>
            </a:br>
            <a:r>
              <a:rPr lang="fr-FR" dirty="0"/>
              <a:t>Fonction USERELATIONSHIP (2/3)</a:t>
            </a:r>
          </a:p>
        </p:txBody>
      </p:sp>
      <p:sp>
        <p:nvSpPr>
          <p:cNvPr id="4" name="Espace réservé du numéro de diapositive 3">
            <a:extLst>
              <a:ext uri="{FF2B5EF4-FFF2-40B4-BE49-F238E27FC236}">
                <a16:creationId xmlns:a16="http://schemas.microsoft.com/office/drawing/2014/main" id="{8C12AB71-B997-4FB0-AF0F-17621D773208}"/>
              </a:ext>
            </a:extLst>
          </p:cNvPr>
          <p:cNvSpPr>
            <a:spLocks noGrp="1"/>
          </p:cNvSpPr>
          <p:nvPr>
            <p:ph type="sldNum" sz="quarter" idx="12"/>
          </p:nvPr>
        </p:nvSpPr>
        <p:spPr/>
        <p:txBody>
          <a:bodyPr/>
          <a:lstStyle/>
          <a:p>
            <a:pPr rtl="0"/>
            <a:fld id="{401CF334-2D5C-4859-84A6-CA7E6E43FAEB}" type="slidenum">
              <a:rPr lang="fr-FR" noProof="0" smtClean="0"/>
              <a:t>126</a:t>
            </a:fld>
            <a:endParaRPr lang="fr-FR" noProof="0"/>
          </a:p>
        </p:txBody>
      </p:sp>
      <p:sp>
        <p:nvSpPr>
          <p:cNvPr id="9" name="Rectangle 8">
            <a:extLst>
              <a:ext uri="{FF2B5EF4-FFF2-40B4-BE49-F238E27FC236}">
                <a16:creationId xmlns:a16="http://schemas.microsoft.com/office/drawing/2014/main" id="{E3498317-C22A-AD13-BD90-577A4E718D90}"/>
              </a:ext>
            </a:extLst>
          </p:cNvPr>
          <p:cNvSpPr/>
          <p:nvPr/>
        </p:nvSpPr>
        <p:spPr>
          <a:xfrm>
            <a:off x="4906979" y="1941133"/>
            <a:ext cx="7078216" cy="4524315"/>
          </a:xfrm>
          <a:prstGeom prst="rect">
            <a:avLst/>
          </a:prstGeom>
        </p:spPr>
        <p:txBody>
          <a:bodyPr wrap="square">
            <a:spAutoFit/>
          </a:bodyPr>
          <a:lstStyle/>
          <a:p>
            <a:pPr marL="285750" indent="-285750" algn="just">
              <a:buFont typeface="Wingdings" panose="05000000000000000000" pitchFamily="2" charset="2"/>
              <a:buChar char="Ø"/>
            </a:pPr>
            <a:r>
              <a:rPr lang="fr-FR" dirty="0">
                <a:effectLst/>
              </a:rPr>
              <a:t>Dans notre exemple, j’ai </a:t>
            </a:r>
            <a:r>
              <a:rPr lang="fr-FR" b="1" dirty="0">
                <a:solidFill>
                  <a:schemeClr val="accent4"/>
                </a:solidFill>
                <a:effectLst/>
              </a:rPr>
              <a:t>3 dates : une de vente, une de livraison et une de retour.</a:t>
            </a:r>
          </a:p>
          <a:p>
            <a:pPr marL="285750" indent="-285750" algn="just">
              <a:buFont typeface="Wingdings" panose="05000000000000000000" pitchFamily="2" charset="2"/>
              <a:buChar char="ü"/>
            </a:pPr>
            <a:endParaRPr lang="fr-FR" b="1" dirty="0">
              <a:solidFill>
                <a:schemeClr val="accent4"/>
              </a:solidFill>
            </a:endParaRPr>
          </a:p>
          <a:p>
            <a:pPr marL="285750" indent="-285750" algn="just">
              <a:buFont typeface="Wingdings" panose="05000000000000000000" pitchFamily="2" charset="2"/>
              <a:buChar char="Ø"/>
            </a:pPr>
            <a:r>
              <a:rPr lang="fr-FR" dirty="0"/>
              <a:t>Les questions à se poser sont « </a:t>
            </a:r>
            <a:r>
              <a:rPr lang="fr-FR" b="1" dirty="0"/>
              <a:t>Quelle est la date que je vais le plus utilisée </a:t>
            </a:r>
            <a:r>
              <a:rPr lang="fr-FR" dirty="0"/>
              <a:t>? » et/ou « </a:t>
            </a:r>
            <a:r>
              <a:rPr lang="fr-FR" b="1" dirty="0"/>
              <a:t>La grande majorité de mes indicateurs seront basés et calculés sur quelle date </a:t>
            </a:r>
            <a:r>
              <a:rPr lang="fr-FR" dirty="0"/>
              <a:t>? »</a:t>
            </a:r>
          </a:p>
          <a:p>
            <a:pPr algn="just"/>
            <a:endParaRPr lang="fr-FR" dirty="0"/>
          </a:p>
          <a:p>
            <a:pPr marL="285750" indent="-285750" algn="just">
              <a:buFont typeface="Wingdings" panose="05000000000000000000" pitchFamily="2" charset="2"/>
              <a:buChar char="ü"/>
            </a:pPr>
            <a:r>
              <a:rPr lang="fr-FR" dirty="0"/>
              <a:t>La </a:t>
            </a:r>
            <a:r>
              <a:rPr lang="fr-FR" b="1" dirty="0"/>
              <a:t>relation active </a:t>
            </a:r>
            <a:r>
              <a:rPr lang="fr-FR" dirty="0"/>
              <a:t>étant toujours effective autant la placer sur la date la plus utilisée. Pour nous, ce sera la date de vente.</a:t>
            </a:r>
          </a:p>
          <a:p>
            <a:pPr marL="285750" indent="-285750" algn="just">
              <a:buFont typeface="Wingdings" panose="05000000000000000000" pitchFamily="2" charset="2"/>
              <a:buChar char="ü"/>
            </a:pPr>
            <a:endParaRPr lang="fr-FR" dirty="0"/>
          </a:p>
          <a:p>
            <a:pPr marL="285750" indent="-285750" algn="just">
              <a:buFont typeface="Wingdings" panose="05000000000000000000" pitchFamily="2" charset="2"/>
              <a:buChar char="ü"/>
            </a:pPr>
            <a:r>
              <a:rPr lang="fr-FR" dirty="0"/>
              <a:t>Les deux autres dates seront positionnées sur </a:t>
            </a:r>
            <a:r>
              <a:rPr lang="fr-FR" dirty="0">
                <a:solidFill>
                  <a:schemeClr val="accent4"/>
                </a:solidFill>
              </a:rPr>
              <a:t>des relations inactives </a:t>
            </a:r>
            <a:r>
              <a:rPr lang="fr-FR" dirty="0"/>
              <a:t>et il sera </a:t>
            </a:r>
            <a:r>
              <a:rPr lang="fr-FR" b="1" dirty="0">
                <a:solidFill>
                  <a:schemeClr val="accent5"/>
                </a:solidFill>
              </a:rPr>
              <a:t>nécessaire de créer des mesures pour pouvoir les utiliser</a:t>
            </a:r>
            <a:r>
              <a:rPr lang="fr-FR" dirty="0"/>
              <a:t>.</a:t>
            </a:r>
          </a:p>
          <a:p>
            <a:pPr algn="just"/>
            <a:endParaRPr lang="fr-FR" dirty="0"/>
          </a:p>
          <a:p>
            <a:pPr marL="285750" indent="-285750" algn="just">
              <a:buFont typeface="Wingdings" panose="05000000000000000000" pitchFamily="2" charset="2"/>
              <a:buChar char="ü"/>
            </a:pPr>
            <a:r>
              <a:rPr lang="fr-FR" dirty="0">
                <a:solidFill>
                  <a:srgbClr val="00B0F0"/>
                </a:solidFill>
              </a:rPr>
              <a:t>Réaliser les relations ensemble pour faire l’exemple suivant.</a:t>
            </a:r>
          </a:p>
        </p:txBody>
      </p:sp>
      <p:pic>
        <p:nvPicPr>
          <p:cNvPr id="5" name="Image 4">
            <a:extLst>
              <a:ext uri="{FF2B5EF4-FFF2-40B4-BE49-F238E27FC236}">
                <a16:creationId xmlns:a16="http://schemas.microsoft.com/office/drawing/2014/main" id="{3FD3BC75-7B01-7B9D-BDC9-5F59B1FDA7AD}"/>
              </a:ext>
            </a:extLst>
          </p:cNvPr>
          <p:cNvPicPr>
            <a:picLocks noChangeAspect="1"/>
          </p:cNvPicPr>
          <p:nvPr/>
        </p:nvPicPr>
        <p:blipFill>
          <a:blip r:embed="rId3"/>
          <a:stretch>
            <a:fillRect/>
          </a:stretch>
        </p:blipFill>
        <p:spPr>
          <a:xfrm>
            <a:off x="134377" y="2485967"/>
            <a:ext cx="4645853" cy="24024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34715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2D9CA0-C67B-F707-BB6A-CC2493EFA4E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55A952B-03D2-099A-577F-58A5FB13CEB9}"/>
              </a:ext>
            </a:extLst>
          </p:cNvPr>
          <p:cNvSpPr>
            <a:spLocks noGrp="1"/>
          </p:cNvSpPr>
          <p:nvPr>
            <p:ph type="title"/>
          </p:nvPr>
        </p:nvSpPr>
        <p:spPr>
          <a:xfrm>
            <a:off x="2035576" y="589276"/>
            <a:ext cx="9714990" cy="1280890"/>
          </a:xfrm>
        </p:spPr>
        <p:txBody>
          <a:bodyPr rtlCol="0">
            <a:normAutofit/>
          </a:bodyPr>
          <a:lstStyle/>
          <a:p>
            <a:r>
              <a:rPr lang="fr-FR" dirty="0"/>
              <a:t>Les multiples relations de dates</a:t>
            </a:r>
            <a:br>
              <a:rPr lang="fr-FR" dirty="0"/>
            </a:br>
            <a:r>
              <a:rPr lang="fr-FR" dirty="0"/>
              <a:t>Fonction USERELATIONSHIP (3/3)</a:t>
            </a:r>
          </a:p>
        </p:txBody>
      </p:sp>
      <p:sp>
        <p:nvSpPr>
          <p:cNvPr id="4" name="Espace réservé du numéro de diapositive 3">
            <a:extLst>
              <a:ext uri="{FF2B5EF4-FFF2-40B4-BE49-F238E27FC236}">
                <a16:creationId xmlns:a16="http://schemas.microsoft.com/office/drawing/2014/main" id="{1BEDE753-AADF-642F-A387-42E610AB8ED8}"/>
              </a:ext>
            </a:extLst>
          </p:cNvPr>
          <p:cNvSpPr>
            <a:spLocks noGrp="1"/>
          </p:cNvSpPr>
          <p:nvPr>
            <p:ph type="sldNum" sz="quarter" idx="12"/>
          </p:nvPr>
        </p:nvSpPr>
        <p:spPr/>
        <p:txBody>
          <a:bodyPr/>
          <a:lstStyle/>
          <a:p>
            <a:pPr rtl="0"/>
            <a:fld id="{401CF334-2D5C-4859-84A6-CA7E6E43FAEB}" type="slidenum">
              <a:rPr lang="fr-FR" noProof="0" smtClean="0"/>
              <a:t>127</a:t>
            </a:fld>
            <a:endParaRPr lang="fr-FR" noProof="0"/>
          </a:p>
        </p:txBody>
      </p:sp>
      <p:sp>
        <p:nvSpPr>
          <p:cNvPr id="9" name="Rectangle 8">
            <a:extLst>
              <a:ext uri="{FF2B5EF4-FFF2-40B4-BE49-F238E27FC236}">
                <a16:creationId xmlns:a16="http://schemas.microsoft.com/office/drawing/2014/main" id="{D35A3075-97F9-1035-CE1A-2EC24C5AB72F}"/>
              </a:ext>
            </a:extLst>
          </p:cNvPr>
          <p:cNvSpPr/>
          <p:nvPr/>
        </p:nvSpPr>
        <p:spPr>
          <a:xfrm>
            <a:off x="3352800" y="1941133"/>
            <a:ext cx="8397766" cy="4524315"/>
          </a:xfrm>
          <a:prstGeom prst="rect">
            <a:avLst/>
          </a:prstGeom>
        </p:spPr>
        <p:txBody>
          <a:bodyPr wrap="square">
            <a:spAutoFit/>
          </a:bodyPr>
          <a:lstStyle/>
          <a:p>
            <a:pPr marL="285750" indent="-285750" algn="just">
              <a:buFont typeface="Wingdings" panose="05000000000000000000" pitchFamily="2" charset="2"/>
              <a:buChar char="Ø"/>
            </a:pPr>
            <a:r>
              <a:rPr lang="fr-FR" b="1" dirty="0">
                <a:solidFill>
                  <a:schemeClr val="accent5"/>
                </a:solidFill>
                <a:effectLst/>
              </a:rPr>
              <a:t>Relation active </a:t>
            </a:r>
            <a:r>
              <a:rPr lang="fr-FR" dirty="0">
                <a:effectLst/>
              </a:rPr>
              <a:t>: Pour calculer « la somme des montants des ventes » en fonction de la date de vente, je peux tout simplement utiliser la colonne « Montant ventes » de la table des ventes et le visuel calculera une somme par défaut car en lien avec une relation active.</a:t>
            </a:r>
            <a:endParaRPr lang="fr-FR" b="1" dirty="0">
              <a:solidFill>
                <a:schemeClr val="accent4"/>
              </a:solidFill>
              <a:effectLst/>
            </a:endParaRPr>
          </a:p>
          <a:p>
            <a:pPr marL="285750" indent="-285750" algn="just">
              <a:buFont typeface="Wingdings" panose="05000000000000000000" pitchFamily="2" charset="2"/>
              <a:buChar char="ü"/>
            </a:pPr>
            <a:endParaRPr lang="fr-FR" b="1" dirty="0">
              <a:solidFill>
                <a:schemeClr val="accent4"/>
              </a:solidFill>
            </a:endParaRPr>
          </a:p>
          <a:p>
            <a:pPr marL="285750" indent="-285750" algn="just">
              <a:buFont typeface="Wingdings" panose="05000000000000000000" pitchFamily="2" charset="2"/>
              <a:buChar char="Ø"/>
            </a:pPr>
            <a:r>
              <a:rPr lang="fr-FR" b="1" dirty="0">
                <a:solidFill>
                  <a:schemeClr val="accent5"/>
                </a:solidFill>
              </a:rPr>
              <a:t>Relation inactive </a:t>
            </a:r>
            <a:r>
              <a:rPr lang="fr-FR" dirty="0"/>
              <a:t>: </a:t>
            </a:r>
          </a:p>
          <a:p>
            <a:pPr marL="285750" indent="-285750" algn="just">
              <a:buFont typeface="Wingdings" panose="05000000000000000000" pitchFamily="2" charset="2"/>
              <a:buChar char="Ø"/>
            </a:pPr>
            <a:r>
              <a:rPr lang="fr-FR" dirty="0"/>
              <a:t>Pour calculer « la somme des montants des ventes » en fonction </a:t>
            </a:r>
            <a:r>
              <a:rPr lang="fr-FR" b="1" dirty="0"/>
              <a:t>de la date de livraison</a:t>
            </a:r>
            <a:r>
              <a:rPr lang="fr-FR" dirty="0"/>
              <a:t>, je passe par une </a:t>
            </a:r>
            <a:r>
              <a:rPr lang="fr-FR" b="1" dirty="0"/>
              <a:t>relation inactive</a:t>
            </a:r>
            <a:r>
              <a:rPr lang="fr-FR" dirty="0"/>
              <a:t>, je dois donc </a:t>
            </a:r>
            <a:r>
              <a:rPr lang="fr-FR" b="1" dirty="0">
                <a:solidFill>
                  <a:schemeClr val="accent4"/>
                </a:solidFill>
              </a:rPr>
              <a:t>créer une mesure </a:t>
            </a:r>
            <a:r>
              <a:rPr lang="fr-FR" dirty="0"/>
              <a:t>qui va activer la relation pour elle-même : </a:t>
            </a:r>
          </a:p>
          <a:p>
            <a:pPr algn="just"/>
            <a:r>
              <a:rPr lang="fr-FR" b="0" dirty="0">
                <a:solidFill>
                  <a:srgbClr val="000000"/>
                </a:solidFill>
                <a:effectLst/>
                <a:latin typeface="Consolas" panose="020B0609020204030204" pitchFamily="49" charset="0"/>
              </a:rPr>
              <a:t>= </a:t>
            </a:r>
            <a:r>
              <a:rPr lang="fr-FR" b="0" dirty="0">
                <a:solidFill>
                  <a:srgbClr val="3165BB"/>
                </a:solidFill>
                <a:effectLst/>
                <a:latin typeface="Consolas" panose="020B0609020204030204" pitchFamily="49" charset="0"/>
              </a:rPr>
              <a:t>CALCULATE</a:t>
            </a:r>
            <a:r>
              <a:rPr lang="fr-FR" b="0" dirty="0">
                <a:solidFill>
                  <a:srgbClr val="000000"/>
                </a:solidFill>
                <a:effectLst/>
                <a:latin typeface="Consolas" panose="020B0609020204030204" pitchFamily="49" charset="0"/>
              </a:rPr>
              <a:t>(</a:t>
            </a:r>
            <a:r>
              <a:rPr lang="fr-FR" b="0" dirty="0">
                <a:solidFill>
                  <a:srgbClr val="3165BB"/>
                </a:solidFill>
                <a:effectLst/>
                <a:latin typeface="Consolas" panose="020B0609020204030204" pitchFamily="49" charset="0"/>
              </a:rPr>
              <a:t>SUM</a:t>
            </a:r>
            <a:r>
              <a:rPr lang="fr-FR" b="0" dirty="0">
                <a:solidFill>
                  <a:srgbClr val="000000"/>
                </a:solidFill>
                <a:effectLst/>
                <a:latin typeface="Consolas" panose="020B0609020204030204" pitchFamily="49" charset="0"/>
              </a:rPr>
              <a:t>(</a:t>
            </a:r>
            <a:r>
              <a:rPr lang="fr-FR" b="0" dirty="0">
                <a:solidFill>
                  <a:srgbClr val="001080"/>
                </a:solidFill>
                <a:effectLst/>
                <a:latin typeface="Consolas" panose="020B0609020204030204" pitchFamily="49" charset="0"/>
              </a:rPr>
              <a:t>'2Ventes ouvrées DAX'[</a:t>
            </a:r>
            <a:r>
              <a:rPr lang="fr-FR" b="0" dirty="0" err="1">
                <a:solidFill>
                  <a:srgbClr val="001080"/>
                </a:solidFill>
                <a:effectLst/>
                <a:latin typeface="Consolas" panose="020B0609020204030204" pitchFamily="49" charset="0"/>
              </a:rPr>
              <a:t>MontantVentes</a:t>
            </a:r>
            <a:r>
              <a:rPr lang="fr-FR" b="0" dirty="0">
                <a:solidFill>
                  <a:srgbClr val="001080"/>
                </a:solidFill>
                <a:effectLst/>
                <a:latin typeface="Consolas" panose="020B0609020204030204" pitchFamily="49" charset="0"/>
              </a:rPr>
              <a:t>]</a:t>
            </a:r>
            <a:r>
              <a:rPr lang="fr-FR" b="0" dirty="0">
                <a:solidFill>
                  <a:srgbClr val="000000"/>
                </a:solidFill>
                <a:effectLst/>
                <a:latin typeface="Consolas" panose="020B0609020204030204" pitchFamily="49" charset="0"/>
              </a:rPr>
              <a:t>); </a:t>
            </a:r>
            <a:r>
              <a:rPr lang="fr-FR" b="0" dirty="0">
                <a:solidFill>
                  <a:srgbClr val="3165BB"/>
                </a:solidFill>
                <a:effectLst/>
                <a:latin typeface="Consolas" panose="020B0609020204030204" pitchFamily="49" charset="0"/>
              </a:rPr>
              <a:t>USERELATIONSHIP</a:t>
            </a:r>
            <a:r>
              <a:rPr lang="fr-FR" b="0" dirty="0">
                <a:solidFill>
                  <a:srgbClr val="000000"/>
                </a:solidFill>
                <a:effectLst/>
                <a:latin typeface="Consolas" panose="020B0609020204030204" pitchFamily="49" charset="0"/>
              </a:rPr>
              <a:t>(</a:t>
            </a:r>
            <a:r>
              <a:rPr lang="fr-FR" b="0" dirty="0">
                <a:solidFill>
                  <a:srgbClr val="001080"/>
                </a:solidFill>
                <a:effectLst/>
                <a:latin typeface="Consolas" panose="020B0609020204030204" pitchFamily="49" charset="0"/>
              </a:rPr>
              <a:t>'2Ventes ouvrées DAX'[Date de livraison]</a:t>
            </a:r>
            <a:r>
              <a:rPr lang="fr-FR" b="0" dirty="0">
                <a:solidFill>
                  <a:srgbClr val="000000"/>
                </a:solidFill>
                <a:effectLst/>
                <a:latin typeface="Consolas" panose="020B0609020204030204" pitchFamily="49" charset="0"/>
              </a:rPr>
              <a:t>;</a:t>
            </a:r>
            <a:r>
              <a:rPr lang="fr-FR" b="0" dirty="0">
                <a:solidFill>
                  <a:srgbClr val="001080"/>
                </a:solidFill>
                <a:effectLst/>
                <a:latin typeface="Consolas" panose="020B0609020204030204" pitchFamily="49" charset="0"/>
              </a:rPr>
              <a:t>'1Table Date Dax'[Date]</a:t>
            </a:r>
            <a:r>
              <a:rPr lang="fr-FR" b="0" dirty="0">
                <a:solidFill>
                  <a:srgbClr val="000000"/>
                </a:solidFill>
                <a:effectLst/>
                <a:latin typeface="Consolas" panose="020B0609020204030204" pitchFamily="49" charset="0"/>
              </a:rPr>
              <a:t>))</a:t>
            </a:r>
          </a:p>
          <a:p>
            <a:pPr marL="285750" indent="-285750" algn="just">
              <a:buFont typeface="Wingdings" panose="05000000000000000000" pitchFamily="2" charset="2"/>
              <a:buChar char="n"/>
            </a:pPr>
            <a:r>
              <a:rPr lang="fr-FR" dirty="0">
                <a:solidFill>
                  <a:srgbClr val="00B050"/>
                </a:solidFill>
              </a:rPr>
              <a:t>Je calcule la somme des montants des ventes,</a:t>
            </a:r>
          </a:p>
          <a:p>
            <a:pPr marL="285750" indent="-285750" algn="just">
              <a:buFont typeface="Wingdings" panose="05000000000000000000" pitchFamily="2" charset="2"/>
              <a:buChar char="n"/>
            </a:pPr>
            <a:r>
              <a:rPr lang="fr-FR" dirty="0">
                <a:solidFill>
                  <a:srgbClr val="00B050"/>
                </a:solidFill>
              </a:rPr>
              <a:t>Mais en utilisant la relation inactive (</a:t>
            </a:r>
            <a:r>
              <a:rPr lang="fr-FR" dirty="0" err="1">
                <a:solidFill>
                  <a:srgbClr val="00B050"/>
                </a:solidFill>
              </a:rPr>
              <a:t>userelationship</a:t>
            </a:r>
            <a:r>
              <a:rPr lang="fr-FR" dirty="0">
                <a:solidFill>
                  <a:srgbClr val="00B050"/>
                </a:solidFill>
              </a:rPr>
              <a:t>) entre la colonne « date de livraison » de la table ventes et la colonne « Date » de la table de Dates.</a:t>
            </a:r>
          </a:p>
        </p:txBody>
      </p:sp>
      <p:pic>
        <p:nvPicPr>
          <p:cNvPr id="6" name="Image 5">
            <a:extLst>
              <a:ext uri="{FF2B5EF4-FFF2-40B4-BE49-F238E27FC236}">
                <a16:creationId xmlns:a16="http://schemas.microsoft.com/office/drawing/2014/main" id="{80FC2020-00E9-8BF0-4F4D-AA8A3279CC14}"/>
              </a:ext>
            </a:extLst>
          </p:cNvPr>
          <p:cNvPicPr>
            <a:picLocks noChangeAspect="1"/>
          </p:cNvPicPr>
          <p:nvPr/>
        </p:nvPicPr>
        <p:blipFill>
          <a:blip r:embed="rId3"/>
          <a:stretch>
            <a:fillRect/>
          </a:stretch>
        </p:blipFill>
        <p:spPr>
          <a:xfrm>
            <a:off x="204191" y="2761800"/>
            <a:ext cx="3096057" cy="17337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64675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7847F-F813-A607-82A8-60778774F5F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2A02CE2-8FBC-8799-E13C-0A8CED945B66}"/>
              </a:ext>
            </a:extLst>
          </p:cNvPr>
          <p:cNvSpPr>
            <a:spLocks noGrp="1"/>
          </p:cNvSpPr>
          <p:nvPr>
            <p:ph type="title"/>
          </p:nvPr>
        </p:nvSpPr>
        <p:spPr>
          <a:xfrm>
            <a:off x="2578845" y="448421"/>
            <a:ext cx="9192675" cy="1280890"/>
          </a:xfrm>
        </p:spPr>
        <p:txBody>
          <a:bodyPr rtlCol="0">
            <a:normAutofit/>
          </a:bodyPr>
          <a:lstStyle/>
          <a:p>
            <a:pPr rtl="0"/>
            <a:r>
              <a:rPr lang="fr-FR" sz="3600" dirty="0"/>
              <a:t>Concevoir un modèle adéquat</a:t>
            </a:r>
            <a:br>
              <a:rPr lang="fr-FR" dirty="0">
                <a:highlight>
                  <a:srgbClr val="FFFF00"/>
                </a:highlight>
              </a:rPr>
            </a:br>
            <a:r>
              <a:rPr lang="fr-FR" dirty="0">
                <a:solidFill>
                  <a:schemeClr val="accent4"/>
                </a:solidFill>
              </a:rPr>
              <a:t>Exercices (en plus – si le temps)</a:t>
            </a:r>
          </a:p>
        </p:txBody>
      </p:sp>
      <p:sp>
        <p:nvSpPr>
          <p:cNvPr id="3" name="Espace réservé du numéro de diapositive 2">
            <a:extLst>
              <a:ext uri="{FF2B5EF4-FFF2-40B4-BE49-F238E27FC236}">
                <a16:creationId xmlns:a16="http://schemas.microsoft.com/office/drawing/2014/main" id="{DCF65138-3119-1FF6-8B5B-23AEA3152AA3}"/>
              </a:ext>
            </a:extLst>
          </p:cNvPr>
          <p:cNvSpPr>
            <a:spLocks noGrp="1"/>
          </p:cNvSpPr>
          <p:nvPr>
            <p:ph type="sldNum" sz="quarter" idx="12"/>
          </p:nvPr>
        </p:nvSpPr>
        <p:spPr/>
        <p:txBody>
          <a:bodyPr/>
          <a:lstStyle/>
          <a:p>
            <a:pPr rtl="0"/>
            <a:fld id="{401CF334-2D5C-4859-84A6-CA7E6E43FAEB}" type="slidenum">
              <a:rPr lang="fr-FR" noProof="0" smtClean="0"/>
              <a:t>128</a:t>
            </a:fld>
            <a:endParaRPr lang="fr-FR" noProof="0"/>
          </a:p>
        </p:txBody>
      </p:sp>
      <p:sp>
        <p:nvSpPr>
          <p:cNvPr id="5" name="ZoneTexte 4">
            <a:extLst>
              <a:ext uri="{FF2B5EF4-FFF2-40B4-BE49-F238E27FC236}">
                <a16:creationId xmlns:a16="http://schemas.microsoft.com/office/drawing/2014/main" id="{00C58105-0B24-A506-5519-5C8DFD5922FC}"/>
              </a:ext>
            </a:extLst>
          </p:cNvPr>
          <p:cNvSpPr txBox="1"/>
          <p:nvPr/>
        </p:nvSpPr>
        <p:spPr>
          <a:xfrm>
            <a:off x="5441133" y="2716039"/>
            <a:ext cx="6330387" cy="1754326"/>
          </a:xfrm>
          <a:prstGeom prst="rect">
            <a:avLst/>
          </a:prstGeom>
          <a:noFill/>
        </p:spPr>
        <p:txBody>
          <a:bodyPr wrap="square" rtlCol="0">
            <a:spAutoFit/>
          </a:bodyPr>
          <a:lstStyle/>
          <a:p>
            <a:pPr marL="285750" indent="-285750" algn="just">
              <a:buFont typeface="Wingdings" panose="05000000000000000000" pitchFamily="2" charset="2"/>
              <a:buChar char="Ø"/>
            </a:pPr>
            <a:r>
              <a:rPr lang="fr-FR" b="1" dirty="0"/>
              <a:t>Créer les mesures suivantes </a:t>
            </a:r>
            <a:r>
              <a:rPr lang="fr-FR" dirty="0"/>
              <a:t>dans </a:t>
            </a:r>
            <a:r>
              <a:rPr lang="fr-FR" b="1" dirty="0">
                <a:solidFill>
                  <a:schemeClr val="accent4"/>
                </a:solidFill>
              </a:rPr>
              <a:t>une matrice </a:t>
            </a:r>
            <a:r>
              <a:rPr lang="fr-FR" dirty="0"/>
              <a:t>contenant une hiérarchie </a:t>
            </a:r>
            <a:r>
              <a:rPr lang="fr-FR" b="1" dirty="0">
                <a:solidFill>
                  <a:schemeClr val="accent4"/>
                </a:solidFill>
              </a:rPr>
              <a:t>Année/Trimestre/Mois/Jour en ligne </a:t>
            </a:r>
            <a:r>
              <a:rPr lang="fr-FR" dirty="0"/>
              <a:t>: </a:t>
            </a:r>
          </a:p>
          <a:p>
            <a:pPr marL="342900" indent="-342900" algn="just">
              <a:buFont typeface="+mj-lt"/>
              <a:buAutoNum type="arabicParenR"/>
            </a:pPr>
            <a:endParaRPr lang="fr-FR" dirty="0"/>
          </a:p>
          <a:p>
            <a:pPr algn="just"/>
            <a:r>
              <a:rPr lang="fr-FR" kern="0" dirty="0">
                <a:solidFill>
                  <a:srgbClr val="4472C4"/>
                </a:solidFill>
                <a:latin typeface="Times New Roman" panose="02020603050405020304" pitchFamily="18" charset="0"/>
                <a:ea typeface="Times New Roman" panose="02020603050405020304" pitchFamily="18" charset="0"/>
              </a:rPr>
              <a:t>1)   </a:t>
            </a:r>
            <a:r>
              <a:rPr lang="fr-FR" sz="1800" kern="0" dirty="0">
                <a:solidFill>
                  <a:srgbClr val="4472C4"/>
                </a:solidFill>
                <a:effectLst/>
                <a:latin typeface="Times New Roman" panose="02020603050405020304" pitchFamily="18" charset="0"/>
                <a:ea typeface="Times New Roman" panose="02020603050405020304" pitchFamily="18" charset="0"/>
              </a:rPr>
              <a:t>Créer la somme des montants des coûts à date de livraison,</a:t>
            </a:r>
            <a:r>
              <a:rPr lang="fr-FR" b="0" dirty="0">
                <a:solidFill>
                  <a:srgbClr val="000000"/>
                </a:solidFill>
                <a:effectLst/>
                <a:latin typeface="Consolas" panose="020B0609020204030204" pitchFamily="49" charset="0"/>
              </a:rPr>
              <a:t> </a:t>
            </a:r>
          </a:p>
          <a:p>
            <a:pPr algn="just"/>
            <a:r>
              <a:rPr lang="fr-FR" sz="1800" kern="0" dirty="0">
                <a:solidFill>
                  <a:srgbClr val="4472C4"/>
                </a:solidFill>
                <a:effectLst/>
                <a:latin typeface="Times New Roman" panose="02020603050405020304" pitchFamily="18" charset="0"/>
                <a:ea typeface="Times New Roman" panose="02020603050405020304" pitchFamily="18" charset="0"/>
              </a:rPr>
              <a:t>2)   Créer la moyenne des quantités retournées à date de retour,</a:t>
            </a:r>
          </a:p>
        </p:txBody>
      </p:sp>
      <p:pic>
        <p:nvPicPr>
          <p:cNvPr id="7" name="Image 6">
            <a:extLst>
              <a:ext uri="{FF2B5EF4-FFF2-40B4-BE49-F238E27FC236}">
                <a16:creationId xmlns:a16="http://schemas.microsoft.com/office/drawing/2014/main" id="{578AA9A9-5F9C-A24E-A780-04BC1AE3293B}"/>
              </a:ext>
            </a:extLst>
          </p:cNvPr>
          <p:cNvPicPr>
            <a:picLocks noChangeAspect="1"/>
          </p:cNvPicPr>
          <p:nvPr/>
        </p:nvPicPr>
        <p:blipFill>
          <a:blip r:embed="rId3"/>
          <a:stretch>
            <a:fillRect/>
          </a:stretch>
        </p:blipFill>
        <p:spPr>
          <a:xfrm>
            <a:off x="642421" y="2202640"/>
            <a:ext cx="4696480" cy="32675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14778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69FB0-5228-03A3-7D64-A578FAF63FE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1420E1C-A733-263F-DFDC-C6FB19F3E6BA}"/>
              </a:ext>
            </a:extLst>
          </p:cNvPr>
          <p:cNvSpPr>
            <a:spLocks noGrp="1"/>
          </p:cNvSpPr>
          <p:nvPr>
            <p:ph type="title"/>
          </p:nvPr>
        </p:nvSpPr>
        <p:spPr>
          <a:xfrm>
            <a:off x="2578845" y="448421"/>
            <a:ext cx="9192675" cy="1280890"/>
          </a:xfrm>
        </p:spPr>
        <p:txBody>
          <a:bodyPr rtlCol="0">
            <a:normAutofit/>
          </a:bodyPr>
          <a:lstStyle/>
          <a:p>
            <a:pPr rtl="0"/>
            <a:r>
              <a:rPr lang="fr-FR" sz="3600" dirty="0"/>
              <a:t>Concevoir un modèle adéquat</a:t>
            </a:r>
            <a:br>
              <a:rPr lang="fr-FR" dirty="0">
                <a:highlight>
                  <a:srgbClr val="FFFF00"/>
                </a:highlight>
              </a:rPr>
            </a:br>
            <a:r>
              <a:rPr lang="fr-FR" dirty="0">
                <a:solidFill>
                  <a:schemeClr val="accent4"/>
                </a:solidFill>
              </a:rPr>
              <a:t>Exercices avec corrections</a:t>
            </a:r>
          </a:p>
        </p:txBody>
      </p:sp>
      <p:sp>
        <p:nvSpPr>
          <p:cNvPr id="3" name="Espace réservé du numéro de diapositive 2">
            <a:extLst>
              <a:ext uri="{FF2B5EF4-FFF2-40B4-BE49-F238E27FC236}">
                <a16:creationId xmlns:a16="http://schemas.microsoft.com/office/drawing/2014/main" id="{C26985D6-8B51-2DE3-C07F-EBC73A326AF0}"/>
              </a:ext>
            </a:extLst>
          </p:cNvPr>
          <p:cNvSpPr>
            <a:spLocks noGrp="1"/>
          </p:cNvSpPr>
          <p:nvPr>
            <p:ph type="sldNum" sz="quarter" idx="12"/>
          </p:nvPr>
        </p:nvSpPr>
        <p:spPr/>
        <p:txBody>
          <a:bodyPr/>
          <a:lstStyle/>
          <a:p>
            <a:pPr rtl="0"/>
            <a:fld id="{401CF334-2D5C-4859-84A6-CA7E6E43FAEB}" type="slidenum">
              <a:rPr lang="fr-FR" noProof="0" smtClean="0"/>
              <a:t>129</a:t>
            </a:fld>
            <a:endParaRPr lang="fr-FR" noProof="0"/>
          </a:p>
        </p:txBody>
      </p:sp>
      <p:sp>
        <p:nvSpPr>
          <p:cNvPr id="5" name="ZoneTexte 4">
            <a:extLst>
              <a:ext uri="{FF2B5EF4-FFF2-40B4-BE49-F238E27FC236}">
                <a16:creationId xmlns:a16="http://schemas.microsoft.com/office/drawing/2014/main" id="{FDDC3595-F2BF-5C8B-8B36-F7B9B59C39C1}"/>
              </a:ext>
            </a:extLst>
          </p:cNvPr>
          <p:cNvSpPr txBox="1"/>
          <p:nvPr/>
        </p:nvSpPr>
        <p:spPr>
          <a:xfrm>
            <a:off x="5651653" y="2416618"/>
            <a:ext cx="6228508" cy="2862322"/>
          </a:xfrm>
          <a:prstGeom prst="rect">
            <a:avLst/>
          </a:prstGeom>
          <a:noFill/>
        </p:spPr>
        <p:txBody>
          <a:bodyPr wrap="square" rtlCol="0">
            <a:spAutoFit/>
          </a:bodyPr>
          <a:lstStyle/>
          <a:p>
            <a:pPr marL="285750" indent="-285750" algn="just">
              <a:buFont typeface="Wingdings" panose="05000000000000000000" pitchFamily="2" charset="2"/>
              <a:buChar char="ü"/>
            </a:pPr>
            <a:r>
              <a:rPr lang="fr-FR" b="0" dirty="0">
                <a:solidFill>
                  <a:srgbClr val="000000"/>
                </a:solidFill>
                <a:effectLst/>
                <a:latin typeface="Times New Roman" panose="02020603050405020304" pitchFamily="18" charset="0"/>
                <a:cs typeface="Times New Roman" panose="02020603050405020304" pitchFamily="18" charset="0"/>
              </a:rPr>
              <a:t>Somme Montant Coûts Date Livraison = </a:t>
            </a:r>
            <a:r>
              <a:rPr lang="fr-FR" b="0" dirty="0" err="1">
                <a:solidFill>
                  <a:srgbClr val="3165BB"/>
                </a:solidFill>
                <a:effectLst/>
                <a:latin typeface="Times New Roman" panose="02020603050405020304" pitchFamily="18" charset="0"/>
                <a:cs typeface="Times New Roman" panose="02020603050405020304" pitchFamily="18" charset="0"/>
              </a:rPr>
              <a:t>calculate</a:t>
            </a:r>
            <a:r>
              <a:rPr lang="fr-FR" b="0" dirty="0">
                <a:solidFill>
                  <a:srgbClr val="000000"/>
                </a:solidFill>
                <a:effectLst/>
                <a:latin typeface="Times New Roman" panose="02020603050405020304" pitchFamily="18" charset="0"/>
                <a:cs typeface="Times New Roman" panose="02020603050405020304" pitchFamily="18" charset="0"/>
              </a:rPr>
              <a:t>( </a:t>
            </a:r>
            <a:r>
              <a:rPr lang="fr-FR" b="0" dirty="0">
                <a:solidFill>
                  <a:srgbClr val="3165BB"/>
                </a:solidFill>
                <a:effectLst/>
                <a:latin typeface="Times New Roman" panose="02020603050405020304" pitchFamily="18" charset="0"/>
                <a:cs typeface="Times New Roman" panose="02020603050405020304" pitchFamily="18" charset="0"/>
              </a:rPr>
              <a:t>SUM</a:t>
            </a:r>
            <a:r>
              <a:rPr lang="fr-FR" b="0" dirty="0">
                <a:solidFill>
                  <a:srgbClr val="000000"/>
                </a:solidFill>
                <a:effectLst/>
                <a:latin typeface="Times New Roman" panose="02020603050405020304" pitchFamily="18" charset="0"/>
                <a:cs typeface="Times New Roman" panose="02020603050405020304" pitchFamily="18" charset="0"/>
              </a:rPr>
              <a:t>(</a:t>
            </a:r>
            <a:r>
              <a:rPr lang="fr-FR" b="0" dirty="0">
                <a:solidFill>
                  <a:srgbClr val="001080"/>
                </a:solidFill>
                <a:effectLst/>
                <a:latin typeface="Times New Roman" panose="02020603050405020304" pitchFamily="18" charset="0"/>
                <a:cs typeface="Times New Roman" panose="02020603050405020304" pitchFamily="18" charset="0"/>
              </a:rPr>
              <a:t>'2Ventes ouvrées DAX'[</a:t>
            </a:r>
            <a:r>
              <a:rPr lang="fr-FR" b="0" dirty="0" err="1">
                <a:solidFill>
                  <a:srgbClr val="001080"/>
                </a:solidFill>
                <a:effectLst/>
                <a:latin typeface="Times New Roman" panose="02020603050405020304" pitchFamily="18" charset="0"/>
                <a:cs typeface="Times New Roman" panose="02020603050405020304" pitchFamily="18" charset="0"/>
              </a:rPr>
              <a:t>CoutTotal</a:t>
            </a:r>
            <a:r>
              <a:rPr lang="fr-FR" b="0" dirty="0">
                <a:solidFill>
                  <a:srgbClr val="001080"/>
                </a:solidFill>
                <a:effectLst/>
                <a:latin typeface="Times New Roman" panose="02020603050405020304" pitchFamily="18" charset="0"/>
                <a:cs typeface="Times New Roman" panose="02020603050405020304" pitchFamily="18" charset="0"/>
              </a:rPr>
              <a:t>]</a:t>
            </a:r>
            <a:r>
              <a:rPr lang="fr-FR" b="0" dirty="0">
                <a:solidFill>
                  <a:srgbClr val="000000"/>
                </a:solidFill>
                <a:effectLst/>
                <a:latin typeface="Times New Roman" panose="02020603050405020304" pitchFamily="18" charset="0"/>
                <a:cs typeface="Times New Roman" panose="02020603050405020304" pitchFamily="18" charset="0"/>
              </a:rPr>
              <a:t>) ; </a:t>
            </a:r>
            <a:r>
              <a:rPr lang="fr-FR" b="0" dirty="0">
                <a:solidFill>
                  <a:srgbClr val="3165BB"/>
                </a:solidFill>
                <a:effectLst/>
                <a:latin typeface="Times New Roman" panose="02020603050405020304" pitchFamily="18" charset="0"/>
                <a:cs typeface="Times New Roman" panose="02020603050405020304" pitchFamily="18" charset="0"/>
              </a:rPr>
              <a:t>USERELATIONSHIP</a:t>
            </a:r>
            <a:r>
              <a:rPr lang="fr-FR" b="0" dirty="0">
                <a:solidFill>
                  <a:srgbClr val="000000"/>
                </a:solidFill>
                <a:effectLst/>
                <a:latin typeface="Times New Roman" panose="02020603050405020304" pitchFamily="18" charset="0"/>
                <a:cs typeface="Times New Roman" panose="02020603050405020304" pitchFamily="18" charset="0"/>
              </a:rPr>
              <a:t>(</a:t>
            </a:r>
            <a:r>
              <a:rPr lang="fr-FR" b="0" dirty="0">
                <a:solidFill>
                  <a:srgbClr val="001080"/>
                </a:solidFill>
                <a:effectLst/>
                <a:latin typeface="Times New Roman" panose="02020603050405020304" pitchFamily="18" charset="0"/>
                <a:cs typeface="Times New Roman" panose="02020603050405020304" pitchFamily="18" charset="0"/>
              </a:rPr>
              <a:t>'2Ventes ouvrées DAX'[Date de livraison]</a:t>
            </a:r>
            <a:r>
              <a:rPr lang="fr-FR" b="0" dirty="0">
                <a:solidFill>
                  <a:srgbClr val="000000"/>
                </a:solidFill>
                <a:effectLst/>
                <a:latin typeface="Times New Roman" panose="02020603050405020304" pitchFamily="18" charset="0"/>
                <a:cs typeface="Times New Roman" panose="02020603050405020304" pitchFamily="18" charset="0"/>
              </a:rPr>
              <a:t>; </a:t>
            </a:r>
            <a:r>
              <a:rPr lang="fr-FR" b="0" dirty="0">
                <a:solidFill>
                  <a:srgbClr val="001080"/>
                </a:solidFill>
                <a:effectLst/>
                <a:latin typeface="Times New Roman" panose="02020603050405020304" pitchFamily="18" charset="0"/>
                <a:cs typeface="Times New Roman" panose="02020603050405020304" pitchFamily="18" charset="0"/>
              </a:rPr>
              <a:t>'1Table Date Dax'[Date]</a:t>
            </a:r>
            <a:r>
              <a:rPr lang="fr-FR" b="0" dirty="0">
                <a:solidFill>
                  <a:srgbClr val="000000"/>
                </a:solidFill>
                <a:effectLst/>
                <a:latin typeface="Times New Roman" panose="02020603050405020304" pitchFamily="18" charset="0"/>
                <a:cs typeface="Times New Roman" panose="02020603050405020304" pitchFamily="18" charset="0"/>
              </a:rPr>
              <a:t>))</a:t>
            </a:r>
          </a:p>
          <a:p>
            <a:pPr marL="171450" indent="-171450" algn="just">
              <a:buFont typeface="Wingdings" panose="05000000000000000000" pitchFamily="2" charset="2"/>
              <a:buChar char="ü"/>
            </a:pPr>
            <a:endParaRPr lang="fr-FR" b="0" dirty="0">
              <a:solidFill>
                <a:srgbClr val="000000"/>
              </a:solidFill>
              <a:effectLst/>
              <a:latin typeface="Times New Roman" panose="02020603050405020304" pitchFamily="18" charset="0"/>
              <a:cs typeface="Times New Roman" panose="02020603050405020304" pitchFamily="18" charset="0"/>
            </a:endParaRPr>
          </a:p>
          <a:p>
            <a:pPr marL="171450" indent="-171450" algn="just">
              <a:buFont typeface="Wingdings" panose="05000000000000000000" pitchFamily="2" charset="2"/>
              <a:buChar char="ü"/>
            </a:pPr>
            <a:r>
              <a:rPr lang="fr-FR" b="0" dirty="0">
                <a:solidFill>
                  <a:srgbClr val="000000"/>
                </a:solidFill>
                <a:effectLst/>
                <a:latin typeface="Times New Roman" panose="02020603050405020304" pitchFamily="18" charset="0"/>
                <a:cs typeface="Times New Roman" panose="02020603050405020304" pitchFamily="18" charset="0"/>
              </a:rPr>
              <a:t>  Moyenne Quantités Retournées </a:t>
            </a:r>
            <a:r>
              <a:rPr lang="fr-FR" b="0" dirty="0" err="1">
                <a:solidFill>
                  <a:srgbClr val="000000"/>
                </a:solidFill>
                <a:effectLst/>
                <a:latin typeface="Times New Roman" panose="02020603050405020304" pitchFamily="18" charset="0"/>
                <a:cs typeface="Times New Roman" panose="02020603050405020304" pitchFamily="18" charset="0"/>
              </a:rPr>
              <a:t>DateRetour</a:t>
            </a:r>
            <a:r>
              <a:rPr lang="fr-FR" b="0" dirty="0">
                <a:solidFill>
                  <a:srgbClr val="000000"/>
                </a:solidFill>
                <a:effectLst/>
                <a:latin typeface="Times New Roman" panose="02020603050405020304" pitchFamily="18" charset="0"/>
                <a:cs typeface="Times New Roman" panose="02020603050405020304" pitchFamily="18" charset="0"/>
              </a:rPr>
              <a:t> = </a:t>
            </a:r>
            <a:r>
              <a:rPr lang="fr-FR" b="0" dirty="0">
                <a:solidFill>
                  <a:srgbClr val="3165BB"/>
                </a:solidFill>
                <a:effectLst/>
                <a:latin typeface="Times New Roman" panose="02020603050405020304" pitchFamily="18" charset="0"/>
                <a:cs typeface="Times New Roman" panose="02020603050405020304" pitchFamily="18" charset="0"/>
              </a:rPr>
              <a:t>CALCULATE</a:t>
            </a:r>
            <a:r>
              <a:rPr lang="fr-FR" b="0" dirty="0">
                <a:solidFill>
                  <a:srgbClr val="000000"/>
                </a:solidFill>
                <a:effectLst/>
                <a:latin typeface="Times New Roman" panose="02020603050405020304" pitchFamily="18" charset="0"/>
                <a:cs typeface="Times New Roman" panose="02020603050405020304" pitchFamily="18" charset="0"/>
              </a:rPr>
              <a:t>( </a:t>
            </a:r>
            <a:r>
              <a:rPr lang="fr-FR" b="0" dirty="0">
                <a:solidFill>
                  <a:srgbClr val="3165BB"/>
                </a:solidFill>
                <a:effectLst/>
                <a:latin typeface="Times New Roman" panose="02020603050405020304" pitchFamily="18" charset="0"/>
                <a:cs typeface="Times New Roman" panose="02020603050405020304" pitchFamily="18" charset="0"/>
              </a:rPr>
              <a:t>AVERAGE</a:t>
            </a:r>
            <a:r>
              <a:rPr lang="fr-FR" b="0" dirty="0">
                <a:solidFill>
                  <a:srgbClr val="000000"/>
                </a:solidFill>
                <a:effectLst/>
                <a:latin typeface="Times New Roman" panose="02020603050405020304" pitchFamily="18" charset="0"/>
                <a:cs typeface="Times New Roman" panose="02020603050405020304" pitchFamily="18" charset="0"/>
              </a:rPr>
              <a:t>(</a:t>
            </a:r>
            <a:r>
              <a:rPr lang="fr-FR" b="0" dirty="0">
                <a:solidFill>
                  <a:srgbClr val="001080"/>
                </a:solidFill>
                <a:effectLst/>
                <a:latin typeface="Times New Roman" panose="02020603050405020304" pitchFamily="18" charset="0"/>
                <a:cs typeface="Times New Roman" panose="02020603050405020304" pitchFamily="18" charset="0"/>
              </a:rPr>
              <a:t>'2Ventes ouvrées DAX'[</a:t>
            </a:r>
            <a:r>
              <a:rPr lang="fr-FR" b="0" dirty="0" err="1">
                <a:solidFill>
                  <a:srgbClr val="001080"/>
                </a:solidFill>
                <a:effectLst/>
                <a:latin typeface="Times New Roman" panose="02020603050405020304" pitchFamily="18" charset="0"/>
                <a:cs typeface="Times New Roman" panose="02020603050405020304" pitchFamily="18" charset="0"/>
              </a:rPr>
              <a:t>Quantitéesretournées</a:t>
            </a:r>
            <a:r>
              <a:rPr lang="fr-FR" b="0" dirty="0">
                <a:solidFill>
                  <a:srgbClr val="001080"/>
                </a:solidFill>
                <a:effectLst/>
                <a:latin typeface="Times New Roman" panose="02020603050405020304" pitchFamily="18" charset="0"/>
                <a:cs typeface="Times New Roman" panose="02020603050405020304" pitchFamily="18" charset="0"/>
              </a:rPr>
              <a:t>]</a:t>
            </a:r>
            <a:r>
              <a:rPr lang="fr-FR" b="0" dirty="0">
                <a:solidFill>
                  <a:srgbClr val="000000"/>
                </a:solidFill>
                <a:effectLst/>
                <a:latin typeface="Times New Roman" panose="02020603050405020304" pitchFamily="18" charset="0"/>
                <a:cs typeface="Times New Roman" panose="02020603050405020304" pitchFamily="18" charset="0"/>
              </a:rPr>
              <a:t>); </a:t>
            </a:r>
            <a:r>
              <a:rPr lang="fr-FR" b="0" dirty="0">
                <a:solidFill>
                  <a:srgbClr val="3165BB"/>
                </a:solidFill>
                <a:effectLst/>
                <a:latin typeface="Times New Roman" panose="02020603050405020304" pitchFamily="18" charset="0"/>
                <a:cs typeface="Times New Roman" panose="02020603050405020304" pitchFamily="18" charset="0"/>
              </a:rPr>
              <a:t>USERELATIONSHIP</a:t>
            </a:r>
            <a:r>
              <a:rPr lang="fr-FR" b="0" dirty="0">
                <a:solidFill>
                  <a:srgbClr val="000000"/>
                </a:solidFill>
                <a:effectLst/>
                <a:latin typeface="Times New Roman" panose="02020603050405020304" pitchFamily="18" charset="0"/>
                <a:cs typeface="Times New Roman" panose="02020603050405020304" pitchFamily="18" charset="0"/>
              </a:rPr>
              <a:t>(</a:t>
            </a:r>
            <a:r>
              <a:rPr lang="fr-FR" b="0" dirty="0">
                <a:solidFill>
                  <a:srgbClr val="001080"/>
                </a:solidFill>
                <a:effectLst/>
                <a:latin typeface="Times New Roman" panose="02020603050405020304" pitchFamily="18" charset="0"/>
                <a:cs typeface="Times New Roman" panose="02020603050405020304" pitchFamily="18" charset="0"/>
              </a:rPr>
              <a:t>'2Ventes ouvrées DAX'[Date de retour]</a:t>
            </a:r>
            <a:r>
              <a:rPr lang="fr-FR" b="0" dirty="0">
                <a:solidFill>
                  <a:srgbClr val="000000"/>
                </a:solidFill>
                <a:effectLst/>
                <a:latin typeface="Times New Roman" panose="02020603050405020304" pitchFamily="18" charset="0"/>
                <a:cs typeface="Times New Roman" panose="02020603050405020304" pitchFamily="18" charset="0"/>
              </a:rPr>
              <a:t>; </a:t>
            </a:r>
            <a:r>
              <a:rPr lang="fr-FR" b="0" dirty="0">
                <a:solidFill>
                  <a:srgbClr val="001080"/>
                </a:solidFill>
                <a:effectLst/>
                <a:latin typeface="Times New Roman" panose="02020603050405020304" pitchFamily="18" charset="0"/>
                <a:cs typeface="Times New Roman" panose="02020603050405020304" pitchFamily="18" charset="0"/>
              </a:rPr>
              <a:t>'1Table Date Dax'[Date]</a:t>
            </a:r>
            <a:r>
              <a:rPr lang="fr-FR" b="0" dirty="0">
                <a:solidFill>
                  <a:srgbClr val="000000"/>
                </a:solidFill>
                <a:effectLst/>
                <a:latin typeface="Times New Roman" panose="02020603050405020304" pitchFamily="18" charset="0"/>
                <a:cs typeface="Times New Roman" panose="02020603050405020304" pitchFamily="18" charset="0"/>
              </a:rPr>
              <a:t>))</a:t>
            </a:r>
          </a:p>
          <a:p>
            <a:pPr marL="171450" indent="-171450" algn="just">
              <a:buFont typeface="Wingdings" panose="05000000000000000000" pitchFamily="2" charset="2"/>
              <a:buChar char="ü"/>
            </a:pPr>
            <a:endParaRPr lang="fr-FR" b="0" dirty="0">
              <a:solidFill>
                <a:srgbClr val="000000"/>
              </a:solidFill>
              <a:effectLst/>
              <a:latin typeface="Times New Roman" panose="02020603050405020304" pitchFamily="18" charset="0"/>
              <a:cs typeface="Times New Roman" panose="02020603050405020304" pitchFamily="18" charset="0"/>
            </a:endParaRPr>
          </a:p>
        </p:txBody>
      </p:sp>
      <p:pic>
        <p:nvPicPr>
          <p:cNvPr id="7" name="Image 6">
            <a:extLst>
              <a:ext uri="{FF2B5EF4-FFF2-40B4-BE49-F238E27FC236}">
                <a16:creationId xmlns:a16="http://schemas.microsoft.com/office/drawing/2014/main" id="{C057B019-870B-0E27-910D-1049B569DEDC}"/>
              </a:ext>
            </a:extLst>
          </p:cNvPr>
          <p:cNvPicPr>
            <a:picLocks noChangeAspect="1"/>
          </p:cNvPicPr>
          <p:nvPr/>
        </p:nvPicPr>
        <p:blipFill>
          <a:blip r:embed="rId3"/>
          <a:stretch>
            <a:fillRect/>
          </a:stretch>
        </p:blipFill>
        <p:spPr>
          <a:xfrm>
            <a:off x="531812" y="1971504"/>
            <a:ext cx="4696480" cy="32675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099488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fontScale="90000"/>
          </a:bodyPr>
          <a:lstStyle/>
          <a:p>
            <a:pPr rtl="0"/>
            <a:r>
              <a:rPr lang="fr-FR" sz="4000" dirty="0"/>
              <a:t>Le cycle de conception :</a:t>
            </a:r>
            <a:br>
              <a:rPr lang="fr-FR" dirty="0"/>
            </a:br>
            <a:r>
              <a:rPr lang="fr-FR" sz="3900" dirty="0"/>
              <a:t>Préparation de données</a:t>
            </a:r>
          </a:p>
        </p:txBody>
      </p:sp>
      <p:sp>
        <p:nvSpPr>
          <p:cNvPr id="4" name="Espace réservé du numéro de diapositive 3"/>
          <p:cNvSpPr>
            <a:spLocks noGrp="1"/>
          </p:cNvSpPr>
          <p:nvPr>
            <p:ph type="sldNum" sz="quarter" idx="12"/>
          </p:nvPr>
        </p:nvSpPr>
        <p:spPr/>
        <p:txBody>
          <a:bodyPr/>
          <a:lstStyle/>
          <a:p>
            <a:pPr rtl="0"/>
            <a:fld id="{401CF334-2D5C-4859-84A6-CA7E6E43FAEB}" type="slidenum">
              <a:rPr lang="fr-FR" noProof="0" smtClean="0"/>
              <a:t>13</a:t>
            </a:fld>
            <a:endParaRPr lang="fr-FR" noProof="0"/>
          </a:p>
        </p:txBody>
      </p:sp>
      <p:sp>
        <p:nvSpPr>
          <p:cNvPr id="5" name="Espace réservé du contenu 2">
            <a:extLst>
              <a:ext uri="{FF2B5EF4-FFF2-40B4-BE49-F238E27FC236}">
                <a16:creationId xmlns:a16="http://schemas.microsoft.com/office/drawing/2014/main" id="{583C7C56-AB2D-B0FD-5ED3-1C2A5906613C}"/>
              </a:ext>
            </a:extLst>
          </p:cNvPr>
          <p:cNvSpPr txBox="1">
            <a:spLocks/>
          </p:cNvSpPr>
          <p:nvPr/>
        </p:nvSpPr>
        <p:spPr>
          <a:xfrm>
            <a:off x="2592925" y="1905640"/>
            <a:ext cx="9382410" cy="432825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spcBef>
                <a:spcPct val="0"/>
              </a:spcBef>
              <a:buClrTx/>
              <a:buFont typeface="Wingdings" panose="05000000000000000000" pitchFamily="2" charset="2"/>
              <a:buChar char="ü"/>
              <a:defRPr/>
            </a:pPr>
            <a:r>
              <a:rPr lang="fr-FR" altLang="fr-FR" b="1" dirty="0">
                <a:solidFill>
                  <a:srgbClr val="000000"/>
                </a:solidFill>
              </a:rPr>
              <a:t>Interface</a:t>
            </a:r>
            <a:r>
              <a:rPr lang="fr-FR" altLang="fr-FR" dirty="0">
                <a:solidFill>
                  <a:srgbClr val="000000"/>
                </a:solidFill>
              </a:rPr>
              <a:t> : la majorité des transformations se font par le biais </a:t>
            </a:r>
            <a:r>
              <a:rPr lang="fr-FR" altLang="fr-FR" b="1" dirty="0">
                <a:solidFill>
                  <a:srgbClr val="000000"/>
                </a:solidFill>
              </a:rPr>
              <a:t>d’assistants</a:t>
            </a:r>
            <a:r>
              <a:rPr lang="fr-FR" altLang="fr-FR" dirty="0">
                <a:solidFill>
                  <a:srgbClr val="000000"/>
                </a:solidFill>
              </a:rPr>
              <a:t> ne nécessitant pas d’utiliser le langage M,</a:t>
            </a:r>
          </a:p>
          <a:p>
            <a:pPr marL="0" indent="0" algn="just">
              <a:spcBef>
                <a:spcPct val="0"/>
              </a:spcBef>
              <a:buClrTx/>
              <a:buNone/>
              <a:defRPr/>
            </a:pPr>
            <a:endParaRPr lang="fr-FR" altLang="fr-FR" dirty="0">
              <a:solidFill>
                <a:srgbClr val="000000"/>
              </a:solidFill>
            </a:endParaRPr>
          </a:p>
          <a:p>
            <a:pPr algn="just">
              <a:spcBef>
                <a:spcPct val="0"/>
              </a:spcBef>
              <a:buClrTx/>
              <a:buFont typeface="Wingdings" panose="05000000000000000000" pitchFamily="2" charset="2"/>
              <a:buChar char="ü"/>
              <a:defRPr/>
            </a:pPr>
            <a:r>
              <a:rPr lang="fr-FR" altLang="fr-FR" b="1" dirty="0">
                <a:solidFill>
                  <a:srgbClr val="000000"/>
                </a:solidFill>
              </a:rPr>
              <a:t>Etapes appliquées </a:t>
            </a:r>
            <a:r>
              <a:rPr lang="fr-FR" altLang="fr-FR" dirty="0">
                <a:solidFill>
                  <a:srgbClr val="000000"/>
                </a:solidFill>
              </a:rPr>
              <a:t>: reprend l’ordre de modification des données. On peut modifier et/ou supprimer chacune en revenant dessus ou en modifiant le code correspondant.</a:t>
            </a:r>
          </a:p>
          <a:p>
            <a:pPr marL="0" indent="0" algn="just">
              <a:spcBef>
                <a:spcPct val="0"/>
              </a:spcBef>
              <a:buClrTx/>
              <a:buNone/>
              <a:defRPr/>
            </a:pPr>
            <a:endParaRPr lang="fr-FR" altLang="fr-FR" dirty="0">
              <a:solidFill>
                <a:srgbClr val="000000"/>
              </a:solidFill>
            </a:endParaRPr>
          </a:p>
          <a:p>
            <a:pPr algn="just">
              <a:spcBef>
                <a:spcPct val="0"/>
              </a:spcBef>
              <a:buClrTx/>
              <a:buFont typeface="Wingdings" panose="05000000000000000000" pitchFamily="2" charset="2"/>
              <a:buChar char="ü"/>
              <a:defRPr/>
            </a:pPr>
            <a:r>
              <a:rPr lang="fr-FR" altLang="fr-FR" b="1" dirty="0">
                <a:solidFill>
                  <a:srgbClr val="000000"/>
                </a:solidFill>
              </a:rPr>
              <a:t>Editeur avancé :</a:t>
            </a:r>
            <a:r>
              <a:rPr lang="fr-FR" altLang="fr-FR" dirty="0">
                <a:solidFill>
                  <a:srgbClr val="000000"/>
                </a:solidFill>
              </a:rPr>
              <a:t> permet de visualiser et récupérer le code complet de chaque requête.</a:t>
            </a:r>
          </a:p>
          <a:p>
            <a:pPr marL="0" indent="0" algn="just">
              <a:spcBef>
                <a:spcPct val="0"/>
              </a:spcBef>
              <a:buClrTx/>
              <a:buNone/>
              <a:defRPr/>
            </a:pPr>
            <a:endParaRPr lang="fr-FR" altLang="fr-FR" b="1" dirty="0">
              <a:solidFill>
                <a:srgbClr val="000000"/>
              </a:solidFill>
            </a:endParaRPr>
          </a:p>
          <a:p>
            <a:pPr algn="just">
              <a:spcBef>
                <a:spcPct val="0"/>
              </a:spcBef>
              <a:buClrTx/>
              <a:buFont typeface="Wingdings" panose="05000000000000000000" pitchFamily="2" charset="2"/>
              <a:buChar char="ü"/>
              <a:defRPr/>
            </a:pPr>
            <a:r>
              <a:rPr lang="fr-FR" altLang="fr-FR" b="1" dirty="0">
                <a:solidFill>
                  <a:srgbClr val="000000"/>
                </a:solidFill>
              </a:rPr>
              <a:t>Requête vide : </a:t>
            </a:r>
            <a:r>
              <a:rPr lang="fr-FR" altLang="fr-FR" dirty="0">
                <a:solidFill>
                  <a:srgbClr val="000000"/>
                </a:solidFill>
              </a:rPr>
              <a:t>permet</a:t>
            </a:r>
            <a:r>
              <a:rPr lang="fr-FR" altLang="fr-FR" b="1" dirty="0">
                <a:solidFill>
                  <a:srgbClr val="000000"/>
                </a:solidFill>
              </a:rPr>
              <a:t> de commencer à partir d’une requête vierge </a:t>
            </a:r>
            <a:r>
              <a:rPr lang="fr-FR" altLang="fr-FR" dirty="0">
                <a:solidFill>
                  <a:srgbClr val="000000"/>
                </a:solidFill>
              </a:rPr>
              <a:t>et de coller facilement le code d’une autre requête (partage d’une table d’un service à un autre).</a:t>
            </a:r>
          </a:p>
          <a:p>
            <a:pPr marL="0" indent="0" algn="just">
              <a:spcBef>
                <a:spcPct val="0"/>
              </a:spcBef>
              <a:buClrTx/>
              <a:buNone/>
              <a:defRPr/>
            </a:pPr>
            <a:endParaRPr lang="fr-FR" altLang="fr-FR" dirty="0">
              <a:solidFill>
                <a:srgbClr val="000000"/>
              </a:solidFill>
            </a:endParaRPr>
          </a:p>
          <a:p>
            <a:pPr algn="just">
              <a:spcBef>
                <a:spcPct val="0"/>
              </a:spcBef>
              <a:buClrTx/>
              <a:buFont typeface="Wingdings" panose="05000000000000000000" pitchFamily="2" charset="2"/>
              <a:buChar char="ü"/>
              <a:defRPr/>
            </a:pPr>
            <a:r>
              <a:rPr lang="fr-FR" altLang="fr-FR" b="1" dirty="0">
                <a:solidFill>
                  <a:srgbClr val="000000"/>
                </a:solidFill>
              </a:rPr>
              <a:t>Actualisation des données :</a:t>
            </a:r>
            <a:r>
              <a:rPr lang="fr-FR" altLang="fr-FR" dirty="0">
                <a:solidFill>
                  <a:srgbClr val="000000"/>
                </a:solidFill>
              </a:rPr>
              <a:t> pour récupérer les nouvelles données des différentes sources.</a:t>
            </a:r>
            <a:endParaRPr lang="fr-FR" altLang="fr-FR" b="1" dirty="0">
              <a:solidFill>
                <a:srgbClr val="000000"/>
              </a:solidFill>
            </a:endParaRPr>
          </a:p>
          <a:p>
            <a:pPr marL="0" indent="0" algn="just">
              <a:spcBef>
                <a:spcPct val="0"/>
              </a:spcBef>
              <a:buClrTx/>
              <a:buNone/>
              <a:defRPr/>
            </a:pPr>
            <a:endParaRPr lang="fr-FR" altLang="fr-FR" dirty="0">
              <a:solidFill>
                <a:srgbClr val="000000"/>
              </a:solidFill>
            </a:endParaRPr>
          </a:p>
          <a:p>
            <a:pPr algn="just">
              <a:spcBef>
                <a:spcPct val="0"/>
              </a:spcBef>
              <a:buClrTx/>
              <a:buFont typeface="Wingdings" panose="05000000000000000000" pitchFamily="2" charset="2"/>
              <a:buChar char="ü"/>
              <a:defRPr/>
            </a:pPr>
            <a:endParaRPr lang="fr-FR" altLang="fr-FR" dirty="0">
              <a:solidFill>
                <a:srgbClr val="000000"/>
              </a:solidFill>
            </a:endParaRPr>
          </a:p>
        </p:txBody>
      </p:sp>
    </p:spTree>
    <p:extLst>
      <p:ext uri="{BB962C8B-B14F-4D97-AF65-F5344CB8AC3E}">
        <p14:creationId xmlns:p14="http://schemas.microsoft.com/office/powerpoint/2010/main" val="3743366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1F4660-B6D3-B5D8-D6F3-2ACA8415CA9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91719B9-6795-3E00-F646-2BCB53079F5E}"/>
              </a:ext>
            </a:extLst>
          </p:cNvPr>
          <p:cNvSpPr>
            <a:spLocks noGrp="1"/>
          </p:cNvSpPr>
          <p:nvPr>
            <p:ph type="title"/>
          </p:nvPr>
        </p:nvSpPr>
        <p:spPr>
          <a:xfrm>
            <a:off x="2035576" y="589276"/>
            <a:ext cx="9714990" cy="1280890"/>
          </a:xfrm>
        </p:spPr>
        <p:txBody>
          <a:bodyPr rtlCol="0">
            <a:normAutofit/>
          </a:bodyPr>
          <a:lstStyle/>
          <a:p>
            <a:r>
              <a:rPr lang="fr-FR" dirty="0"/>
              <a:t>Les multiples relations de dates</a:t>
            </a:r>
            <a:br>
              <a:rPr lang="fr-FR" dirty="0"/>
            </a:br>
            <a:r>
              <a:rPr lang="fr-FR" dirty="0"/>
              <a:t>Fonction CROSSFILTER (1/3) (Perf +)</a:t>
            </a:r>
          </a:p>
        </p:txBody>
      </p:sp>
      <p:sp>
        <p:nvSpPr>
          <p:cNvPr id="4" name="Espace réservé du numéro de diapositive 3">
            <a:extLst>
              <a:ext uri="{FF2B5EF4-FFF2-40B4-BE49-F238E27FC236}">
                <a16:creationId xmlns:a16="http://schemas.microsoft.com/office/drawing/2014/main" id="{969194C2-67DA-046B-AAAF-0F2B9BADA6A9}"/>
              </a:ext>
            </a:extLst>
          </p:cNvPr>
          <p:cNvSpPr>
            <a:spLocks noGrp="1"/>
          </p:cNvSpPr>
          <p:nvPr>
            <p:ph type="sldNum" sz="quarter" idx="12"/>
          </p:nvPr>
        </p:nvSpPr>
        <p:spPr/>
        <p:txBody>
          <a:bodyPr/>
          <a:lstStyle/>
          <a:p>
            <a:pPr rtl="0"/>
            <a:fld id="{401CF334-2D5C-4859-84A6-CA7E6E43FAEB}" type="slidenum">
              <a:rPr lang="fr-FR" noProof="0" smtClean="0"/>
              <a:t>130</a:t>
            </a:fld>
            <a:endParaRPr lang="fr-FR" noProof="0"/>
          </a:p>
        </p:txBody>
      </p:sp>
      <p:sp>
        <p:nvSpPr>
          <p:cNvPr id="9" name="Rectangle 8">
            <a:extLst>
              <a:ext uri="{FF2B5EF4-FFF2-40B4-BE49-F238E27FC236}">
                <a16:creationId xmlns:a16="http://schemas.microsoft.com/office/drawing/2014/main" id="{B3751962-6239-7873-1F3A-14B195245031}"/>
              </a:ext>
            </a:extLst>
          </p:cNvPr>
          <p:cNvSpPr/>
          <p:nvPr/>
        </p:nvSpPr>
        <p:spPr>
          <a:xfrm>
            <a:off x="4146488" y="1894191"/>
            <a:ext cx="7369520" cy="4401205"/>
          </a:xfrm>
          <a:prstGeom prst="rect">
            <a:avLst/>
          </a:prstGeom>
        </p:spPr>
        <p:txBody>
          <a:bodyPr wrap="square">
            <a:spAutoFit/>
          </a:bodyPr>
          <a:lstStyle/>
          <a:p>
            <a:pPr algn="just">
              <a:buFont typeface="Wingdings" panose="05000000000000000000" pitchFamily="2" charset="2"/>
              <a:buChar char="Ø"/>
            </a:pPr>
            <a:r>
              <a:rPr lang="fr-FR" sz="2000" dirty="0">
                <a:effectLst/>
              </a:rPr>
              <a:t>La </a:t>
            </a:r>
            <a:r>
              <a:rPr lang="fr-FR" sz="2000" b="1" dirty="0">
                <a:effectLst/>
              </a:rPr>
              <a:t>fonction CROSSFILTER </a:t>
            </a:r>
            <a:r>
              <a:rPr lang="fr-FR" sz="2000" dirty="0">
                <a:effectLst/>
              </a:rPr>
              <a:t>permet de </a:t>
            </a:r>
            <a:r>
              <a:rPr lang="fr-FR" sz="2000" b="1" dirty="0">
                <a:solidFill>
                  <a:schemeClr val="accent4"/>
                </a:solidFill>
                <a:effectLst/>
              </a:rPr>
              <a:t>modifier le filtre entre deux tables </a:t>
            </a:r>
            <a:r>
              <a:rPr lang="fr-FR" sz="2000" dirty="0">
                <a:effectLst/>
              </a:rPr>
              <a:t>juste pour le calcul en question. </a:t>
            </a:r>
          </a:p>
          <a:p>
            <a:pPr algn="just">
              <a:buFont typeface="Wingdings" panose="05000000000000000000" pitchFamily="2" charset="2"/>
              <a:buChar char="Ø"/>
            </a:pPr>
            <a:endParaRPr lang="fr-FR" sz="2000" dirty="0"/>
          </a:p>
          <a:p>
            <a:pPr algn="just">
              <a:buFont typeface="Wingdings" panose="05000000000000000000" pitchFamily="2" charset="2"/>
              <a:buChar char="Ø"/>
            </a:pPr>
            <a:r>
              <a:rPr lang="fr-FR" sz="2000" dirty="0"/>
              <a:t> Dans le modèle suivant, la table </a:t>
            </a:r>
            <a:r>
              <a:rPr lang="fr-FR" sz="2000" i="1" dirty="0"/>
              <a:t>Produit</a:t>
            </a:r>
            <a:r>
              <a:rPr lang="fr-FR" sz="2000" dirty="0"/>
              <a:t> et la table </a:t>
            </a:r>
            <a:r>
              <a:rPr lang="fr-FR" sz="2000" i="1" dirty="0"/>
              <a:t>2Ventes Ouvrées DAX </a:t>
            </a:r>
            <a:r>
              <a:rPr lang="fr-FR" sz="2000" dirty="0"/>
              <a:t>présentent une relation de direction unique: cardinalité plusieurs vers 1. </a:t>
            </a:r>
          </a:p>
          <a:p>
            <a:pPr algn="just">
              <a:buFont typeface="Wingdings" panose="05000000000000000000" pitchFamily="2" charset="2"/>
              <a:buChar char="Ø"/>
            </a:pPr>
            <a:endParaRPr lang="fr-FR" sz="2000" dirty="0">
              <a:effectLst/>
            </a:endParaRPr>
          </a:p>
          <a:p>
            <a:pPr algn="just">
              <a:buFont typeface="Wingdings" panose="05000000000000000000" pitchFamily="2" charset="2"/>
              <a:buChar char="Ø"/>
            </a:pPr>
            <a:r>
              <a:rPr lang="fr-FR" sz="2000" dirty="0">
                <a:effectLst/>
              </a:rPr>
              <a:t> Les </a:t>
            </a:r>
            <a:r>
              <a:rPr lang="fr-FR" sz="2000" b="1" dirty="0">
                <a:solidFill>
                  <a:schemeClr val="accent4"/>
                </a:solidFill>
                <a:effectLst/>
              </a:rPr>
              <a:t>agré</a:t>
            </a:r>
            <a:r>
              <a:rPr lang="fr-FR" sz="2000" b="1" dirty="0">
                <a:solidFill>
                  <a:schemeClr val="accent4"/>
                </a:solidFill>
              </a:rPr>
              <a:t>gations sont donc tenues d’être calculées</a:t>
            </a:r>
            <a:r>
              <a:rPr lang="fr-FR" sz="2000" dirty="0"/>
              <a:t> sur des champs de la table sur laquelle est accolée la relation * donc N (</a:t>
            </a:r>
            <a:r>
              <a:rPr lang="fr-FR" sz="2000" b="1" dirty="0">
                <a:solidFill>
                  <a:schemeClr val="accent4"/>
                </a:solidFill>
              </a:rPr>
              <a:t>la table de faits </a:t>
            </a:r>
            <a:r>
              <a:rPr lang="fr-FR" sz="2000" dirty="0"/>
              <a:t>au centre)</a:t>
            </a:r>
          </a:p>
          <a:p>
            <a:pPr algn="just">
              <a:buFont typeface="Wingdings" panose="05000000000000000000" pitchFamily="2" charset="2"/>
              <a:buChar char="Ø"/>
            </a:pPr>
            <a:endParaRPr lang="fr-FR" sz="2000" dirty="0">
              <a:effectLst/>
            </a:endParaRPr>
          </a:p>
          <a:p>
            <a:pPr algn="just">
              <a:buFont typeface="Wingdings" panose="05000000000000000000" pitchFamily="2" charset="2"/>
              <a:buChar char="Ø"/>
            </a:pPr>
            <a:r>
              <a:rPr lang="fr-FR" sz="2000" dirty="0">
                <a:effectLst/>
              </a:rPr>
              <a:t> Si l’on souhaite calculer et la somme des ventes et le nombre de produits, il va être </a:t>
            </a:r>
            <a:r>
              <a:rPr lang="fr-FR" sz="2000" b="1" dirty="0">
                <a:effectLst/>
              </a:rPr>
              <a:t>nécessaire d’activer un filtre à double sens mais uniquement pour ce calcul</a:t>
            </a:r>
            <a:r>
              <a:rPr lang="fr-FR" sz="2000" dirty="0">
                <a:effectLst/>
              </a:rPr>
              <a:t>.</a:t>
            </a:r>
          </a:p>
        </p:txBody>
      </p:sp>
      <p:pic>
        <p:nvPicPr>
          <p:cNvPr id="26" name="Image 25">
            <a:extLst>
              <a:ext uri="{FF2B5EF4-FFF2-40B4-BE49-F238E27FC236}">
                <a16:creationId xmlns:a16="http://schemas.microsoft.com/office/drawing/2014/main" id="{886DFB08-378D-916A-2F08-7EFEA205F9AC}"/>
              </a:ext>
            </a:extLst>
          </p:cNvPr>
          <p:cNvPicPr>
            <a:picLocks noChangeAspect="1"/>
          </p:cNvPicPr>
          <p:nvPr/>
        </p:nvPicPr>
        <p:blipFill>
          <a:blip r:embed="rId3"/>
          <a:stretch>
            <a:fillRect/>
          </a:stretch>
        </p:blipFill>
        <p:spPr>
          <a:xfrm>
            <a:off x="2162302" y="1870166"/>
            <a:ext cx="1585833" cy="4541588"/>
          </a:xfrm>
          <a:prstGeom prst="rect">
            <a:avLst/>
          </a:prstGeom>
        </p:spPr>
      </p:pic>
    </p:spTree>
    <p:extLst>
      <p:ext uri="{BB962C8B-B14F-4D97-AF65-F5344CB8AC3E}">
        <p14:creationId xmlns:p14="http://schemas.microsoft.com/office/powerpoint/2010/main" val="33105211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B8E5CA-F913-FCCE-9839-9085CDEA335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AC5C4B1-5925-7ECF-081E-9A22B43046CB}"/>
              </a:ext>
            </a:extLst>
          </p:cNvPr>
          <p:cNvSpPr>
            <a:spLocks noGrp="1"/>
          </p:cNvSpPr>
          <p:nvPr>
            <p:ph type="title"/>
          </p:nvPr>
        </p:nvSpPr>
        <p:spPr>
          <a:xfrm>
            <a:off x="2035576" y="589276"/>
            <a:ext cx="9714990" cy="1280890"/>
          </a:xfrm>
        </p:spPr>
        <p:txBody>
          <a:bodyPr rtlCol="0">
            <a:normAutofit/>
          </a:bodyPr>
          <a:lstStyle/>
          <a:p>
            <a:r>
              <a:rPr lang="fr-FR" dirty="0"/>
              <a:t>Les multiples relations de dates</a:t>
            </a:r>
            <a:br>
              <a:rPr lang="fr-FR" dirty="0"/>
            </a:br>
            <a:r>
              <a:rPr lang="fr-FR" dirty="0"/>
              <a:t>Fonction CROSSFILTER (1/3) (Perf +)</a:t>
            </a:r>
          </a:p>
        </p:txBody>
      </p:sp>
      <p:sp>
        <p:nvSpPr>
          <p:cNvPr id="4" name="Espace réservé du numéro de diapositive 3">
            <a:extLst>
              <a:ext uri="{FF2B5EF4-FFF2-40B4-BE49-F238E27FC236}">
                <a16:creationId xmlns:a16="http://schemas.microsoft.com/office/drawing/2014/main" id="{83B5E026-5047-1C6F-203F-66C26FF04786}"/>
              </a:ext>
            </a:extLst>
          </p:cNvPr>
          <p:cNvSpPr>
            <a:spLocks noGrp="1"/>
          </p:cNvSpPr>
          <p:nvPr>
            <p:ph type="sldNum" sz="quarter" idx="12"/>
          </p:nvPr>
        </p:nvSpPr>
        <p:spPr/>
        <p:txBody>
          <a:bodyPr/>
          <a:lstStyle/>
          <a:p>
            <a:pPr rtl="0"/>
            <a:fld id="{401CF334-2D5C-4859-84A6-CA7E6E43FAEB}" type="slidenum">
              <a:rPr lang="fr-FR" noProof="0" smtClean="0"/>
              <a:t>131</a:t>
            </a:fld>
            <a:endParaRPr lang="fr-FR" noProof="0"/>
          </a:p>
        </p:txBody>
      </p:sp>
      <p:sp>
        <p:nvSpPr>
          <p:cNvPr id="9" name="Rectangle 8">
            <a:extLst>
              <a:ext uri="{FF2B5EF4-FFF2-40B4-BE49-F238E27FC236}">
                <a16:creationId xmlns:a16="http://schemas.microsoft.com/office/drawing/2014/main" id="{C3B2F9ED-5B47-6D96-5FB9-4CFF11EB15A8}"/>
              </a:ext>
            </a:extLst>
          </p:cNvPr>
          <p:cNvSpPr/>
          <p:nvPr/>
        </p:nvSpPr>
        <p:spPr>
          <a:xfrm>
            <a:off x="4861712" y="2013980"/>
            <a:ext cx="7213004" cy="3970318"/>
          </a:xfrm>
          <a:prstGeom prst="rect">
            <a:avLst/>
          </a:prstGeom>
        </p:spPr>
        <p:txBody>
          <a:bodyPr wrap="square">
            <a:spAutoFit/>
          </a:bodyPr>
          <a:lstStyle/>
          <a:p>
            <a:pPr marL="342900" indent="-342900" algn="just">
              <a:buFont typeface="Wingdings" panose="05000000000000000000" pitchFamily="2" charset="2"/>
              <a:buChar char="Ø"/>
            </a:pPr>
            <a:r>
              <a:rPr lang="fr-FR" dirty="0">
                <a:effectLst/>
              </a:rPr>
              <a:t>Je crée</a:t>
            </a:r>
            <a:r>
              <a:rPr lang="fr-FR" dirty="0"/>
              <a:t> une </a:t>
            </a:r>
            <a:r>
              <a:rPr lang="fr-FR" b="1" dirty="0"/>
              <a:t>matrice avec en ligne la hiérarchie temporelle </a:t>
            </a:r>
            <a:r>
              <a:rPr lang="fr-FR" dirty="0"/>
              <a:t>et en valeurs la somme des montants des ventes et le nombre de produits. Le second résultat ne fonctionne pas car la relation entre la table de </a:t>
            </a:r>
            <a:r>
              <a:rPr lang="fr-FR" i="1" dirty="0"/>
              <a:t>Ventes</a:t>
            </a:r>
            <a:r>
              <a:rPr lang="fr-FR" dirty="0"/>
              <a:t> et la table </a:t>
            </a:r>
            <a:r>
              <a:rPr lang="fr-FR" i="1" dirty="0"/>
              <a:t>Produit</a:t>
            </a:r>
            <a:r>
              <a:rPr lang="fr-FR" dirty="0"/>
              <a:t> est unique.</a:t>
            </a:r>
          </a:p>
          <a:p>
            <a:pPr marL="342900" indent="-342900" algn="just">
              <a:buFont typeface="Wingdings" panose="05000000000000000000" pitchFamily="2" charset="2"/>
              <a:buChar char="Ø"/>
            </a:pPr>
            <a:endParaRPr lang="fr-FR" dirty="0">
              <a:effectLst/>
            </a:endParaRPr>
          </a:p>
          <a:p>
            <a:pPr marL="342900" indent="-342900" algn="just">
              <a:buFont typeface="Wingdings" panose="05000000000000000000" pitchFamily="2" charset="2"/>
              <a:buChar char="Ø"/>
            </a:pPr>
            <a:r>
              <a:rPr lang="fr-FR" dirty="0"/>
              <a:t>Je crée une mesure avec </a:t>
            </a:r>
            <a:r>
              <a:rPr lang="fr-FR" b="1" dirty="0"/>
              <a:t>USERELATIONSHIP pour avoir le bon calcul :</a:t>
            </a:r>
          </a:p>
          <a:p>
            <a:pPr algn="just"/>
            <a:r>
              <a:rPr lang="fr-FR" b="0" dirty="0">
                <a:solidFill>
                  <a:srgbClr val="000000"/>
                </a:solidFill>
                <a:effectLst/>
                <a:latin typeface="Consolas" panose="020B0609020204030204" pitchFamily="49" charset="0"/>
              </a:rPr>
              <a:t>Nombre de produits CROSSFILTER = </a:t>
            </a:r>
          </a:p>
          <a:p>
            <a:pPr algn="just"/>
            <a:r>
              <a:rPr lang="fr-FR" b="0" dirty="0">
                <a:solidFill>
                  <a:srgbClr val="3165BB"/>
                </a:solidFill>
                <a:effectLst/>
                <a:latin typeface="Consolas" panose="020B0609020204030204" pitchFamily="49" charset="0"/>
              </a:rPr>
              <a:t>CALCULATE</a:t>
            </a:r>
            <a:r>
              <a:rPr lang="fr-FR" b="0" dirty="0">
                <a:solidFill>
                  <a:srgbClr val="000000"/>
                </a:solidFill>
                <a:effectLst/>
                <a:latin typeface="Consolas" panose="020B0609020204030204" pitchFamily="49" charset="0"/>
              </a:rPr>
              <a:t>(</a:t>
            </a:r>
            <a:r>
              <a:rPr lang="fr-FR" b="0" dirty="0">
                <a:solidFill>
                  <a:srgbClr val="3165BB"/>
                </a:solidFill>
                <a:effectLst/>
                <a:latin typeface="Consolas" panose="020B0609020204030204" pitchFamily="49" charset="0"/>
              </a:rPr>
              <a:t>DISTINCTCOUNT</a:t>
            </a:r>
            <a:r>
              <a:rPr lang="fr-FR" b="0" dirty="0">
                <a:solidFill>
                  <a:srgbClr val="000000"/>
                </a:solidFill>
                <a:effectLst/>
                <a:latin typeface="Consolas" panose="020B0609020204030204" pitchFamily="49" charset="0"/>
              </a:rPr>
              <a:t>(</a:t>
            </a:r>
            <a:r>
              <a:rPr lang="fr-FR" b="0" dirty="0">
                <a:solidFill>
                  <a:srgbClr val="001080"/>
                </a:solidFill>
                <a:effectLst/>
                <a:latin typeface="Consolas" panose="020B0609020204030204" pitchFamily="49" charset="0"/>
              </a:rPr>
              <a:t>Produit[</a:t>
            </a:r>
            <a:r>
              <a:rPr lang="fr-FR" b="0" dirty="0" err="1">
                <a:solidFill>
                  <a:srgbClr val="001080"/>
                </a:solidFill>
                <a:effectLst/>
                <a:latin typeface="Consolas" panose="020B0609020204030204" pitchFamily="49" charset="0"/>
              </a:rPr>
              <a:t>Idproduit</a:t>
            </a:r>
            <a:r>
              <a:rPr lang="fr-FR" b="0" dirty="0">
                <a:solidFill>
                  <a:srgbClr val="001080"/>
                </a:solidFill>
                <a:effectLst/>
                <a:latin typeface="Consolas" panose="020B0609020204030204" pitchFamily="49" charset="0"/>
              </a:rPr>
              <a:t>]</a:t>
            </a:r>
            <a:r>
              <a:rPr lang="fr-FR" b="0" dirty="0">
                <a:solidFill>
                  <a:srgbClr val="000000"/>
                </a:solidFill>
                <a:effectLst/>
                <a:latin typeface="Consolas" panose="020B0609020204030204" pitchFamily="49" charset="0"/>
              </a:rPr>
              <a:t>); </a:t>
            </a:r>
            <a:r>
              <a:rPr lang="fr-FR" b="0" dirty="0">
                <a:solidFill>
                  <a:srgbClr val="3165BB"/>
                </a:solidFill>
                <a:effectLst/>
                <a:latin typeface="Consolas" panose="020B0609020204030204" pitchFamily="49" charset="0"/>
              </a:rPr>
              <a:t>CROSSFILTER</a:t>
            </a:r>
            <a:r>
              <a:rPr lang="fr-FR" b="0" dirty="0">
                <a:solidFill>
                  <a:srgbClr val="000000"/>
                </a:solidFill>
                <a:effectLst/>
                <a:latin typeface="Consolas" panose="020B0609020204030204" pitchFamily="49" charset="0"/>
              </a:rPr>
              <a:t>( </a:t>
            </a:r>
            <a:r>
              <a:rPr lang="fr-FR" b="0" dirty="0">
                <a:solidFill>
                  <a:srgbClr val="001080"/>
                </a:solidFill>
                <a:effectLst/>
                <a:latin typeface="Consolas" panose="020B0609020204030204" pitchFamily="49" charset="0"/>
              </a:rPr>
              <a:t>Produit[</a:t>
            </a:r>
            <a:r>
              <a:rPr lang="fr-FR" b="0" dirty="0" err="1">
                <a:solidFill>
                  <a:srgbClr val="001080"/>
                </a:solidFill>
                <a:effectLst/>
                <a:latin typeface="Consolas" panose="020B0609020204030204" pitchFamily="49" charset="0"/>
              </a:rPr>
              <a:t>Idproduit</a:t>
            </a:r>
            <a:r>
              <a:rPr lang="fr-FR" b="0" dirty="0">
                <a:solidFill>
                  <a:srgbClr val="001080"/>
                </a:solidFill>
                <a:effectLst/>
                <a:latin typeface="Consolas" panose="020B0609020204030204" pitchFamily="49" charset="0"/>
              </a:rPr>
              <a:t>]</a:t>
            </a:r>
            <a:r>
              <a:rPr lang="fr-FR" b="0" dirty="0">
                <a:solidFill>
                  <a:srgbClr val="000000"/>
                </a:solidFill>
                <a:effectLst/>
                <a:latin typeface="Consolas" panose="020B0609020204030204" pitchFamily="49" charset="0"/>
              </a:rPr>
              <a:t>; </a:t>
            </a:r>
          </a:p>
          <a:p>
            <a:pPr algn="just"/>
            <a:r>
              <a:rPr lang="fr-FR" dirty="0">
                <a:solidFill>
                  <a:srgbClr val="000000"/>
                </a:solidFill>
                <a:latin typeface="Consolas" panose="020B0609020204030204" pitchFamily="49" charset="0"/>
              </a:rPr>
              <a:t>			  </a:t>
            </a:r>
            <a:r>
              <a:rPr lang="fr-FR" b="0" dirty="0">
                <a:solidFill>
                  <a:srgbClr val="001080"/>
                </a:solidFill>
                <a:effectLst/>
                <a:latin typeface="Consolas" panose="020B0609020204030204" pitchFamily="49" charset="0"/>
              </a:rPr>
              <a:t>'2Ventes ouvrées DAX'[</a:t>
            </a:r>
            <a:r>
              <a:rPr lang="fr-FR" b="0" dirty="0" err="1">
                <a:solidFill>
                  <a:srgbClr val="001080"/>
                </a:solidFill>
                <a:effectLst/>
                <a:latin typeface="Consolas" panose="020B0609020204030204" pitchFamily="49" charset="0"/>
              </a:rPr>
              <a:t>idproduit</a:t>
            </a:r>
            <a:r>
              <a:rPr lang="fr-FR" b="0" dirty="0">
                <a:solidFill>
                  <a:srgbClr val="001080"/>
                </a:solidFill>
                <a:effectLst/>
                <a:latin typeface="Consolas" panose="020B0609020204030204" pitchFamily="49" charset="0"/>
              </a:rPr>
              <a:t>]</a:t>
            </a:r>
            <a:r>
              <a:rPr lang="fr-FR" b="0" dirty="0">
                <a:solidFill>
                  <a:srgbClr val="000000"/>
                </a:solidFill>
                <a:effectLst/>
                <a:latin typeface="Consolas" panose="020B0609020204030204" pitchFamily="49" charset="0"/>
              </a:rPr>
              <a:t>;</a:t>
            </a:r>
          </a:p>
          <a:p>
            <a:pPr algn="just"/>
            <a:r>
              <a:rPr lang="fr-FR" dirty="0">
                <a:solidFill>
                  <a:srgbClr val="000000"/>
                </a:solidFill>
                <a:latin typeface="Consolas" panose="020B0609020204030204" pitchFamily="49" charset="0"/>
              </a:rPr>
              <a:t> 				</a:t>
            </a:r>
            <a:r>
              <a:rPr lang="fr-FR" b="0" dirty="0" err="1">
                <a:solidFill>
                  <a:srgbClr val="3165BB"/>
                </a:solidFill>
                <a:effectLst/>
                <a:latin typeface="Consolas" panose="020B0609020204030204" pitchFamily="49" charset="0"/>
              </a:rPr>
              <a:t>Both</a:t>
            </a:r>
            <a:r>
              <a:rPr lang="fr-FR" b="0" dirty="0">
                <a:solidFill>
                  <a:srgbClr val="000000"/>
                </a:solidFill>
                <a:effectLst/>
                <a:latin typeface="Consolas" panose="020B0609020204030204" pitchFamily="49" charset="0"/>
              </a:rPr>
              <a:t>))   </a:t>
            </a:r>
            <a:r>
              <a:rPr lang="fr-FR" b="0" i="1" dirty="0">
                <a:solidFill>
                  <a:srgbClr val="00B0F0"/>
                </a:solidFill>
                <a:effectLst/>
                <a:latin typeface="Consolas" panose="020B0609020204030204" pitchFamily="49" charset="0"/>
              </a:rPr>
              <a:t>-- Filtre des deux côtés </a:t>
            </a:r>
            <a:r>
              <a:rPr lang="fr-FR" b="0" i="1" dirty="0">
                <a:solidFill>
                  <a:srgbClr val="00B0F0"/>
                </a:solidFill>
                <a:effectLst/>
                <a:latin typeface="Consolas" panose="020B0609020204030204" pitchFamily="49" charset="0"/>
                <a:sym typeface="Wingdings" panose="05000000000000000000" pitchFamily="2" charset="2"/>
              </a:rPr>
              <a:t></a:t>
            </a:r>
            <a:endParaRPr lang="fr-FR" b="0" dirty="0">
              <a:solidFill>
                <a:srgbClr val="000000"/>
              </a:solidFill>
              <a:effectLst/>
              <a:latin typeface="Consolas" panose="020B0609020204030204" pitchFamily="49" charset="0"/>
            </a:endParaRPr>
          </a:p>
          <a:p>
            <a:pPr algn="just"/>
            <a:r>
              <a:rPr lang="fr-FR" dirty="0"/>
              <a:t> </a:t>
            </a:r>
            <a:endParaRPr lang="fr-FR" dirty="0">
              <a:effectLst/>
            </a:endParaRPr>
          </a:p>
        </p:txBody>
      </p:sp>
      <p:pic>
        <p:nvPicPr>
          <p:cNvPr id="6" name="Image 5">
            <a:extLst>
              <a:ext uri="{FF2B5EF4-FFF2-40B4-BE49-F238E27FC236}">
                <a16:creationId xmlns:a16="http://schemas.microsoft.com/office/drawing/2014/main" id="{2267FC0A-5A93-0367-262E-1ABCD71278AB}"/>
              </a:ext>
            </a:extLst>
          </p:cNvPr>
          <p:cNvPicPr>
            <a:picLocks noChangeAspect="1"/>
          </p:cNvPicPr>
          <p:nvPr/>
        </p:nvPicPr>
        <p:blipFill>
          <a:blip r:embed="rId3"/>
          <a:stretch>
            <a:fillRect/>
          </a:stretch>
        </p:blipFill>
        <p:spPr>
          <a:xfrm>
            <a:off x="670827" y="2985794"/>
            <a:ext cx="3734321" cy="21720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38160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E75EDE70-462A-C273-1722-975D822EF25C}"/>
            </a:ext>
          </a:extLst>
        </p:cNvPr>
        <p:cNvGrpSpPr/>
        <p:nvPr/>
      </p:nvGrpSpPr>
      <p:grpSpPr>
        <a:xfrm>
          <a:off x="0" y="0"/>
          <a:ext cx="0" cy="0"/>
          <a:chOff x="0" y="0"/>
          <a:chExt cx="0" cy="0"/>
        </a:xfrm>
      </p:grpSpPr>
      <p:grpSp>
        <p:nvGrpSpPr>
          <p:cNvPr id="14" name="Group 13">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5"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fr-FR"/>
            </a:p>
          </p:txBody>
        </p:sp>
        <p:sp>
          <p:nvSpPr>
            <p:cNvPr id="16"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fr-FR"/>
            </a:p>
          </p:txBody>
        </p:sp>
        <p:sp>
          <p:nvSpPr>
            <p:cNvPr id="17"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fr-FR"/>
            </a:p>
          </p:txBody>
        </p:sp>
        <p:sp>
          <p:nvSpPr>
            <p:cNvPr id="18"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fr-FR"/>
            </a:p>
          </p:txBody>
        </p:sp>
        <p:sp>
          <p:nvSpPr>
            <p:cNvPr id="19"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fr-FR"/>
            </a:p>
          </p:txBody>
        </p:sp>
        <p:sp>
          <p:nvSpPr>
            <p:cNvPr id="20"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fr-FR"/>
            </a:p>
          </p:txBody>
        </p:sp>
        <p:sp>
          <p:nvSpPr>
            <p:cNvPr id="21"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fr-FR"/>
            </a:p>
          </p:txBody>
        </p:sp>
        <p:sp>
          <p:nvSpPr>
            <p:cNvPr id="22"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fr-FR"/>
            </a:p>
          </p:txBody>
        </p:sp>
        <p:sp>
          <p:nvSpPr>
            <p:cNvPr id="23"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fr-FR"/>
            </a:p>
          </p:txBody>
        </p:sp>
        <p:sp>
          <p:nvSpPr>
            <p:cNvPr id="24"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fr-FR"/>
            </a:p>
          </p:txBody>
        </p:sp>
        <p:sp>
          <p:nvSpPr>
            <p:cNvPr id="25"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fr-FR"/>
            </a:p>
          </p:txBody>
        </p:sp>
        <p:sp>
          <p:nvSpPr>
            <p:cNvPr id="26"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fr-FR"/>
            </a:p>
          </p:txBody>
        </p:sp>
      </p:grpSp>
      <p:grpSp>
        <p:nvGrpSpPr>
          <p:cNvPr id="28" name="Group 27">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9"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fr-FR"/>
            </a:p>
          </p:txBody>
        </p:sp>
        <p:sp>
          <p:nvSpPr>
            <p:cNvPr id="30"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fr-FR"/>
            </a:p>
          </p:txBody>
        </p:sp>
        <p:sp>
          <p:nvSpPr>
            <p:cNvPr id="31"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fr-FR"/>
            </a:p>
          </p:txBody>
        </p:sp>
        <p:sp>
          <p:nvSpPr>
            <p:cNvPr id="32"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fr-FR"/>
            </a:p>
          </p:txBody>
        </p:sp>
        <p:sp>
          <p:nvSpPr>
            <p:cNvPr id="33"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fr-FR"/>
            </a:p>
          </p:txBody>
        </p:sp>
        <p:sp>
          <p:nvSpPr>
            <p:cNvPr id="34"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fr-FR"/>
            </a:p>
          </p:txBody>
        </p:sp>
        <p:sp>
          <p:nvSpPr>
            <p:cNvPr id="35"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fr-FR"/>
            </a:p>
          </p:txBody>
        </p:sp>
        <p:sp>
          <p:nvSpPr>
            <p:cNvPr id="36"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fr-FR"/>
            </a:p>
          </p:txBody>
        </p:sp>
        <p:sp>
          <p:nvSpPr>
            <p:cNvPr id="37"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fr-FR"/>
            </a:p>
          </p:txBody>
        </p:sp>
        <p:sp>
          <p:nvSpPr>
            <p:cNvPr id="38"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fr-FR"/>
            </a:p>
          </p:txBody>
        </p:sp>
        <p:sp>
          <p:nvSpPr>
            <p:cNvPr id="39"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fr-FR"/>
            </a:p>
          </p:txBody>
        </p:sp>
        <p:sp>
          <p:nvSpPr>
            <p:cNvPr id="40"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fr-FR"/>
            </a:p>
          </p:txBody>
        </p:sp>
      </p:grpSp>
      <p:sp>
        <p:nvSpPr>
          <p:cNvPr id="42" name="Rectangle 41">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44" name="Freeform 6">
            <a:extLst>
              <a:ext uri="{FF2B5EF4-FFF2-40B4-BE49-F238E27FC236}">
                <a16:creationId xmlns:a16="http://schemas.microsoft.com/office/drawing/2014/main" id="{5BD23F8E-2E78-4C84-8EFB-FE6C8ACB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fr-FR"/>
          </a:p>
        </p:txBody>
      </p:sp>
      <p:sp useBgFill="1">
        <p:nvSpPr>
          <p:cNvPr id="46" name="Rectangle 45">
            <a:extLst>
              <a:ext uri="{FF2B5EF4-FFF2-40B4-BE49-F238E27FC236}">
                <a16:creationId xmlns:a16="http://schemas.microsoft.com/office/drawing/2014/main" id="{57ABABA7-0420-4200-9B65-1C1967CE9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A317EBE3-FF86-4DA1-BC9A-331F7F214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grpSp>
        <p:nvGrpSpPr>
          <p:cNvPr id="50" name="Group 49">
            <a:extLst>
              <a:ext uri="{FF2B5EF4-FFF2-40B4-BE49-F238E27FC236}">
                <a16:creationId xmlns:a16="http://schemas.microsoft.com/office/drawing/2014/main" id="{7A03E380-9CD1-4ABA-A763-9F9D252B89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2">
              <a:lumMod val="90000"/>
            </a:schemeClr>
          </a:solidFill>
        </p:grpSpPr>
        <p:sp>
          <p:nvSpPr>
            <p:cNvPr id="51" name="Freeform 11">
              <a:extLst>
                <a:ext uri="{FF2B5EF4-FFF2-40B4-BE49-F238E27FC236}">
                  <a16:creationId xmlns:a16="http://schemas.microsoft.com/office/drawing/2014/main" id="{66E01B84-4C2B-4DE5-90C8-9C4001A75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fr-FR"/>
            </a:p>
          </p:txBody>
        </p:sp>
        <p:sp>
          <p:nvSpPr>
            <p:cNvPr id="52" name="Freeform 12">
              <a:extLst>
                <a:ext uri="{FF2B5EF4-FFF2-40B4-BE49-F238E27FC236}">
                  <a16:creationId xmlns:a16="http://schemas.microsoft.com/office/drawing/2014/main" id="{64CE5A7A-D5C5-4FE5-860C-0B5748FDE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fr-FR"/>
            </a:p>
          </p:txBody>
        </p:sp>
        <p:sp>
          <p:nvSpPr>
            <p:cNvPr id="53" name="Freeform 13">
              <a:extLst>
                <a:ext uri="{FF2B5EF4-FFF2-40B4-BE49-F238E27FC236}">
                  <a16:creationId xmlns:a16="http://schemas.microsoft.com/office/drawing/2014/main" id="{016A7D2A-6EEA-47B8-A763-7D82E41B3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fr-FR"/>
            </a:p>
          </p:txBody>
        </p:sp>
        <p:sp>
          <p:nvSpPr>
            <p:cNvPr id="54" name="Freeform 14">
              <a:extLst>
                <a:ext uri="{FF2B5EF4-FFF2-40B4-BE49-F238E27FC236}">
                  <a16:creationId xmlns:a16="http://schemas.microsoft.com/office/drawing/2014/main" id="{E758F6E7-6DEC-48D0-ACB1-E5E26B13E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fr-FR"/>
            </a:p>
          </p:txBody>
        </p:sp>
        <p:sp>
          <p:nvSpPr>
            <p:cNvPr id="55" name="Freeform 15">
              <a:extLst>
                <a:ext uri="{FF2B5EF4-FFF2-40B4-BE49-F238E27FC236}">
                  <a16:creationId xmlns:a16="http://schemas.microsoft.com/office/drawing/2014/main" id="{B56657FF-C027-42E7-859B-902929B6FA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fr-FR"/>
            </a:p>
          </p:txBody>
        </p:sp>
        <p:sp>
          <p:nvSpPr>
            <p:cNvPr id="56" name="Freeform 16">
              <a:extLst>
                <a:ext uri="{FF2B5EF4-FFF2-40B4-BE49-F238E27FC236}">
                  <a16:creationId xmlns:a16="http://schemas.microsoft.com/office/drawing/2014/main" id="{79047F2A-5978-46C6-B3A2-54AAC2136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fr-FR"/>
            </a:p>
          </p:txBody>
        </p:sp>
        <p:sp>
          <p:nvSpPr>
            <p:cNvPr id="57" name="Freeform 17">
              <a:extLst>
                <a:ext uri="{FF2B5EF4-FFF2-40B4-BE49-F238E27FC236}">
                  <a16:creationId xmlns:a16="http://schemas.microsoft.com/office/drawing/2014/main" id="{F3BE8FD1-0A72-4640-AC7A-2E057273F8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fr-FR"/>
            </a:p>
          </p:txBody>
        </p:sp>
        <p:sp>
          <p:nvSpPr>
            <p:cNvPr id="58" name="Freeform 18">
              <a:extLst>
                <a:ext uri="{FF2B5EF4-FFF2-40B4-BE49-F238E27FC236}">
                  <a16:creationId xmlns:a16="http://schemas.microsoft.com/office/drawing/2014/main" id="{752FC782-A372-4D11-B20D-958955E56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fr-FR"/>
            </a:p>
          </p:txBody>
        </p:sp>
        <p:sp>
          <p:nvSpPr>
            <p:cNvPr id="59" name="Freeform 19">
              <a:extLst>
                <a:ext uri="{FF2B5EF4-FFF2-40B4-BE49-F238E27FC236}">
                  <a16:creationId xmlns:a16="http://schemas.microsoft.com/office/drawing/2014/main" id="{AA00B2F1-BEE2-444A-8249-C8E3212CA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fr-FR"/>
            </a:p>
          </p:txBody>
        </p:sp>
        <p:sp>
          <p:nvSpPr>
            <p:cNvPr id="60" name="Freeform 20">
              <a:extLst>
                <a:ext uri="{FF2B5EF4-FFF2-40B4-BE49-F238E27FC236}">
                  <a16:creationId xmlns:a16="http://schemas.microsoft.com/office/drawing/2014/main" id="{E7F5747E-514B-4CF7-B6B0-DAD7149097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fr-FR"/>
            </a:p>
          </p:txBody>
        </p:sp>
        <p:sp>
          <p:nvSpPr>
            <p:cNvPr id="61" name="Freeform 21">
              <a:extLst>
                <a:ext uri="{FF2B5EF4-FFF2-40B4-BE49-F238E27FC236}">
                  <a16:creationId xmlns:a16="http://schemas.microsoft.com/office/drawing/2014/main" id="{931614BB-1593-40ED-8113-2BD118705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fr-FR"/>
            </a:p>
          </p:txBody>
        </p:sp>
        <p:sp>
          <p:nvSpPr>
            <p:cNvPr id="62" name="Freeform 22">
              <a:extLst>
                <a:ext uri="{FF2B5EF4-FFF2-40B4-BE49-F238E27FC236}">
                  <a16:creationId xmlns:a16="http://schemas.microsoft.com/office/drawing/2014/main" id="{2691871F-F15C-4E19-BC9C-78E5748D74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fr-FR"/>
            </a:p>
          </p:txBody>
        </p:sp>
      </p:grpSp>
      <p:sp>
        <p:nvSpPr>
          <p:cNvPr id="9" name="Titre 8">
            <a:extLst>
              <a:ext uri="{FF2B5EF4-FFF2-40B4-BE49-F238E27FC236}">
                <a16:creationId xmlns:a16="http://schemas.microsoft.com/office/drawing/2014/main" id="{33E93752-27AC-2F7B-8C45-28FF905767F0}"/>
              </a:ext>
            </a:extLst>
          </p:cNvPr>
          <p:cNvSpPr>
            <a:spLocks noGrp="1"/>
          </p:cNvSpPr>
          <p:nvPr>
            <p:ph type="title"/>
          </p:nvPr>
        </p:nvSpPr>
        <p:spPr>
          <a:xfrm>
            <a:off x="1304103" y="1318591"/>
            <a:ext cx="5800929" cy="4220820"/>
          </a:xfrm>
        </p:spPr>
        <p:txBody>
          <a:bodyPr vert="horz" lIns="91440" tIns="45720" rIns="91440" bIns="45720" rtlCol="0" anchor="ctr">
            <a:normAutofit fontScale="90000"/>
          </a:bodyPr>
          <a:lstStyle/>
          <a:p>
            <a:pPr algn="r"/>
            <a:r>
              <a:rPr lang="fr-FR" sz="8800" dirty="0"/>
              <a:t>Exploiter les fonctions DAX avancées</a:t>
            </a:r>
            <a:endParaRPr lang="en-US" sz="6600" b="1" dirty="0">
              <a:solidFill>
                <a:schemeClr val="tx2">
                  <a:lumMod val="75000"/>
                </a:schemeClr>
              </a:solidFill>
            </a:endParaRPr>
          </a:p>
        </p:txBody>
      </p:sp>
      <p:sp>
        <p:nvSpPr>
          <p:cNvPr id="2" name="Espace réservé du numéro de diapositive 1">
            <a:extLst>
              <a:ext uri="{FF2B5EF4-FFF2-40B4-BE49-F238E27FC236}">
                <a16:creationId xmlns:a16="http://schemas.microsoft.com/office/drawing/2014/main" id="{53DCC917-3334-65F8-D9C0-4C0F76CCF1D8}"/>
              </a:ext>
            </a:extLst>
          </p:cNvPr>
          <p:cNvSpPr>
            <a:spLocks noGrp="1"/>
          </p:cNvSpPr>
          <p:nvPr>
            <p:ph type="sldNum" sz="quarter" idx="12"/>
          </p:nvPr>
        </p:nvSpPr>
        <p:spPr>
          <a:xfrm>
            <a:off x="151790" y="3246438"/>
            <a:ext cx="834462" cy="411162"/>
          </a:xfrm>
        </p:spPr>
        <p:txBody>
          <a:bodyPr vert="horz" lIns="91440" tIns="45720" rIns="91440" bIns="45720" rtlCol="0" anchor="ctr">
            <a:normAutofit/>
          </a:bodyPr>
          <a:lstStyle/>
          <a:p>
            <a:pPr>
              <a:spcAft>
                <a:spcPts val="600"/>
              </a:spcAft>
            </a:pPr>
            <a:fld id="{401CF334-2D5C-4859-84A6-CA7E6E43FAEB}" type="slidenum">
              <a:rPr lang="en-US" kern="1200" noProof="0">
                <a:solidFill>
                  <a:schemeClr val="tx1"/>
                </a:solidFill>
                <a:latin typeface="+mn-lt"/>
                <a:ea typeface="+mn-ea"/>
                <a:cs typeface="+mn-cs"/>
              </a:rPr>
              <a:pPr>
                <a:spcAft>
                  <a:spcPts val="600"/>
                </a:spcAft>
              </a:pPr>
              <a:t>132</a:t>
            </a:fld>
            <a:endParaRPr lang="en-US" kern="1200" noProof="0" dirty="0">
              <a:solidFill>
                <a:schemeClr val="tx1"/>
              </a:solidFill>
              <a:latin typeface="+mn-lt"/>
              <a:ea typeface="+mn-ea"/>
              <a:cs typeface="+mn-cs"/>
            </a:endParaRPr>
          </a:p>
        </p:txBody>
      </p:sp>
      <p:cxnSp>
        <p:nvCxnSpPr>
          <p:cNvPr id="64" name="Straight Connector 63">
            <a:extLst>
              <a:ext uri="{FF2B5EF4-FFF2-40B4-BE49-F238E27FC236}">
                <a16:creationId xmlns:a16="http://schemas.microsoft.com/office/drawing/2014/main" id="{34D43EC1-35FA-4FC3-8526-F655CEB09D9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7196" y="1871831"/>
            <a:ext cx="0" cy="320040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0505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CF6BA221-CD67-F2EE-3A25-74043DD3E11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04C2A24-C50D-71A7-A365-C5E60AA8497B}"/>
              </a:ext>
            </a:extLst>
          </p:cNvPr>
          <p:cNvSpPr>
            <a:spLocks noGrp="1"/>
          </p:cNvSpPr>
          <p:nvPr>
            <p:ph type="title"/>
          </p:nvPr>
        </p:nvSpPr>
        <p:spPr>
          <a:xfrm>
            <a:off x="1046019" y="942108"/>
            <a:ext cx="3256550" cy="4969113"/>
          </a:xfrm>
        </p:spPr>
        <p:txBody>
          <a:bodyPr vert="horz" lIns="91440" tIns="45720" rIns="91440" bIns="45720" rtlCol="0" anchor="ctr">
            <a:normAutofit/>
          </a:bodyPr>
          <a:lstStyle/>
          <a:p>
            <a:r>
              <a:rPr lang="fr-FR" dirty="0"/>
              <a:t>Exploiter les fonctions DAX avancées</a:t>
            </a:r>
            <a:endParaRPr lang="en-US" dirty="0">
              <a:solidFill>
                <a:schemeClr val="tx2">
                  <a:lumMod val="75000"/>
                </a:schemeClr>
              </a:solidFill>
            </a:endParaRPr>
          </a:p>
        </p:txBody>
      </p:sp>
      <p:sp>
        <p:nvSpPr>
          <p:cNvPr id="3" name="Espace réservé du contenu 2">
            <a:extLst>
              <a:ext uri="{FF2B5EF4-FFF2-40B4-BE49-F238E27FC236}">
                <a16:creationId xmlns:a16="http://schemas.microsoft.com/office/drawing/2014/main" id="{702293B0-E971-CE80-8869-11960612FCC9}"/>
              </a:ext>
            </a:extLst>
          </p:cNvPr>
          <p:cNvSpPr>
            <a:spLocks noGrp="1"/>
          </p:cNvSpPr>
          <p:nvPr>
            <p:ph idx="1"/>
          </p:nvPr>
        </p:nvSpPr>
        <p:spPr>
          <a:xfrm>
            <a:off x="5049062" y="942108"/>
            <a:ext cx="6455549" cy="4969114"/>
          </a:xfrm>
        </p:spPr>
        <p:txBody>
          <a:bodyPr vert="horz" lIns="91440" tIns="45720" rIns="91440" bIns="45720" rtlCol="0" anchor="ctr">
            <a:normAutofit/>
          </a:bodyPr>
          <a:lstStyle/>
          <a:p>
            <a:pPr algn="just">
              <a:buClr>
                <a:schemeClr val="tx1"/>
              </a:buClr>
              <a:buFont typeface="Wingdings" panose="05000000000000000000" pitchFamily="2" charset="2"/>
              <a:buChar char="Ø"/>
            </a:pPr>
            <a:r>
              <a:rPr lang="fr-FR" sz="1800" dirty="0">
                <a:solidFill>
                  <a:schemeClr val="tx1"/>
                </a:solidFill>
                <a:effectLst/>
                <a:latin typeface="+mj-lt"/>
              </a:rPr>
              <a:t>    La fonction CALCULATE VS SUMX / AVERAGEX </a:t>
            </a:r>
            <a:r>
              <a:rPr lang="fr-FR" sz="1800" dirty="0" err="1">
                <a:solidFill>
                  <a:schemeClr val="tx1"/>
                </a:solidFill>
                <a:effectLst/>
                <a:latin typeface="+mj-lt"/>
              </a:rPr>
              <a:t>etc</a:t>
            </a:r>
            <a:r>
              <a:rPr lang="fr-FR" sz="1800" dirty="0">
                <a:solidFill>
                  <a:schemeClr val="tx1"/>
                </a:solidFill>
                <a:effectLst/>
                <a:latin typeface="+mj-lt"/>
              </a:rPr>
              <a:t> + FILTER.</a:t>
            </a:r>
          </a:p>
          <a:p>
            <a:pPr algn="just">
              <a:buClr>
                <a:schemeClr val="tx1"/>
              </a:buClr>
              <a:buFont typeface="Wingdings" panose="05000000000000000000" pitchFamily="2" charset="2"/>
              <a:buChar char="Ø"/>
            </a:pPr>
            <a:r>
              <a:rPr lang="fr-FR" sz="1800" dirty="0">
                <a:solidFill>
                  <a:schemeClr val="tx1"/>
                </a:solidFill>
                <a:effectLst/>
                <a:latin typeface="+mj-lt"/>
              </a:rPr>
              <a:t>    Le calcul de cumul avec la fonction EARLIER.</a:t>
            </a:r>
          </a:p>
          <a:p>
            <a:pPr algn="just">
              <a:buClr>
                <a:schemeClr val="tx1"/>
              </a:buClr>
              <a:buFont typeface="Wingdings" panose="05000000000000000000" pitchFamily="2" charset="2"/>
              <a:buChar char="Ø"/>
            </a:pPr>
            <a:r>
              <a:rPr lang="fr-FR" sz="1800" dirty="0">
                <a:solidFill>
                  <a:schemeClr val="tx1"/>
                </a:solidFill>
                <a:effectLst/>
                <a:latin typeface="+mj-lt"/>
              </a:rPr>
              <a:t>    La fonction de gestion des valeurs vides : ISBLANK.</a:t>
            </a:r>
          </a:p>
          <a:p>
            <a:pPr algn="just">
              <a:buClr>
                <a:schemeClr val="tx1"/>
              </a:buClr>
              <a:buFont typeface="Wingdings" panose="05000000000000000000" pitchFamily="2" charset="2"/>
              <a:buChar char="Ø"/>
            </a:pPr>
            <a:r>
              <a:rPr lang="fr-FR" sz="1800" dirty="0">
                <a:solidFill>
                  <a:schemeClr val="tx1"/>
                </a:solidFill>
                <a:effectLst/>
                <a:latin typeface="+mj-lt"/>
              </a:rPr>
              <a:t>    Les fonctions DAX de création de tables.</a:t>
            </a:r>
          </a:p>
          <a:p>
            <a:pPr algn="just">
              <a:buClr>
                <a:schemeClr val="tx1"/>
              </a:buClr>
              <a:buFont typeface="Wingdings" panose="05000000000000000000" pitchFamily="2" charset="2"/>
              <a:buChar char="Ø"/>
            </a:pPr>
            <a:r>
              <a:rPr lang="fr-FR" dirty="0">
                <a:solidFill>
                  <a:schemeClr val="tx1"/>
                </a:solidFill>
                <a:latin typeface="+mj-lt"/>
              </a:rPr>
              <a:t>    Les fonctions de filtres : SELECTEDVALUE, ISFILTERED  et ISINSCOPE.</a:t>
            </a:r>
            <a:endParaRPr lang="fr-FR" sz="1800" dirty="0">
              <a:solidFill>
                <a:schemeClr val="tx1"/>
              </a:solidFill>
              <a:effectLst/>
              <a:latin typeface="+mj-lt"/>
            </a:endParaRPr>
          </a:p>
        </p:txBody>
      </p:sp>
      <p:sp>
        <p:nvSpPr>
          <p:cNvPr id="4" name="Espace réservé du numéro de diapositive 3">
            <a:extLst>
              <a:ext uri="{FF2B5EF4-FFF2-40B4-BE49-F238E27FC236}">
                <a16:creationId xmlns:a16="http://schemas.microsoft.com/office/drawing/2014/main" id="{F7CA2988-2E76-46F7-91CE-D56E3BD45E06}"/>
              </a:ext>
            </a:extLst>
          </p:cNvPr>
          <p:cNvSpPr>
            <a:spLocks noGrp="1"/>
          </p:cNvSpPr>
          <p:nvPr>
            <p:ph type="sldNum" sz="quarter" idx="12"/>
          </p:nvPr>
        </p:nvSpPr>
        <p:spPr>
          <a:xfrm>
            <a:off x="620325" y="759545"/>
            <a:ext cx="596886" cy="365125"/>
          </a:xfrm>
        </p:spPr>
        <p:txBody>
          <a:bodyPr vert="horz" lIns="91440" tIns="45720" rIns="91440" bIns="45720" rtlCol="0" anchor="ctr">
            <a:normAutofit/>
          </a:bodyPr>
          <a:lstStyle/>
          <a:p>
            <a:pPr>
              <a:lnSpc>
                <a:spcPct val="90000"/>
              </a:lnSpc>
              <a:spcAft>
                <a:spcPts val="600"/>
              </a:spcAft>
            </a:pPr>
            <a:fld id="{401CF334-2D5C-4859-84A6-CA7E6E43FAEB}" type="slidenum">
              <a:rPr lang="en-US" sz="1900" kern="1200" noProof="0">
                <a:solidFill>
                  <a:schemeClr val="tx1"/>
                </a:solidFill>
                <a:latin typeface="+mn-lt"/>
                <a:ea typeface="+mn-ea"/>
                <a:cs typeface="+mn-cs"/>
              </a:rPr>
              <a:pPr>
                <a:lnSpc>
                  <a:spcPct val="90000"/>
                </a:lnSpc>
                <a:spcAft>
                  <a:spcPts val="600"/>
                </a:spcAft>
              </a:pPr>
              <a:t>133</a:t>
            </a:fld>
            <a:endParaRPr lang="en-US" sz="1900" kern="1200" noProof="0" dirty="0">
              <a:solidFill>
                <a:schemeClr val="tx1"/>
              </a:solidFill>
              <a:latin typeface="+mn-lt"/>
              <a:ea typeface="+mn-ea"/>
              <a:cs typeface="+mn-cs"/>
            </a:endParaRPr>
          </a:p>
        </p:txBody>
      </p:sp>
    </p:spTree>
    <p:extLst>
      <p:ext uri="{BB962C8B-B14F-4D97-AF65-F5344CB8AC3E}">
        <p14:creationId xmlns:p14="http://schemas.microsoft.com/office/powerpoint/2010/main" val="22940209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3A4027E8-780D-8100-A1F7-4DDB5954B3FC}"/>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3E38E911-AF36-AF38-C0A5-262FA410C407}"/>
              </a:ext>
            </a:extLst>
          </p:cNvPr>
          <p:cNvSpPr>
            <a:spLocks noGrp="1"/>
          </p:cNvSpPr>
          <p:nvPr>
            <p:ph type="ctrTitle"/>
          </p:nvPr>
        </p:nvSpPr>
        <p:spPr>
          <a:xfrm>
            <a:off x="2669628" y="2599617"/>
            <a:ext cx="8812316" cy="2440919"/>
          </a:xfrm>
        </p:spPr>
        <p:txBody>
          <a:bodyPr>
            <a:normAutofit fontScale="90000"/>
          </a:bodyPr>
          <a:lstStyle/>
          <a:p>
            <a:pPr algn="just">
              <a:buClr>
                <a:schemeClr val="tx1"/>
              </a:buClr>
              <a:buFont typeface="Wingdings" panose="05000000000000000000" pitchFamily="2" charset="2"/>
              <a:buChar char="Ø"/>
            </a:pPr>
            <a:r>
              <a:rPr lang="fr-FR" sz="5400" dirty="0">
                <a:solidFill>
                  <a:schemeClr val="tx1"/>
                </a:solidFill>
                <a:effectLst/>
                <a:latin typeface="+mj-lt"/>
              </a:rPr>
              <a:t>La fonction CALCULATE VS </a:t>
            </a:r>
            <a:r>
              <a:rPr lang="fr-FR" sz="5400" dirty="0" err="1">
                <a:solidFill>
                  <a:schemeClr val="tx1"/>
                </a:solidFill>
                <a:effectLst/>
                <a:latin typeface="+mj-lt"/>
              </a:rPr>
              <a:t>Sumx</a:t>
            </a:r>
            <a:r>
              <a:rPr lang="fr-FR" sz="5400" dirty="0">
                <a:solidFill>
                  <a:schemeClr val="tx1"/>
                </a:solidFill>
                <a:effectLst/>
                <a:latin typeface="+mj-lt"/>
              </a:rPr>
              <a:t>/</a:t>
            </a:r>
            <a:r>
              <a:rPr lang="fr-FR" sz="5400" dirty="0" err="1">
                <a:solidFill>
                  <a:schemeClr val="tx1"/>
                </a:solidFill>
                <a:effectLst/>
                <a:latin typeface="+mj-lt"/>
              </a:rPr>
              <a:t>Averagex</a:t>
            </a:r>
            <a:r>
              <a:rPr lang="fr-FR" sz="5400" dirty="0">
                <a:solidFill>
                  <a:schemeClr val="tx1"/>
                </a:solidFill>
                <a:effectLst/>
                <a:latin typeface="+mj-lt"/>
              </a:rPr>
              <a:t> </a:t>
            </a:r>
            <a:r>
              <a:rPr lang="fr-FR" sz="5400" dirty="0" err="1">
                <a:solidFill>
                  <a:schemeClr val="tx1"/>
                </a:solidFill>
                <a:effectLst/>
                <a:latin typeface="+mj-lt"/>
              </a:rPr>
              <a:t>etc</a:t>
            </a:r>
            <a:r>
              <a:rPr lang="fr-FR" sz="5400" dirty="0">
                <a:solidFill>
                  <a:schemeClr val="tx1"/>
                </a:solidFill>
                <a:effectLst/>
                <a:latin typeface="+mj-lt"/>
              </a:rPr>
              <a:t> + FILTER.</a:t>
            </a:r>
          </a:p>
        </p:txBody>
      </p:sp>
      <p:sp>
        <p:nvSpPr>
          <p:cNvPr id="4" name="Espace réservé du numéro de diapositive 3">
            <a:extLst>
              <a:ext uri="{FF2B5EF4-FFF2-40B4-BE49-F238E27FC236}">
                <a16:creationId xmlns:a16="http://schemas.microsoft.com/office/drawing/2014/main" id="{076C2ED1-2EC1-9920-C595-85464E1B42A7}"/>
              </a:ext>
            </a:extLst>
          </p:cNvPr>
          <p:cNvSpPr>
            <a:spLocks noGrp="1"/>
          </p:cNvSpPr>
          <p:nvPr>
            <p:ph type="sldNum" sz="quarter" idx="12"/>
          </p:nvPr>
        </p:nvSpPr>
        <p:spPr>
          <a:xfrm>
            <a:off x="110598" y="4543907"/>
            <a:ext cx="779767" cy="365125"/>
          </a:xfrm>
        </p:spPr>
        <p:txBody>
          <a:bodyPr>
            <a:normAutofit/>
          </a:bodyPr>
          <a:lstStyle/>
          <a:p>
            <a:pPr rtl="0">
              <a:lnSpc>
                <a:spcPct val="90000"/>
              </a:lnSpc>
              <a:spcAft>
                <a:spcPts val="600"/>
              </a:spcAft>
            </a:pPr>
            <a:fld id="{401CF334-2D5C-4859-84A6-CA7E6E43FAEB}" type="slidenum">
              <a:rPr lang="fr-FR" sz="1900" noProof="0" smtClean="0"/>
              <a:pPr rtl="0">
                <a:lnSpc>
                  <a:spcPct val="90000"/>
                </a:lnSpc>
                <a:spcAft>
                  <a:spcPts val="600"/>
                </a:spcAft>
              </a:pPr>
              <a:t>134</a:t>
            </a:fld>
            <a:endParaRPr lang="fr-FR" sz="1900" noProof="0"/>
          </a:p>
        </p:txBody>
      </p:sp>
    </p:spTree>
    <p:extLst>
      <p:ext uri="{BB962C8B-B14F-4D97-AF65-F5344CB8AC3E}">
        <p14:creationId xmlns:p14="http://schemas.microsoft.com/office/powerpoint/2010/main" val="459301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77514-E4A2-C3DB-2CD8-C0A30D8A186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13FCC5B-DC82-AC9E-E340-1B6AD20EB716}"/>
              </a:ext>
            </a:extLst>
          </p:cNvPr>
          <p:cNvSpPr>
            <a:spLocks noGrp="1"/>
          </p:cNvSpPr>
          <p:nvPr>
            <p:ph type="title"/>
          </p:nvPr>
        </p:nvSpPr>
        <p:spPr>
          <a:xfrm>
            <a:off x="1828800" y="589276"/>
            <a:ext cx="9831388" cy="1280890"/>
          </a:xfrm>
        </p:spPr>
        <p:txBody>
          <a:bodyPr rtlCol="0">
            <a:normAutofit/>
          </a:bodyPr>
          <a:lstStyle/>
          <a:p>
            <a:r>
              <a:rPr lang="fr-FR" dirty="0"/>
              <a:t>Fonction CALCULATE</a:t>
            </a:r>
            <a:br>
              <a:rPr lang="fr-FR" dirty="0"/>
            </a:br>
            <a:r>
              <a:rPr lang="fr-FR" dirty="0"/>
              <a:t>Rappel : Filtres et gestion des ET </a:t>
            </a:r>
            <a:r>
              <a:rPr lang="fr-FR" dirty="0" err="1"/>
              <a:t>et</a:t>
            </a:r>
            <a:r>
              <a:rPr lang="fr-FR" dirty="0"/>
              <a:t> OU</a:t>
            </a:r>
          </a:p>
        </p:txBody>
      </p:sp>
      <p:sp>
        <p:nvSpPr>
          <p:cNvPr id="4" name="Espace réservé du numéro de diapositive 3">
            <a:extLst>
              <a:ext uri="{FF2B5EF4-FFF2-40B4-BE49-F238E27FC236}">
                <a16:creationId xmlns:a16="http://schemas.microsoft.com/office/drawing/2014/main" id="{D6DE1156-2D8E-0122-B3EB-46DB8B786B1C}"/>
              </a:ext>
            </a:extLst>
          </p:cNvPr>
          <p:cNvSpPr>
            <a:spLocks noGrp="1"/>
          </p:cNvSpPr>
          <p:nvPr>
            <p:ph type="sldNum" sz="quarter" idx="12"/>
          </p:nvPr>
        </p:nvSpPr>
        <p:spPr/>
        <p:txBody>
          <a:bodyPr/>
          <a:lstStyle/>
          <a:p>
            <a:pPr rtl="0"/>
            <a:fld id="{401CF334-2D5C-4859-84A6-CA7E6E43FAEB}" type="slidenum">
              <a:rPr lang="fr-FR" noProof="0" smtClean="0"/>
              <a:t>135</a:t>
            </a:fld>
            <a:endParaRPr lang="fr-FR" noProof="0"/>
          </a:p>
        </p:txBody>
      </p:sp>
      <p:sp>
        <p:nvSpPr>
          <p:cNvPr id="5" name="Rectangle 4">
            <a:extLst>
              <a:ext uri="{FF2B5EF4-FFF2-40B4-BE49-F238E27FC236}">
                <a16:creationId xmlns:a16="http://schemas.microsoft.com/office/drawing/2014/main" id="{B9E00214-8BB2-14E6-E5A9-3F78A6607C74}"/>
              </a:ext>
            </a:extLst>
          </p:cNvPr>
          <p:cNvSpPr/>
          <p:nvPr/>
        </p:nvSpPr>
        <p:spPr>
          <a:xfrm>
            <a:off x="1124608" y="1959852"/>
            <a:ext cx="10815144" cy="4647426"/>
          </a:xfrm>
          <a:prstGeom prst="rect">
            <a:avLst/>
          </a:prstGeom>
        </p:spPr>
        <p:txBody>
          <a:bodyPr wrap="square">
            <a:spAutoFit/>
          </a:bodyPr>
          <a:lstStyle/>
          <a:p>
            <a:pPr marL="285750" indent="-285750" algn="just">
              <a:buFont typeface="Wingdings" panose="05000000000000000000" pitchFamily="2" charset="2"/>
              <a:buChar char="Ø"/>
            </a:pPr>
            <a:r>
              <a:rPr lang="fr-FR" b="1" dirty="0">
                <a:solidFill>
                  <a:schemeClr val="accent5"/>
                </a:solidFill>
              </a:rPr>
              <a:t>Le CALCULATE </a:t>
            </a:r>
            <a:r>
              <a:rPr lang="fr-FR" dirty="0">
                <a:solidFill>
                  <a:schemeClr val="accent5"/>
                </a:solidFill>
              </a:rPr>
              <a:t> permet de faire une agrégation en fonction d’un ou plusieurs filtres.</a:t>
            </a:r>
            <a:endParaRPr lang="fr-FR" dirty="0">
              <a:effectLst/>
            </a:endParaRPr>
          </a:p>
          <a:p>
            <a:pPr marL="285750" indent="-285750" algn="just">
              <a:buFont typeface="Wingdings" panose="05000000000000000000" pitchFamily="2" charset="2"/>
              <a:buChar char="Ø"/>
            </a:pPr>
            <a:r>
              <a:rPr lang="fr-FR" b="1" u="sng" dirty="0"/>
              <a:t>Syntaxe </a:t>
            </a:r>
            <a:r>
              <a:rPr lang="fr-FR" dirty="0"/>
              <a:t>: </a:t>
            </a:r>
            <a:r>
              <a:rPr lang="fr-FR" sz="1600" dirty="0" err="1">
                <a:solidFill>
                  <a:srgbClr val="000000"/>
                </a:solidFill>
                <a:latin typeface="Consolas" panose="020B0609020204030204" pitchFamily="49" charset="0"/>
              </a:rPr>
              <a:t>Calculate</a:t>
            </a:r>
            <a:r>
              <a:rPr lang="fr-FR" sz="1600" dirty="0">
                <a:solidFill>
                  <a:srgbClr val="000000"/>
                </a:solidFill>
                <a:latin typeface="Consolas" panose="020B0609020204030204" pitchFamily="49" charset="0"/>
              </a:rPr>
              <a:t>( Expression = calcul entier ou mesure ; filtre1 fin </a:t>
            </a:r>
            <a:r>
              <a:rPr lang="fr-FR" sz="1600" dirty="0">
                <a:solidFill>
                  <a:schemeClr val="accent5"/>
                </a:solidFill>
                <a:latin typeface="Consolas" panose="020B0609020204030204" pitchFamily="49" charset="0"/>
              </a:rPr>
              <a:t>ou ; filtre 2 ; etc.)</a:t>
            </a:r>
          </a:p>
          <a:p>
            <a:pPr algn="just"/>
            <a:endParaRPr lang="fr-FR" b="1" dirty="0">
              <a:solidFill>
                <a:schemeClr val="accent4"/>
              </a:solidFill>
            </a:endParaRPr>
          </a:p>
          <a:p>
            <a:pPr marL="285750" indent="-285750" algn="just">
              <a:buFont typeface="Wingdings" panose="05000000000000000000" pitchFamily="2" charset="2"/>
              <a:buChar char="Ø"/>
            </a:pPr>
            <a:r>
              <a:rPr lang="fr-FR" u="sng" dirty="0"/>
              <a:t>Exemple avec plusieurs filtres : La somme des montants des ventes pour BAC+3 et Mariés</a:t>
            </a:r>
          </a:p>
          <a:p>
            <a:pPr algn="just"/>
            <a:r>
              <a:rPr lang="fr-FR" b="0" dirty="0">
                <a:solidFill>
                  <a:srgbClr val="3165BB"/>
                </a:solidFill>
                <a:effectLst/>
                <a:latin typeface="Consolas" panose="020B0609020204030204" pitchFamily="49" charset="0"/>
              </a:rPr>
              <a:t>= CALCULATE</a:t>
            </a:r>
            <a:r>
              <a:rPr lang="fr-FR" b="0" dirty="0">
                <a:solidFill>
                  <a:srgbClr val="000000"/>
                </a:solidFill>
                <a:effectLst/>
                <a:latin typeface="Consolas" panose="020B0609020204030204" pitchFamily="49" charset="0"/>
              </a:rPr>
              <a:t>(</a:t>
            </a:r>
            <a:r>
              <a:rPr lang="fr-FR" b="0" dirty="0">
                <a:solidFill>
                  <a:srgbClr val="68349C"/>
                </a:solidFill>
                <a:effectLst/>
                <a:latin typeface="Consolas" panose="020B0609020204030204" pitchFamily="49" charset="0"/>
              </a:rPr>
              <a:t>[Somme montants ventes]</a:t>
            </a:r>
            <a:r>
              <a:rPr lang="fr-FR" b="0" dirty="0">
                <a:solidFill>
                  <a:srgbClr val="000000"/>
                </a:solidFill>
                <a:effectLst/>
                <a:latin typeface="Consolas" panose="020B0609020204030204" pitchFamily="49" charset="0"/>
              </a:rPr>
              <a:t>; </a:t>
            </a:r>
            <a:r>
              <a:rPr lang="fr-FR" b="0" dirty="0">
                <a:solidFill>
                  <a:srgbClr val="001080"/>
                </a:solidFill>
                <a:effectLst/>
                <a:latin typeface="Consolas" panose="020B0609020204030204" pitchFamily="49" charset="0"/>
              </a:rPr>
              <a:t>'Vendeurs'[Niveau d'étude]</a:t>
            </a:r>
            <a:r>
              <a:rPr lang="fr-FR" b="0" dirty="0">
                <a:solidFill>
                  <a:srgbClr val="000000"/>
                </a:solidFill>
                <a:effectLst/>
                <a:latin typeface="Consolas" panose="020B0609020204030204" pitchFamily="49" charset="0"/>
              </a:rPr>
              <a:t>= </a:t>
            </a:r>
            <a:r>
              <a:rPr lang="fr-FR" b="0" dirty="0">
                <a:solidFill>
                  <a:srgbClr val="A31515"/>
                </a:solidFill>
                <a:effectLst/>
                <a:latin typeface="Consolas" panose="020B0609020204030204" pitchFamily="49" charset="0"/>
              </a:rPr>
              <a:t>"Bac +3"</a:t>
            </a:r>
            <a:r>
              <a:rPr lang="fr-FR" b="0" dirty="0">
                <a:solidFill>
                  <a:srgbClr val="000000"/>
                </a:solidFill>
                <a:effectLst/>
                <a:highlight>
                  <a:srgbClr val="FFFF00"/>
                </a:highlight>
                <a:latin typeface="Consolas" panose="020B0609020204030204" pitchFamily="49" charset="0"/>
              </a:rPr>
              <a:t>;</a:t>
            </a:r>
            <a:r>
              <a:rPr lang="fr-FR" b="0" dirty="0">
                <a:solidFill>
                  <a:srgbClr val="000000"/>
                </a:solidFill>
                <a:effectLst/>
                <a:latin typeface="Consolas" panose="020B0609020204030204" pitchFamily="49" charset="0"/>
              </a:rPr>
              <a:t> </a:t>
            </a:r>
            <a:r>
              <a:rPr lang="fr-FR" b="0" dirty="0">
                <a:solidFill>
                  <a:srgbClr val="001080"/>
                </a:solidFill>
                <a:effectLst/>
                <a:latin typeface="Consolas" panose="020B0609020204030204" pitchFamily="49" charset="0"/>
              </a:rPr>
              <a:t>'Vendeurs'[Situation familiale]</a:t>
            </a:r>
            <a:r>
              <a:rPr lang="fr-FR" b="0" dirty="0">
                <a:solidFill>
                  <a:srgbClr val="000000"/>
                </a:solidFill>
                <a:effectLst/>
                <a:latin typeface="Consolas" panose="020B0609020204030204" pitchFamily="49" charset="0"/>
              </a:rPr>
              <a:t> =</a:t>
            </a:r>
            <a:r>
              <a:rPr lang="fr-FR" b="0" dirty="0">
                <a:solidFill>
                  <a:srgbClr val="A31515"/>
                </a:solidFill>
                <a:effectLst/>
                <a:latin typeface="Consolas" panose="020B0609020204030204" pitchFamily="49" charset="0"/>
              </a:rPr>
              <a:t>"Marié"</a:t>
            </a:r>
            <a:r>
              <a:rPr lang="fr-FR" b="0" dirty="0">
                <a:solidFill>
                  <a:srgbClr val="000000"/>
                </a:solidFill>
                <a:effectLst/>
                <a:latin typeface="Consolas" panose="020B0609020204030204" pitchFamily="49" charset="0"/>
              </a:rPr>
              <a:t> )</a:t>
            </a:r>
          </a:p>
          <a:p>
            <a:pPr algn="just"/>
            <a:r>
              <a:rPr lang="fr-FR" b="0" i="1" dirty="0">
                <a:solidFill>
                  <a:srgbClr val="000000"/>
                </a:solidFill>
                <a:effectLst/>
                <a:latin typeface="Consolas" panose="020B0609020204030204" pitchFamily="49" charset="0"/>
              </a:rPr>
              <a:t>= </a:t>
            </a:r>
            <a:r>
              <a:rPr lang="fr-FR" b="0" i="1" dirty="0">
                <a:solidFill>
                  <a:srgbClr val="3165BB"/>
                </a:solidFill>
                <a:effectLst/>
                <a:latin typeface="Consolas" panose="020B0609020204030204" pitchFamily="49" charset="0"/>
              </a:rPr>
              <a:t>CALCULATE</a:t>
            </a:r>
            <a:r>
              <a:rPr lang="fr-FR" b="0" i="1" dirty="0">
                <a:solidFill>
                  <a:srgbClr val="000000"/>
                </a:solidFill>
                <a:effectLst/>
                <a:latin typeface="Consolas" panose="020B0609020204030204" pitchFamily="49" charset="0"/>
              </a:rPr>
              <a:t>(</a:t>
            </a:r>
            <a:r>
              <a:rPr lang="fr-FR" b="0" i="1" dirty="0">
                <a:solidFill>
                  <a:srgbClr val="68349C"/>
                </a:solidFill>
                <a:effectLst/>
                <a:latin typeface="Consolas" panose="020B0609020204030204" pitchFamily="49" charset="0"/>
              </a:rPr>
              <a:t>[Somme montants ventes]</a:t>
            </a:r>
            <a:r>
              <a:rPr lang="fr-FR" b="0" i="1" dirty="0">
                <a:solidFill>
                  <a:srgbClr val="000000"/>
                </a:solidFill>
                <a:effectLst/>
                <a:latin typeface="Consolas" panose="020B0609020204030204" pitchFamily="49" charset="0"/>
              </a:rPr>
              <a:t>; </a:t>
            </a:r>
            <a:r>
              <a:rPr lang="fr-FR" b="0" i="1" dirty="0">
                <a:solidFill>
                  <a:srgbClr val="001080"/>
                </a:solidFill>
                <a:effectLst/>
                <a:latin typeface="Consolas" panose="020B0609020204030204" pitchFamily="49" charset="0"/>
              </a:rPr>
              <a:t>'Vendeurs'[Niveau d'étude]</a:t>
            </a:r>
            <a:r>
              <a:rPr lang="fr-FR" b="0" i="1" dirty="0">
                <a:solidFill>
                  <a:srgbClr val="000000"/>
                </a:solidFill>
                <a:effectLst/>
                <a:latin typeface="Consolas" panose="020B0609020204030204" pitchFamily="49" charset="0"/>
              </a:rPr>
              <a:t>= </a:t>
            </a:r>
            <a:r>
              <a:rPr lang="fr-FR" b="0" i="1" dirty="0">
                <a:solidFill>
                  <a:srgbClr val="A31515"/>
                </a:solidFill>
                <a:effectLst/>
                <a:latin typeface="Consolas" panose="020B0609020204030204" pitchFamily="49" charset="0"/>
              </a:rPr>
              <a:t>"Bac +3"</a:t>
            </a:r>
            <a:r>
              <a:rPr lang="fr-FR" b="0" i="1" dirty="0">
                <a:solidFill>
                  <a:srgbClr val="000000"/>
                </a:solidFill>
                <a:effectLst/>
                <a:latin typeface="Consolas" panose="020B0609020204030204" pitchFamily="49" charset="0"/>
              </a:rPr>
              <a:t> </a:t>
            </a:r>
            <a:r>
              <a:rPr lang="fr-FR" b="0" i="1" dirty="0">
                <a:solidFill>
                  <a:srgbClr val="000000"/>
                </a:solidFill>
                <a:effectLst/>
                <a:highlight>
                  <a:srgbClr val="FFFF00"/>
                </a:highlight>
                <a:latin typeface="Consolas" panose="020B0609020204030204" pitchFamily="49" charset="0"/>
              </a:rPr>
              <a:t>&amp;&amp;</a:t>
            </a:r>
            <a:r>
              <a:rPr lang="fr-FR" b="0" i="1" dirty="0">
                <a:solidFill>
                  <a:srgbClr val="000000"/>
                </a:solidFill>
                <a:effectLst/>
                <a:latin typeface="Consolas" panose="020B0609020204030204" pitchFamily="49" charset="0"/>
              </a:rPr>
              <a:t> </a:t>
            </a:r>
            <a:r>
              <a:rPr lang="fr-FR" b="0" i="1" dirty="0">
                <a:solidFill>
                  <a:srgbClr val="001080"/>
                </a:solidFill>
                <a:effectLst/>
                <a:latin typeface="Consolas" panose="020B0609020204030204" pitchFamily="49" charset="0"/>
              </a:rPr>
              <a:t>'Vendeurs'[Situation familiale]</a:t>
            </a:r>
            <a:r>
              <a:rPr lang="fr-FR" b="0" i="1" dirty="0">
                <a:solidFill>
                  <a:srgbClr val="000000"/>
                </a:solidFill>
                <a:effectLst/>
                <a:latin typeface="Consolas" panose="020B0609020204030204" pitchFamily="49" charset="0"/>
              </a:rPr>
              <a:t> =</a:t>
            </a:r>
            <a:r>
              <a:rPr lang="fr-FR" b="0" i="1" dirty="0">
                <a:solidFill>
                  <a:srgbClr val="A31515"/>
                </a:solidFill>
                <a:effectLst/>
                <a:latin typeface="Consolas" panose="020B0609020204030204" pitchFamily="49" charset="0"/>
              </a:rPr>
              <a:t>"Marié"</a:t>
            </a:r>
            <a:r>
              <a:rPr lang="fr-FR" b="0" i="1" dirty="0">
                <a:solidFill>
                  <a:srgbClr val="000000"/>
                </a:solidFill>
                <a:effectLst/>
                <a:latin typeface="Consolas" panose="020B0609020204030204" pitchFamily="49" charset="0"/>
              </a:rPr>
              <a:t> )</a:t>
            </a:r>
            <a:endParaRPr lang="fr-FR" b="0" dirty="0">
              <a:solidFill>
                <a:srgbClr val="000000"/>
              </a:solidFill>
              <a:effectLst/>
              <a:latin typeface="Consolas" panose="020B0609020204030204" pitchFamily="49" charset="0"/>
            </a:endParaRPr>
          </a:p>
          <a:p>
            <a:pPr algn="just"/>
            <a:endParaRPr lang="fr-FR" b="1" dirty="0">
              <a:solidFill>
                <a:schemeClr val="accent4"/>
              </a:solidFill>
            </a:endParaRPr>
          </a:p>
          <a:p>
            <a:pPr marL="285750" indent="-285750" algn="just">
              <a:buFont typeface="Wingdings" panose="05000000000000000000" pitchFamily="2" charset="2"/>
              <a:buChar char="Ø"/>
            </a:pPr>
            <a:r>
              <a:rPr lang="fr-FR" u="sng" dirty="0"/>
              <a:t>Exemple avec le OU : Mariée ou Célibataire :</a:t>
            </a:r>
          </a:p>
          <a:p>
            <a:pPr marL="285750" indent="-285750" algn="just">
              <a:buFont typeface="Wingdings" panose="05000000000000000000" pitchFamily="2" charset="2"/>
              <a:buChar char="ü"/>
            </a:pPr>
            <a:r>
              <a:rPr lang="fr-FR" sz="1600" i="1" dirty="0"/>
              <a:t>Je souhaite calculer la somme des montant des ventes réalisées par des personnes mariées ou célibataires. </a:t>
            </a:r>
          </a:p>
          <a:p>
            <a:pPr marL="285750" indent="-285750" algn="just">
              <a:buFont typeface="Wingdings" panose="05000000000000000000" pitchFamily="2" charset="2"/>
              <a:buChar char="ü"/>
            </a:pPr>
            <a:endParaRPr lang="fr-FR" sz="1600" i="1" dirty="0">
              <a:solidFill>
                <a:schemeClr val="accent5"/>
              </a:solidFill>
            </a:endParaRPr>
          </a:p>
          <a:p>
            <a:pPr algn="just"/>
            <a:r>
              <a:rPr lang="fr-FR" b="0" dirty="0">
                <a:solidFill>
                  <a:srgbClr val="3165BB"/>
                </a:solidFill>
                <a:effectLst/>
                <a:latin typeface="Consolas" panose="020B0609020204030204" pitchFamily="49" charset="0"/>
              </a:rPr>
              <a:t>CALCULATE</a:t>
            </a:r>
            <a:r>
              <a:rPr lang="fr-FR" b="0" dirty="0">
                <a:solidFill>
                  <a:srgbClr val="000000"/>
                </a:solidFill>
                <a:effectLst/>
                <a:latin typeface="Consolas" panose="020B0609020204030204" pitchFamily="49" charset="0"/>
              </a:rPr>
              <a:t>( </a:t>
            </a:r>
            <a:r>
              <a:rPr lang="fr-FR" b="0" dirty="0">
                <a:solidFill>
                  <a:srgbClr val="68349C"/>
                </a:solidFill>
                <a:effectLst/>
                <a:latin typeface="Consolas" panose="020B0609020204030204" pitchFamily="49" charset="0"/>
              </a:rPr>
              <a:t>[Somme montants ventes]</a:t>
            </a:r>
            <a:r>
              <a:rPr lang="fr-FR" b="0" dirty="0">
                <a:solidFill>
                  <a:srgbClr val="000000"/>
                </a:solidFill>
                <a:effectLst/>
                <a:latin typeface="Consolas" panose="020B0609020204030204" pitchFamily="49" charset="0"/>
              </a:rPr>
              <a:t> ; </a:t>
            </a:r>
          </a:p>
          <a:p>
            <a:pPr algn="just"/>
            <a:r>
              <a:rPr lang="fr-FR" b="0" dirty="0">
                <a:solidFill>
                  <a:srgbClr val="001080"/>
                </a:solidFill>
                <a:effectLst/>
                <a:latin typeface="Consolas" panose="020B0609020204030204" pitchFamily="49" charset="0"/>
              </a:rPr>
              <a:t>'Vendeurs'[Situation familiale]</a:t>
            </a:r>
            <a:r>
              <a:rPr lang="fr-FR" b="0" dirty="0">
                <a:solidFill>
                  <a:srgbClr val="000000"/>
                </a:solidFill>
                <a:effectLst/>
                <a:latin typeface="Consolas" panose="020B0609020204030204" pitchFamily="49" charset="0"/>
              </a:rPr>
              <a:t> </a:t>
            </a:r>
            <a:r>
              <a:rPr lang="fr-FR" b="0" dirty="0">
                <a:solidFill>
                  <a:srgbClr val="0000FF"/>
                </a:solidFill>
                <a:effectLst/>
                <a:latin typeface="Consolas" panose="020B0609020204030204" pitchFamily="49" charset="0"/>
              </a:rPr>
              <a:t>IN</a:t>
            </a:r>
            <a:r>
              <a:rPr lang="fr-FR" b="0" dirty="0">
                <a:solidFill>
                  <a:srgbClr val="000000"/>
                </a:solidFill>
                <a:effectLst/>
                <a:latin typeface="Consolas" panose="020B0609020204030204" pitchFamily="49" charset="0"/>
              </a:rPr>
              <a:t> {</a:t>
            </a:r>
            <a:r>
              <a:rPr lang="fr-FR" b="0" dirty="0">
                <a:solidFill>
                  <a:srgbClr val="A31515"/>
                </a:solidFill>
                <a:effectLst/>
                <a:latin typeface="Consolas" panose="020B0609020204030204" pitchFamily="49" charset="0"/>
              </a:rPr>
              <a:t>"</a:t>
            </a:r>
            <a:r>
              <a:rPr lang="fr-FR" b="0" dirty="0" err="1">
                <a:solidFill>
                  <a:srgbClr val="A31515"/>
                </a:solidFill>
                <a:effectLst/>
                <a:latin typeface="Consolas" panose="020B0609020204030204" pitchFamily="49" charset="0"/>
              </a:rPr>
              <a:t>Mariée"</a:t>
            </a:r>
            <a:r>
              <a:rPr lang="fr-FR" b="0" dirty="0" err="1">
                <a:solidFill>
                  <a:srgbClr val="000000"/>
                </a:solidFill>
                <a:effectLst/>
                <a:latin typeface="Consolas" panose="020B0609020204030204" pitchFamily="49" charset="0"/>
              </a:rPr>
              <a:t>;</a:t>
            </a:r>
            <a:r>
              <a:rPr lang="fr-FR" b="0" dirty="0" err="1">
                <a:solidFill>
                  <a:srgbClr val="A31515"/>
                </a:solidFill>
                <a:effectLst/>
                <a:latin typeface="Consolas" panose="020B0609020204030204" pitchFamily="49" charset="0"/>
              </a:rPr>
              <a:t>"Célibataire</a:t>
            </a:r>
            <a:r>
              <a:rPr lang="fr-FR" b="0" dirty="0">
                <a:solidFill>
                  <a:srgbClr val="A31515"/>
                </a:solidFill>
                <a:effectLst/>
                <a:latin typeface="Consolas" panose="020B0609020204030204" pitchFamily="49" charset="0"/>
              </a:rPr>
              <a:t>"</a:t>
            </a:r>
            <a:r>
              <a:rPr lang="fr-FR" b="0" dirty="0">
                <a:solidFill>
                  <a:srgbClr val="000000"/>
                </a:solidFill>
                <a:effectLst/>
                <a:latin typeface="Consolas" panose="020B0609020204030204" pitchFamily="49" charset="0"/>
              </a:rPr>
              <a:t>} ) </a:t>
            </a:r>
            <a:r>
              <a:rPr lang="fr-FR" sz="1600" b="0" dirty="0">
                <a:solidFill>
                  <a:srgbClr val="00B0F0"/>
                </a:solidFill>
                <a:effectLst/>
                <a:latin typeface="Consolas" panose="020B0609020204030204" pitchFamily="49" charset="0"/>
              </a:rPr>
              <a:t>– IN : liste de valeurs</a:t>
            </a:r>
          </a:p>
          <a:p>
            <a:pPr algn="just"/>
            <a:endParaRPr lang="fr-FR" sz="1600" b="0" dirty="0">
              <a:solidFill>
                <a:srgbClr val="00B0F0"/>
              </a:solidFill>
              <a:effectLst/>
              <a:latin typeface="Consolas" panose="020B0609020204030204" pitchFamily="49" charset="0"/>
            </a:endParaRPr>
          </a:p>
          <a:p>
            <a:pPr algn="just"/>
            <a:r>
              <a:rPr lang="fr-FR" sz="1600" i="1" dirty="0">
                <a:solidFill>
                  <a:schemeClr val="accent5"/>
                </a:solidFill>
              </a:rPr>
              <a:t>  </a:t>
            </a:r>
            <a:r>
              <a:rPr lang="fr-FR" sz="1400" dirty="0">
                <a:solidFill>
                  <a:srgbClr val="00B0F0"/>
                </a:solidFill>
              </a:rPr>
              <a:t>VS </a:t>
            </a:r>
            <a:r>
              <a:rPr lang="fr-FR" sz="1400" b="0" dirty="0">
                <a:solidFill>
                  <a:srgbClr val="00B0F0"/>
                </a:solidFill>
                <a:effectLst/>
                <a:latin typeface="Consolas" panose="020B0609020204030204" pitchFamily="49" charset="0"/>
              </a:rPr>
              <a:t>'Vendeurs'[Situation familiale]="Mariée" || 'Vendeurs'[Situation familiale]="Célibataire") -- OU</a:t>
            </a:r>
          </a:p>
        </p:txBody>
      </p:sp>
    </p:spTree>
    <p:extLst>
      <p:ext uri="{BB962C8B-B14F-4D97-AF65-F5344CB8AC3E}">
        <p14:creationId xmlns:p14="http://schemas.microsoft.com/office/powerpoint/2010/main" val="2642243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05A0D-FA16-8647-7DAF-CCDE6D8D841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FF65876-2D4D-BFF3-48BB-BF62954B287D}"/>
              </a:ext>
            </a:extLst>
          </p:cNvPr>
          <p:cNvSpPr>
            <a:spLocks noGrp="1"/>
          </p:cNvSpPr>
          <p:nvPr>
            <p:ph type="title"/>
          </p:nvPr>
        </p:nvSpPr>
        <p:spPr>
          <a:xfrm>
            <a:off x="1828800" y="589276"/>
            <a:ext cx="9831388" cy="1280890"/>
          </a:xfrm>
        </p:spPr>
        <p:txBody>
          <a:bodyPr rtlCol="0">
            <a:normAutofit/>
          </a:bodyPr>
          <a:lstStyle/>
          <a:p>
            <a:r>
              <a:rPr lang="fr-FR" dirty="0"/>
              <a:t>Fonctions DAX avec filtre en ligne</a:t>
            </a:r>
            <a:br>
              <a:rPr lang="fr-FR" dirty="0"/>
            </a:br>
            <a:r>
              <a:rPr lang="fr-FR" dirty="0"/>
              <a:t>SUMX / AVERAGEX / MINX, etc. = MESURE</a:t>
            </a:r>
          </a:p>
        </p:txBody>
      </p:sp>
      <p:sp>
        <p:nvSpPr>
          <p:cNvPr id="4" name="Espace réservé du numéro de diapositive 3">
            <a:extLst>
              <a:ext uri="{FF2B5EF4-FFF2-40B4-BE49-F238E27FC236}">
                <a16:creationId xmlns:a16="http://schemas.microsoft.com/office/drawing/2014/main" id="{33ADB20E-C9EB-2E1A-CEC4-3E3E774D8AAA}"/>
              </a:ext>
            </a:extLst>
          </p:cNvPr>
          <p:cNvSpPr>
            <a:spLocks noGrp="1"/>
          </p:cNvSpPr>
          <p:nvPr>
            <p:ph type="sldNum" sz="quarter" idx="12"/>
          </p:nvPr>
        </p:nvSpPr>
        <p:spPr/>
        <p:txBody>
          <a:bodyPr/>
          <a:lstStyle/>
          <a:p>
            <a:pPr rtl="0"/>
            <a:fld id="{401CF334-2D5C-4859-84A6-CA7E6E43FAEB}" type="slidenum">
              <a:rPr lang="fr-FR" noProof="0" smtClean="0"/>
              <a:t>136</a:t>
            </a:fld>
            <a:endParaRPr lang="fr-FR" noProof="0"/>
          </a:p>
        </p:txBody>
      </p:sp>
      <p:sp>
        <p:nvSpPr>
          <p:cNvPr id="5" name="Rectangle 4">
            <a:extLst>
              <a:ext uri="{FF2B5EF4-FFF2-40B4-BE49-F238E27FC236}">
                <a16:creationId xmlns:a16="http://schemas.microsoft.com/office/drawing/2014/main" id="{B1591BB3-6FF2-04B9-2AFE-4AAA498BA4C7}"/>
              </a:ext>
            </a:extLst>
          </p:cNvPr>
          <p:cNvSpPr/>
          <p:nvPr/>
        </p:nvSpPr>
        <p:spPr>
          <a:xfrm>
            <a:off x="1072055" y="1870166"/>
            <a:ext cx="10888717" cy="4524315"/>
          </a:xfrm>
          <a:prstGeom prst="rect">
            <a:avLst/>
          </a:prstGeom>
        </p:spPr>
        <p:txBody>
          <a:bodyPr wrap="square">
            <a:spAutoFit/>
          </a:bodyPr>
          <a:lstStyle/>
          <a:p>
            <a:pPr marL="285750" indent="-285750" algn="just">
              <a:buFont typeface="Wingdings" panose="05000000000000000000" pitchFamily="2" charset="2"/>
              <a:buChar char="Ø"/>
            </a:pPr>
            <a:r>
              <a:rPr lang="fr-FR" b="1" dirty="0">
                <a:solidFill>
                  <a:schemeClr val="accent5"/>
                </a:solidFill>
              </a:rPr>
              <a:t>SUMX </a:t>
            </a:r>
            <a:r>
              <a:rPr lang="fr-FR" dirty="0">
                <a:effectLst/>
              </a:rPr>
              <a:t>: </a:t>
            </a:r>
            <a:r>
              <a:rPr lang="fr-FR" dirty="0"/>
              <a:t>Il permet de faire un calcul (agrégation) en fonction d’un critère/expression en ligne</a:t>
            </a:r>
          </a:p>
          <a:p>
            <a:pPr algn="just"/>
            <a:endParaRPr lang="fr-FR" dirty="0">
              <a:effectLst/>
            </a:endParaRPr>
          </a:p>
          <a:p>
            <a:pPr marL="285750" indent="-285750" algn="just">
              <a:buFont typeface="Wingdings" panose="05000000000000000000" pitchFamily="2" charset="2"/>
              <a:buChar char="Ø"/>
            </a:pPr>
            <a:r>
              <a:rPr lang="fr-FR" b="1" u="sng" dirty="0"/>
              <a:t>Deux étapes </a:t>
            </a:r>
            <a:r>
              <a:rPr lang="fr-FR" dirty="0"/>
              <a:t>: </a:t>
            </a:r>
            <a:endParaRPr lang="fr-FR" dirty="0">
              <a:effectLst/>
            </a:endParaRPr>
          </a:p>
          <a:p>
            <a:pPr marL="285750" indent="-285750" algn="just">
              <a:buFont typeface="Wingdings" panose="05000000000000000000" pitchFamily="2" charset="2"/>
              <a:buChar char="ü"/>
            </a:pPr>
            <a:r>
              <a:rPr lang="fr-FR" b="1" dirty="0">
                <a:solidFill>
                  <a:schemeClr val="accent4"/>
                </a:solidFill>
                <a:effectLst/>
              </a:rPr>
              <a:t>Le X </a:t>
            </a:r>
            <a:r>
              <a:rPr lang="fr-FR" dirty="0">
                <a:effectLst/>
              </a:rPr>
              <a:t>: Pour calculer une </a:t>
            </a:r>
            <a:r>
              <a:rPr lang="fr-FR" b="1" i="1" dirty="0">
                <a:effectLst/>
              </a:rPr>
              <a:t>expression</a:t>
            </a:r>
            <a:r>
              <a:rPr lang="fr-FR" dirty="0">
                <a:effectLst/>
              </a:rPr>
              <a:t> : addition, multiplication, etc. entre plusieurs colonnes, </a:t>
            </a:r>
            <a:r>
              <a:rPr lang="fr-FR" b="1" u="sng" dirty="0">
                <a:effectLst/>
              </a:rPr>
              <a:t>ligne par ligne</a:t>
            </a:r>
            <a:r>
              <a:rPr lang="fr-FR" dirty="0">
                <a:effectLst/>
              </a:rPr>
              <a:t>, sans créer de colonne dans la table.</a:t>
            </a:r>
          </a:p>
          <a:p>
            <a:pPr marL="285750" indent="-285750" algn="just">
              <a:buFont typeface="Wingdings" panose="05000000000000000000" pitchFamily="2" charset="2"/>
              <a:buChar char="ü"/>
            </a:pPr>
            <a:r>
              <a:rPr lang="fr-FR" b="1" dirty="0">
                <a:solidFill>
                  <a:schemeClr val="accent4"/>
                </a:solidFill>
              </a:rPr>
              <a:t>Le SUM </a:t>
            </a:r>
            <a:r>
              <a:rPr lang="fr-FR" dirty="0">
                <a:effectLst/>
              </a:rPr>
              <a:t>: Pour calculer la </a:t>
            </a:r>
            <a:r>
              <a:rPr lang="fr-FR" b="1" dirty="0">
                <a:effectLst/>
              </a:rPr>
              <a:t>somme totale </a:t>
            </a:r>
            <a:r>
              <a:rPr lang="fr-FR" dirty="0">
                <a:effectLst/>
              </a:rPr>
              <a:t>de cette </a:t>
            </a:r>
            <a:r>
              <a:rPr lang="fr-FR" b="1" dirty="0">
                <a:effectLst/>
              </a:rPr>
              <a:t>colonne temporaire</a:t>
            </a:r>
            <a:r>
              <a:rPr lang="fr-FR" dirty="0">
                <a:effectLst/>
              </a:rPr>
              <a:t>/en mémoire.</a:t>
            </a:r>
            <a:endParaRPr lang="fr-FR" b="1" dirty="0">
              <a:solidFill>
                <a:schemeClr val="accent4"/>
              </a:solidFill>
              <a:effectLst/>
            </a:endParaRPr>
          </a:p>
          <a:p>
            <a:pPr algn="just"/>
            <a:endParaRPr lang="fr-FR" b="1" dirty="0">
              <a:solidFill>
                <a:schemeClr val="accent4"/>
              </a:solidFill>
            </a:endParaRPr>
          </a:p>
          <a:p>
            <a:pPr marL="285750" indent="-285750" algn="just">
              <a:buFont typeface="Wingdings" panose="05000000000000000000" pitchFamily="2" charset="2"/>
              <a:buChar char="Ø"/>
            </a:pPr>
            <a:r>
              <a:rPr lang="fr-FR" u="sng" dirty="0"/>
              <a:t>Exemple :</a:t>
            </a:r>
          </a:p>
          <a:p>
            <a:pPr marL="285750" indent="-285750" algn="just">
              <a:buFont typeface="Wingdings" panose="05000000000000000000" pitchFamily="2" charset="2"/>
              <a:buChar char="ü"/>
            </a:pPr>
            <a:r>
              <a:rPr lang="fr-FR" sz="1600" i="1" dirty="0"/>
              <a:t>Il y a les colonnes </a:t>
            </a:r>
            <a:r>
              <a:rPr lang="fr-FR" sz="1600" i="1" dirty="0" err="1"/>
              <a:t>MontantVentes</a:t>
            </a:r>
            <a:r>
              <a:rPr lang="fr-FR" sz="1600" i="1" dirty="0"/>
              <a:t> et </a:t>
            </a:r>
            <a:r>
              <a:rPr lang="fr-FR" sz="1600" i="1" dirty="0" err="1"/>
              <a:t>CoutTotal</a:t>
            </a:r>
            <a:r>
              <a:rPr lang="fr-FR" sz="1600" i="1" dirty="0"/>
              <a:t> dans la table des ventes.</a:t>
            </a:r>
          </a:p>
          <a:p>
            <a:pPr marL="285750" indent="-285750" algn="just">
              <a:buFont typeface="Wingdings" panose="05000000000000000000" pitchFamily="2" charset="2"/>
              <a:buChar char="ü"/>
            </a:pPr>
            <a:r>
              <a:rPr lang="fr-FR" sz="1600" i="1" dirty="0"/>
              <a:t>Je souhaite créer la mesure </a:t>
            </a:r>
            <a:r>
              <a:rPr lang="fr-FR" sz="1600" b="1" i="1" dirty="0"/>
              <a:t>profit</a:t>
            </a:r>
            <a:r>
              <a:rPr lang="fr-FR" sz="1600" i="1" dirty="0"/>
              <a:t>, qui est la </a:t>
            </a:r>
            <a:r>
              <a:rPr lang="fr-FR" sz="1600" b="1" i="1" dirty="0"/>
              <a:t>somme de toutes les soustractions</a:t>
            </a:r>
            <a:r>
              <a:rPr lang="fr-FR" sz="1600" i="1" dirty="0"/>
              <a:t>, ligne par ligne </a:t>
            </a:r>
            <a:r>
              <a:rPr lang="fr-FR" sz="1600" b="1" i="1" dirty="0"/>
              <a:t>entre le cout et le montant</a:t>
            </a:r>
            <a:r>
              <a:rPr lang="fr-FR" sz="1600" i="1" dirty="0"/>
              <a:t>.</a:t>
            </a:r>
          </a:p>
          <a:p>
            <a:pPr marL="285750" indent="-285750" algn="just">
              <a:buFont typeface="Wingdings" panose="05000000000000000000" pitchFamily="2" charset="2"/>
              <a:buChar char="ü"/>
            </a:pPr>
            <a:r>
              <a:rPr lang="fr-FR" sz="1600" i="1" dirty="0">
                <a:solidFill>
                  <a:schemeClr val="accent5"/>
                </a:solidFill>
              </a:rPr>
              <a:t>Créer une colonne dans une table de ventes/transactionnelle peut être très lourd en termes de stockage et de performance. Priorisez-le SUMX/COUNTX/ etc.</a:t>
            </a:r>
          </a:p>
          <a:p>
            <a:pPr marL="285750" indent="-285750" algn="just">
              <a:buFont typeface="Wingdings" panose="05000000000000000000" pitchFamily="2" charset="2"/>
              <a:buChar char="ü"/>
            </a:pPr>
            <a:endParaRPr lang="fr-FR" sz="1600" i="1" dirty="0">
              <a:solidFill>
                <a:schemeClr val="accent5"/>
              </a:solidFill>
            </a:endParaRPr>
          </a:p>
          <a:p>
            <a:pPr algn="just"/>
            <a:r>
              <a:rPr lang="fr-FR" sz="1600" b="0" dirty="0">
                <a:solidFill>
                  <a:srgbClr val="000000"/>
                </a:solidFill>
                <a:effectLst/>
                <a:latin typeface="Consolas" panose="020B0609020204030204" pitchFamily="49" charset="0"/>
              </a:rPr>
              <a:t>Profit SUMX = </a:t>
            </a:r>
            <a:r>
              <a:rPr lang="fr-FR" sz="1600" b="0" dirty="0">
                <a:solidFill>
                  <a:srgbClr val="3165BB"/>
                </a:solidFill>
                <a:effectLst/>
                <a:latin typeface="Consolas" panose="020B0609020204030204" pitchFamily="49" charset="0"/>
              </a:rPr>
              <a:t>SUMX</a:t>
            </a:r>
            <a:r>
              <a:rPr lang="fr-FR" sz="1600" b="0" dirty="0">
                <a:solidFill>
                  <a:srgbClr val="000000"/>
                </a:solidFill>
                <a:effectLst/>
                <a:latin typeface="Consolas" panose="020B0609020204030204" pitchFamily="49" charset="0"/>
              </a:rPr>
              <a:t>(</a:t>
            </a:r>
            <a:r>
              <a:rPr lang="fr-FR" sz="1600" b="0" dirty="0">
                <a:solidFill>
                  <a:srgbClr val="001080"/>
                </a:solidFill>
                <a:effectLst/>
                <a:latin typeface="Consolas" panose="020B0609020204030204" pitchFamily="49" charset="0"/>
              </a:rPr>
              <a:t>'2Ventes ouvrées DAX’</a:t>
            </a:r>
            <a:r>
              <a:rPr lang="fr-FR" sz="1600" b="0" dirty="0">
                <a:solidFill>
                  <a:srgbClr val="000000"/>
                </a:solidFill>
                <a:effectLst/>
                <a:latin typeface="Consolas" panose="020B0609020204030204" pitchFamily="49" charset="0"/>
              </a:rPr>
              <a:t>; </a:t>
            </a:r>
            <a:r>
              <a:rPr lang="fr-FR" sz="1600" b="0" dirty="0">
                <a:solidFill>
                  <a:srgbClr val="00B0F0"/>
                </a:solidFill>
                <a:effectLst/>
                <a:latin typeface="Consolas" panose="020B0609020204030204" pitchFamily="49" charset="0"/>
              </a:rPr>
              <a:t>-- sur quelle table</a:t>
            </a:r>
            <a:endParaRPr lang="fr-FR" sz="1600" b="0" dirty="0">
              <a:solidFill>
                <a:srgbClr val="000000"/>
              </a:solidFill>
              <a:effectLst/>
              <a:latin typeface="Consolas" panose="020B0609020204030204" pitchFamily="49" charset="0"/>
            </a:endParaRPr>
          </a:p>
          <a:p>
            <a:pPr algn="just"/>
            <a:r>
              <a:rPr lang="fr-FR" sz="1600" b="0" dirty="0">
                <a:solidFill>
                  <a:srgbClr val="001080"/>
                </a:solidFill>
                <a:effectLst/>
                <a:latin typeface="Consolas" panose="020B0609020204030204" pitchFamily="49" charset="0"/>
              </a:rPr>
              <a:t>'2Ventes ouvrées DAX'[</a:t>
            </a:r>
            <a:r>
              <a:rPr lang="fr-FR" sz="1600" b="0" dirty="0" err="1">
                <a:solidFill>
                  <a:srgbClr val="001080"/>
                </a:solidFill>
                <a:effectLst/>
                <a:latin typeface="Consolas" panose="020B0609020204030204" pitchFamily="49" charset="0"/>
              </a:rPr>
              <a:t>MontantVentes</a:t>
            </a:r>
            <a:r>
              <a:rPr lang="fr-FR" sz="1600" b="0" dirty="0">
                <a:solidFill>
                  <a:srgbClr val="001080"/>
                </a:solidFill>
                <a:effectLst/>
                <a:latin typeface="Consolas" panose="020B0609020204030204" pitchFamily="49" charset="0"/>
              </a:rPr>
              <a:t>]</a:t>
            </a:r>
            <a:r>
              <a:rPr lang="fr-FR" sz="1600" b="0" dirty="0">
                <a:solidFill>
                  <a:srgbClr val="000000"/>
                </a:solidFill>
                <a:effectLst/>
                <a:latin typeface="Consolas" panose="020B0609020204030204" pitchFamily="49" charset="0"/>
              </a:rPr>
              <a:t>-</a:t>
            </a:r>
            <a:r>
              <a:rPr lang="fr-FR" sz="1600" b="0" dirty="0">
                <a:solidFill>
                  <a:srgbClr val="001080"/>
                </a:solidFill>
                <a:effectLst/>
                <a:latin typeface="Consolas" panose="020B0609020204030204" pitchFamily="49" charset="0"/>
              </a:rPr>
              <a:t>'2Ventes ouvrées DAX'[</a:t>
            </a:r>
            <a:r>
              <a:rPr lang="fr-FR" sz="1600" b="0" dirty="0" err="1">
                <a:solidFill>
                  <a:srgbClr val="001080"/>
                </a:solidFill>
                <a:effectLst/>
                <a:latin typeface="Consolas" panose="020B0609020204030204" pitchFamily="49" charset="0"/>
              </a:rPr>
              <a:t>CoutTotal</a:t>
            </a:r>
            <a:r>
              <a:rPr lang="fr-FR" sz="1600" b="0" dirty="0">
                <a:solidFill>
                  <a:srgbClr val="001080"/>
                </a:solidFill>
                <a:effectLst/>
                <a:latin typeface="Consolas" panose="020B0609020204030204" pitchFamily="49" charset="0"/>
              </a:rPr>
              <a:t>]</a:t>
            </a:r>
            <a:r>
              <a:rPr lang="fr-FR" sz="1600" b="0" dirty="0">
                <a:solidFill>
                  <a:srgbClr val="000000"/>
                </a:solidFill>
                <a:effectLst/>
                <a:latin typeface="Consolas" panose="020B0609020204030204" pitchFamily="49" charset="0"/>
              </a:rPr>
              <a:t>) </a:t>
            </a:r>
          </a:p>
          <a:p>
            <a:pPr algn="just"/>
            <a:r>
              <a:rPr lang="fr-FR" sz="1600" b="0" dirty="0">
                <a:solidFill>
                  <a:srgbClr val="00B0F0"/>
                </a:solidFill>
                <a:effectLst/>
                <a:latin typeface="Consolas" panose="020B0609020204030204" pitchFamily="49" charset="0"/>
              </a:rPr>
              <a:t>-- expression/calcul ligne par ligne</a:t>
            </a:r>
          </a:p>
        </p:txBody>
      </p:sp>
    </p:spTree>
    <p:extLst>
      <p:ext uri="{BB962C8B-B14F-4D97-AF65-F5344CB8AC3E}">
        <p14:creationId xmlns:p14="http://schemas.microsoft.com/office/powerpoint/2010/main" val="685533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034AF-E349-6E13-E9C8-DCCB826FEC7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82A99BA-F468-9D33-39F1-2E290608B227}"/>
              </a:ext>
            </a:extLst>
          </p:cNvPr>
          <p:cNvSpPr>
            <a:spLocks noGrp="1"/>
          </p:cNvSpPr>
          <p:nvPr>
            <p:ph type="title"/>
          </p:nvPr>
        </p:nvSpPr>
        <p:spPr>
          <a:xfrm>
            <a:off x="2035575" y="589276"/>
            <a:ext cx="10036547" cy="1280890"/>
          </a:xfrm>
        </p:spPr>
        <p:txBody>
          <a:bodyPr rtlCol="0">
            <a:normAutofit/>
          </a:bodyPr>
          <a:lstStyle/>
          <a:p>
            <a:r>
              <a:rPr lang="fr-FR" dirty="0"/>
              <a:t>Fonctions DAX avec filtre en ligne</a:t>
            </a:r>
            <a:br>
              <a:rPr lang="fr-FR" dirty="0"/>
            </a:br>
            <a:r>
              <a:rPr lang="fr-FR" dirty="0"/>
              <a:t>SUMX / AVERAGEX / MINX, etc. = COLONNE</a:t>
            </a:r>
          </a:p>
        </p:txBody>
      </p:sp>
      <p:sp>
        <p:nvSpPr>
          <p:cNvPr id="4" name="Espace réservé du numéro de diapositive 3">
            <a:extLst>
              <a:ext uri="{FF2B5EF4-FFF2-40B4-BE49-F238E27FC236}">
                <a16:creationId xmlns:a16="http://schemas.microsoft.com/office/drawing/2014/main" id="{960DF2D6-997C-0DFF-B832-54D3C01F5185}"/>
              </a:ext>
            </a:extLst>
          </p:cNvPr>
          <p:cNvSpPr>
            <a:spLocks noGrp="1"/>
          </p:cNvSpPr>
          <p:nvPr>
            <p:ph type="sldNum" sz="quarter" idx="12"/>
          </p:nvPr>
        </p:nvSpPr>
        <p:spPr/>
        <p:txBody>
          <a:bodyPr/>
          <a:lstStyle/>
          <a:p>
            <a:pPr rtl="0"/>
            <a:fld id="{401CF334-2D5C-4859-84A6-CA7E6E43FAEB}" type="slidenum">
              <a:rPr lang="fr-FR" noProof="0" smtClean="0"/>
              <a:t>137</a:t>
            </a:fld>
            <a:endParaRPr lang="fr-FR" noProof="0"/>
          </a:p>
        </p:txBody>
      </p:sp>
      <p:sp>
        <p:nvSpPr>
          <p:cNvPr id="5" name="Rectangle 4">
            <a:extLst>
              <a:ext uri="{FF2B5EF4-FFF2-40B4-BE49-F238E27FC236}">
                <a16:creationId xmlns:a16="http://schemas.microsoft.com/office/drawing/2014/main" id="{0FE6008A-2828-F7FE-4F3F-98FD82653F28}"/>
              </a:ext>
            </a:extLst>
          </p:cNvPr>
          <p:cNvSpPr/>
          <p:nvPr/>
        </p:nvSpPr>
        <p:spPr>
          <a:xfrm>
            <a:off x="1191702" y="1870166"/>
            <a:ext cx="10880421" cy="4770537"/>
          </a:xfrm>
          <a:prstGeom prst="rect">
            <a:avLst/>
          </a:prstGeom>
        </p:spPr>
        <p:txBody>
          <a:bodyPr wrap="square">
            <a:spAutoFit/>
          </a:bodyPr>
          <a:lstStyle/>
          <a:p>
            <a:pPr marL="285750" indent="-285750" algn="just">
              <a:buFont typeface="Wingdings" panose="05000000000000000000" pitchFamily="2" charset="2"/>
              <a:buChar char="Ø"/>
            </a:pPr>
            <a:r>
              <a:rPr lang="fr-FR" b="1" dirty="0">
                <a:solidFill>
                  <a:schemeClr val="accent5"/>
                </a:solidFill>
              </a:rPr>
              <a:t>SUMX en colonne : </a:t>
            </a:r>
          </a:p>
          <a:p>
            <a:pPr marL="285750" indent="-285750" algn="just">
              <a:buFont typeface="Wingdings" panose="05000000000000000000" pitchFamily="2" charset="2"/>
              <a:buChar char="Ø"/>
            </a:pPr>
            <a:r>
              <a:rPr lang="fr-FR" dirty="0"/>
              <a:t>Il permet de rapporter une somme calculée sur une autre table = même résultat sur chaque ligne,</a:t>
            </a:r>
          </a:p>
          <a:p>
            <a:pPr marL="285750" indent="-285750" algn="just">
              <a:buFont typeface="Wingdings" panose="05000000000000000000" pitchFamily="2" charset="2"/>
              <a:buChar char="Ø"/>
            </a:pPr>
            <a:r>
              <a:rPr lang="fr-FR" dirty="0"/>
              <a:t>Mais également, de rapporter une somme calculée sur une autre table alors qu’un </a:t>
            </a:r>
            <a:r>
              <a:rPr lang="fr-FR" b="1" dirty="0"/>
              <a:t>FILTRE a été ajouté = </a:t>
            </a:r>
            <a:r>
              <a:rPr lang="fr-FR" dirty="0"/>
              <a:t>résultat différent sur chaque ligne en fonction de la colonne de correspondance / relation active.</a:t>
            </a:r>
          </a:p>
          <a:p>
            <a:pPr marL="285750" indent="-285750" algn="just">
              <a:buFont typeface="Wingdings" panose="05000000000000000000" pitchFamily="2" charset="2"/>
              <a:buChar char="Ø"/>
            </a:pPr>
            <a:endParaRPr lang="fr-FR" dirty="0"/>
          </a:p>
          <a:p>
            <a:pPr algn="just"/>
            <a:r>
              <a:rPr lang="fr-FR" u="sng" dirty="0"/>
              <a:t>Exemple :</a:t>
            </a:r>
          </a:p>
          <a:p>
            <a:pPr marL="285750" indent="-285750" algn="just">
              <a:buFont typeface="Wingdings" panose="05000000000000000000" pitchFamily="2" charset="2"/>
              <a:buChar char="ü"/>
            </a:pPr>
            <a:r>
              <a:rPr lang="fr-FR" sz="1600" i="1" dirty="0"/>
              <a:t>Dans la table vendeurs, j’ai une ligne par vendeur différent,</a:t>
            </a:r>
          </a:p>
          <a:p>
            <a:pPr marL="285750" indent="-285750" algn="just">
              <a:buFont typeface="Wingdings" panose="05000000000000000000" pitchFamily="2" charset="2"/>
              <a:buChar char="ü"/>
            </a:pPr>
            <a:r>
              <a:rPr lang="fr-FR" sz="1600" i="1" dirty="0"/>
              <a:t>Je souhaite calculer le total de la somme des ventes pour chaque vendeur,</a:t>
            </a:r>
          </a:p>
          <a:p>
            <a:pPr marL="285750" indent="-285750" algn="just">
              <a:buFont typeface="Wingdings" panose="05000000000000000000" pitchFamily="2" charset="2"/>
              <a:buChar char="ü"/>
            </a:pPr>
            <a:r>
              <a:rPr lang="fr-FR" sz="1600" i="1" dirty="0"/>
              <a:t>Chaque ligne aura donc un résultat différent : un filtre sera appliqué sur la table vente pour faire la somme sur le vendeur correspondant avant de le renvoyer dans la table vendeurs</a:t>
            </a:r>
          </a:p>
          <a:p>
            <a:pPr algn="just"/>
            <a:r>
              <a:rPr lang="fr-FR" sz="1600" b="0" dirty="0">
                <a:solidFill>
                  <a:srgbClr val="000000"/>
                </a:solidFill>
                <a:effectLst/>
                <a:latin typeface="Consolas" panose="020B0609020204030204" pitchFamily="49" charset="0"/>
              </a:rPr>
              <a:t>= </a:t>
            </a:r>
            <a:r>
              <a:rPr lang="fr-FR" sz="1600" b="0" dirty="0">
                <a:solidFill>
                  <a:srgbClr val="3165BB"/>
                </a:solidFill>
                <a:effectLst/>
                <a:latin typeface="Consolas" panose="020B0609020204030204" pitchFamily="49" charset="0"/>
              </a:rPr>
              <a:t>SUMX</a:t>
            </a:r>
            <a:endParaRPr lang="fr-FR" sz="1600" dirty="0">
              <a:solidFill>
                <a:srgbClr val="3165BB"/>
              </a:solidFill>
              <a:latin typeface="Consolas" panose="020B0609020204030204" pitchFamily="49" charset="0"/>
            </a:endParaRPr>
          </a:p>
          <a:p>
            <a:pPr algn="just"/>
            <a:r>
              <a:rPr lang="fr-FR" sz="1600" dirty="0">
                <a:solidFill>
                  <a:srgbClr val="3165BB"/>
                </a:solidFill>
                <a:latin typeface="Consolas" panose="020B0609020204030204" pitchFamily="49" charset="0"/>
              </a:rPr>
              <a:t>( RELATEDTABLE </a:t>
            </a:r>
            <a:r>
              <a:rPr lang="fr-FR" sz="1600" b="0" dirty="0">
                <a:solidFill>
                  <a:srgbClr val="000000"/>
                </a:solidFill>
                <a:effectLst/>
                <a:latin typeface="Consolas" panose="020B0609020204030204" pitchFamily="49" charset="0"/>
              </a:rPr>
              <a:t>(</a:t>
            </a:r>
            <a:r>
              <a:rPr lang="fr-FR" sz="1600" dirty="0">
                <a:solidFill>
                  <a:srgbClr val="3165BB"/>
                </a:solidFill>
                <a:latin typeface="Consolas" panose="020B0609020204030204" pitchFamily="49" charset="0"/>
              </a:rPr>
              <a:t> </a:t>
            </a:r>
            <a:r>
              <a:rPr lang="fr-FR" sz="1600" b="0" dirty="0">
                <a:solidFill>
                  <a:srgbClr val="001080"/>
                </a:solidFill>
                <a:effectLst/>
                <a:latin typeface="Consolas" panose="020B0609020204030204" pitchFamily="49" charset="0"/>
              </a:rPr>
              <a:t>'2Ventes ouvrées DAX' )</a:t>
            </a:r>
            <a:r>
              <a:rPr lang="fr-FR" sz="1600" dirty="0">
                <a:solidFill>
                  <a:srgbClr val="3165BB"/>
                </a:solidFill>
                <a:latin typeface="Consolas" panose="020B0609020204030204" pitchFamily="49" charset="0"/>
              </a:rPr>
              <a:t> </a:t>
            </a:r>
            <a:r>
              <a:rPr lang="fr-FR" sz="1600" b="0" dirty="0">
                <a:solidFill>
                  <a:srgbClr val="000000"/>
                </a:solidFill>
                <a:effectLst/>
                <a:latin typeface="Consolas" panose="020B0609020204030204" pitchFamily="49" charset="0"/>
              </a:rPr>
              <a:t>; </a:t>
            </a:r>
            <a:r>
              <a:rPr lang="fr-FR" sz="1600" b="0" dirty="0">
                <a:solidFill>
                  <a:srgbClr val="00B0F0"/>
                </a:solidFill>
                <a:effectLst/>
                <a:latin typeface="Consolas" panose="020B0609020204030204" pitchFamily="49" charset="0"/>
              </a:rPr>
              <a:t>-- spécification de la table MAIS également que pour faire le calcul, il doit utiliser la relation de table pour filtrer la table Ventes avant de faire le calcul</a:t>
            </a:r>
            <a:endParaRPr lang="fr-FR" sz="1600" dirty="0">
              <a:solidFill>
                <a:srgbClr val="3165BB"/>
              </a:solidFill>
              <a:latin typeface="Consolas" panose="020B0609020204030204" pitchFamily="49" charset="0"/>
            </a:endParaRPr>
          </a:p>
          <a:p>
            <a:pPr algn="just"/>
            <a:r>
              <a:rPr lang="fr-FR" sz="1600" b="0" dirty="0">
                <a:solidFill>
                  <a:srgbClr val="001080"/>
                </a:solidFill>
                <a:effectLst/>
                <a:latin typeface="Consolas" panose="020B0609020204030204" pitchFamily="49" charset="0"/>
              </a:rPr>
              <a:t>'2Ventes ouvrées DAX’ [</a:t>
            </a:r>
            <a:r>
              <a:rPr lang="fr-FR" sz="1600" b="0" dirty="0" err="1">
                <a:solidFill>
                  <a:srgbClr val="001080"/>
                </a:solidFill>
                <a:effectLst/>
                <a:latin typeface="Consolas" panose="020B0609020204030204" pitchFamily="49" charset="0"/>
              </a:rPr>
              <a:t>MontantVentes</a:t>
            </a:r>
            <a:r>
              <a:rPr lang="fr-FR" sz="1600" b="0" dirty="0">
                <a:solidFill>
                  <a:srgbClr val="001080"/>
                </a:solidFill>
                <a:effectLst/>
                <a:latin typeface="Consolas" panose="020B0609020204030204" pitchFamily="49" charset="0"/>
              </a:rPr>
              <a:t>] ) </a:t>
            </a:r>
            <a:r>
              <a:rPr lang="fr-FR" sz="1600" b="0" dirty="0">
                <a:solidFill>
                  <a:srgbClr val="00B0F0"/>
                </a:solidFill>
                <a:effectLst/>
                <a:latin typeface="Consolas" panose="020B0609020204030204" pitchFamily="49" charset="0"/>
              </a:rPr>
              <a:t>-- expression/calcul ligne par ligne / on fera la somme de cette colonne</a:t>
            </a:r>
          </a:p>
        </p:txBody>
      </p:sp>
    </p:spTree>
    <p:extLst>
      <p:ext uri="{BB962C8B-B14F-4D97-AF65-F5344CB8AC3E}">
        <p14:creationId xmlns:p14="http://schemas.microsoft.com/office/powerpoint/2010/main" val="4248090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FB8E2-1CC4-4FFB-68DC-C48819D5D8F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592C264-C4D8-857A-BB08-BFC9935D7421}"/>
              </a:ext>
            </a:extLst>
          </p:cNvPr>
          <p:cNvSpPr>
            <a:spLocks noGrp="1"/>
          </p:cNvSpPr>
          <p:nvPr>
            <p:ph type="title"/>
          </p:nvPr>
        </p:nvSpPr>
        <p:spPr>
          <a:xfrm>
            <a:off x="2035575" y="589276"/>
            <a:ext cx="10036547" cy="1280890"/>
          </a:xfrm>
        </p:spPr>
        <p:txBody>
          <a:bodyPr rtlCol="0">
            <a:normAutofit/>
          </a:bodyPr>
          <a:lstStyle/>
          <a:p>
            <a:r>
              <a:rPr lang="fr-FR" dirty="0"/>
              <a:t>Fonctions DAX avec filtre en ligne</a:t>
            </a:r>
            <a:br>
              <a:rPr lang="fr-FR" dirty="0"/>
            </a:br>
            <a:r>
              <a:rPr lang="fr-FR" dirty="0"/>
              <a:t>SUMX / AVERAGEX / MINX avec FILTER</a:t>
            </a:r>
          </a:p>
        </p:txBody>
      </p:sp>
      <p:sp>
        <p:nvSpPr>
          <p:cNvPr id="4" name="Espace réservé du numéro de diapositive 3">
            <a:extLst>
              <a:ext uri="{FF2B5EF4-FFF2-40B4-BE49-F238E27FC236}">
                <a16:creationId xmlns:a16="http://schemas.microsoft.com/office/drawing/2014/main" id="{73F60993-B575-B150-FF3F-42410A17593F}"/>
              </a:ext>
            </a:extLst>
          </p:cNvPr>
          <p:cNvSpPr>
            <a:spLocks noGrp="1"/>
          </p:cNvSpPr>
          <p:nvPr>
            <p:ph type="sldNum" sz="quarter" idx="12"/>
          </p:nvPr>
        </p:nvSpPr>
        <p:spPr/>
        <p:txBody>
          <a:bodyPr/>
          <a:lstStyle/>
          <a:p>
            <a:pPr rtl="0"/>
            <a:fld id="{401CF334-2D5C-4859-84A6-CA7E6E43FAEB}" type="slidenum">
              <a:rPr lang="fr-FR" noProof="0" smtClean="0"/>
              <a:t>138</a:t>
            </a:fld>
            <a:endParaRPr lang="fr-FR" noProof="0"/>
          </a:p>
        </p:txBody>
      </p:sp>
      <p:sp>
        <p:nvSpPr>
          <p:cNvPr id="5" name="Rectangle 4">
            <a:extLst>
              <a:ext uri="{FF2B5EF4-FFF2-40B4-BE49-F238E27FC236}">
                <a16:creationId xmlns:a16="http://schemas.microsoft.com/office/drawing/2014/main" id="{A7C83723-D843-F17C-3E5A-BC2626C2123B}"/>
              </a:ext>
            </a:extLst>
          </p:cNvPr>
          <p:cNvSpPr/>
          <p:nvPr/>
        </p:nvSpPr>
        <p:spPr>
          <a:xfrm>
            <a:off x="1030014" y="1870166"/>
            <a:ext cx="11042108" cy="4770537"/>
          </a:xfrm>
          <a:prstGeom prst="rect">
            <a:avLst/>
          </a:prstGeom>
        </p:spPr>
        <p:txBody>
          <a:bodyPr wrap="square">
            <a:spAutoFit/>
          </a:bodyPr>
          <a:lstStyle/>
          <a:p>
            <a:pPr marL="285750" indent="-285750" algn="just">
              <a:buFont typeface="Wingdings" panose="05000000000000000000" pitchFamily="2" charset="2"/>
              <a:buChar char="Ø"/>
            </a:pPr>
            <a:r>
              <a:rPr lang="fr-FR" b="1" dirty="0">
                <a:solidFill>
                  <a:schemeClr val="accent5"/>
                </a:solidFill>
              </a:rPr>
              <a:t>SUMX avec des filtres: </a:t>
            </a:r>
          </a:p>
          <a:p>
            <a:pPr marL="285750" indent="-285750" algn="just">
              <a:buFont typeface="Wingdings" panose="05000000000000000000" pitchFamily="2" charset="2"/>
              <a:buChar char="Ø"/>
            </a:pPr>
            <a:r>
              <a:rPr lang="fr-FR" dirty="0"/>
              <a:t>Avant d’utiliser un filtre, il sera nécessaire d’utiliser la fonction </a:t>
            </a:r>
            <a:r>
              <a:rPr lang="fr-FR" b="1" dirty="0"/>
              <a:t>FILTER</a:t>
            </a:r>
            <a:r>
              <a:rPr lang="fr-FR" dirty="0"/>
              <a:t> car n’existe pas naturellement dans la fonction comme pourrait l’être pour le </a:t>
            </a:r>
            <a:r>
              <a:rPr lang="fr-FR" dirty="0" err="1"/>
              <a:t>Calculate</a:t>
            </a:r>
            <a:r>
              <a:rPr lang="fr-FR" dirty="0"/>
              <a:t>, </a:t>
            </a:r>
          </a:p>
          <a:p>
            <a:pPr marL="285750" indent="-285750" algn="just">
              <a:buFont typeface="Wingdings" panose="05000000000000000000" pitchFamily="2" charset="2"/>
              <a:buChar char="Ø"/>
            </a:pPr>
            <a:r>
              <a:rPr lang="fr-FR" dirty="0"/>
              <a:t>Il sera nécessaire d’utiliser le &amp;&amp; pour mettre plusieurs filtres inclusifs (</a:t>
            </a:r>
            <a:r>
              <a:rPr lang="fr-FR" b="1" dirty="0"/>
              <a:t>ET</a:t>
            </a:r>
            <a:r>
              <a:rPr lang="fr-FR" dirty="0"/>
              <a:t>),</a:t>
            </a:r>
          </a:p>
          <a:p>
            <a:pPr marL="285750" indent="-285750" algn="just">
              <a:buFont typeface="Wingdings" panose="05000000000000000000" pitchFamily="2" charset="2"/>
              <a:buChar char="Ø"/>
            </a:pPr>
            <a:r>
              <a:rPr lang="fr-FR" dirty="0"/>
              <a:t>Il sera nécessaire d’utiliser le IN pour la liste de valeurs ou || pour mettre plusieurs filtres exclusifs (</a:t>
            </a:r>
            <a:r>
              <a:rPr lang="fr-FR" b="1" dirty="0"/>
              <a:t>OU</a:t>
            </a:r>
            <a:r>
              <a:rPr lang="fr-FR" dirty="0"/>
              <a:t>),</a:t>
            </a:r>
          </a:p>
          <a:p>
            <a:pPr algn="just"/>
            <a:endParaRPr lang="fr-FR" dirty="0"/>
          </a:p>
          <a:p>
            <a:pPr algn="just"/>
            <a:r>
              <a:rPr lang="fr-FR" u="sng" dirty="0"/>
              <a:t>Reprises des exemples du </a:t>
            </a:r>
            <a:r>
              <a:rPr lang="fr-FR" u="sng" dirty="0" err="1"/>
              <a:t>Calculate</a:t>
            </a:r>
            <a:r>
              <a:rPr lang="fr-FR" u="sng" dirty="0"/>
              <a:t> :</a:t>
            </a:r>
          </a:p>
          <a:p>
            <a:r>
              <a:rPr lang="fr-FR" sz="1600" b="1" dirty="0">
                <a:effectLst/>
                <a:latin typeface="Consolas" panose="020B0609020204030204" pitchFamily="49" charset="0"/>
              </a:rPr>
              <a:t>Bac+3 ET marié </a:t>
            </a:r>
            <a:r>
              <a:rPr lang="fr-FR" sz="1600" b="0" dirty="0">
                <a:solidFill>
                  <a:srgbClr val="3165BB"/>
                </a:solidFill>
                <a:effectLst/>
                <a:latin typeface="Consolas" panose="020B0609020204030204" pitchFamily="49" charset="0"/>
              </a:rPr>
              <a:t>= SUMX</a:t>
            </a:r>
            <a:r>
              <a:rPr lang="fr-FR" sz="1600" b="0" dirty="0">
                <a:solidFill>
                  <a:srgbClr val="000000"/>
                </a:solidFill>
                <a:effectLst/>
                <a:latin typeface="Consolas" panose="020B0609020204030204" pitchFamily="49" charset="0"/>
              </a:rPr>
              <a:t>(</a:t>
            </a:r>
          </a:p>
          <a:p>
            <a:r>
              <a:rPr lang="fr-FR" sz="1600" dirty="0">
                <a:solidFill>
                  <a:srgbClr val="000000"/>
                </a:solidFill>
                <a:latin typeface="Consolas" panose="020B0609020204030204" pitchFamily="49" charset="0"/>
              </a:rPr>
              <a:t>	</a:t>
            </a:r>
            <a:r>
              <a:rPr lang="fr-FR" sz="1600" b="0" dirty="0">
                <a:solidFill>
                  <a:srgbClr val="3165BB"/>
                </a:solidFill>
                <a:effectLst/>
                <a:latin typeface="Consolas" panose="020B0609020204030204" pitchFamily="49" charset="0"/>
              </a:rPr>
              <a:t>FILTER</a:t>
            </a:r>
            <a:r>
              <a:rPr lang="fr-FR" sz="1600" b="0" dirty="0">
                <a:solidFill>
                  <a:srgbClr val="000000"/>
                </a:solidFill>
                <a:effectLst/>
                <a:latin typeface="Consolas" panose="020B0609020204030204" pitchFamily="49" charset="0"/>
              </a:rPr>
              <a:t>(</a:t>
            </a:r>
            <a:r>
              <a:rPr lang="fr-FR" sz="1600" b="0" dirty="0">
                <a:solidFill>
                  <a:srgbClr val="001080"/>
                </a:solidFill>
                <a:effectLst/>
                <a:latin typeface="Consolas" panose="020B0609020204030204" pitchFamily="49" charset="0"/>
              </a:rPr>
              <a:t>'Vendeurs</a:t>
            </a:r>
            <a:r>
              <a:rPr lang="fr-FR" sz="1600" b="0" dirty="0">
                <a:solidFill>
                  <a:srgbClr val="000000"/>
                </a:solidFill>
                <a:effectLst/>
                <a:latin typeface="Consolas" panose="020B0609020204030204" pitchFamily="49" charset="0"/>
              </a:rPr>
              <a:t>'; </a:t>
            </a:r>
          </a:p>
          <a:p>
            <a:r>
              <a:rPr lang="fr-FR" sz="1600" dirty="0">
                <a:solidFill>
                  <a:srgbClr val="000000"/>
                </a:solidFill>
                <a:latin typeface="Consolas" panose="020B0609020204030204" pitchFamily="49" charset="0"/>
              </a:rPr>
              <a:t>	</a:t>
            </a:r>
            <a:r>
              <a:rPr lang="fr-FR" sz="1600" b="0" dirty="0">
                <a:solidFill>
                  <a:srgbClr val="001080"/>
                </a:solidFill>
                <a:effectLst/>
                <a:latin typeface="Consolas" panose="020B0609020204030204" pitchFamily="49" charset="0"/>
              </a:rPr>
              <a:t>'Vendeurs'[Niveau d'étude]</a:t>
            </a:r>
            <a:r>
              <a:rPr lang="fr-FR" sz="1600" b="0" dirty="0">
                <a:solidFill>
                  <a:srgbClr val="000000"/>
                </a:solidFill>
                <a:effectLst/>
                <a:latin typeface="Consolas" panose="020B0609020204030204" pitchFamily="49" charset="0"/>
              </a:rPr>
              <a:t>= </a:t>
            </a:r>
            <a:r>
              <a:rPr lang="fr-FR" sz="1600" b="0" dirty="0">
                <a:solidFill>
                  <a:srgbClr val="A31515"/>
                </a:solidFill>
                <a:effectLst/>
                <a:latin typeface="Consolas" panose="020B0609020204030204" pitchFamily="49" charset="0"/>
              </a:rPr>
              <a:t>"Bac +3"</a:t>
            </a:r>
            <a:r>
              <a:rPr lang="fr-FR" sz="1600" b="0" dirty="0">
                <a:solidFill>
                  <a:srgbClr val="000000"/>
                </a:solidFill>
                <a:effectLst/>
                <a:latin typeface="Consolas" panose="020B0609020204030204" pitchFamily="49" charset="0"/>
              </a:rPr>
              <a:t> &amp;&amp; </a:t>
            </a:r>
            <a:r>
              <a:rPr lang="fr-FR" sz="1600" b="0" dirty="0">
                <a:solidFill>
                  <a:srgbClr val="001080"/>
                </a:solidFill>
                <a:effectLst/>
                <a:latin typeface="Consolas" panose="020B0609020204030204" pitchFamily="49" charset="0"/>
              </a:rPr>
              <a:t>'Vendeurs'[Situation 	familiale]</a:t>
            </a:r>
            <a:r>
              <a:rPr lang="fr-FR" sz="1600" b="0" dirty="0">
                <a:solidFill>
                  <a:srgbClr val="000000"/>
                </a:solidFill>
                <a:effectLst/>
                <a:latin typeface="Consolas" panose="020B0609020204030204" pitchFamily="49" charset="0"/>
              </a:rPr>
              <a:t> =</a:t>
            </a:r>
            <a:r>
              <a:rPr lang="fr-FR" sz="1600" b="0" dirty="0">
                <a:solidFill>
                  <a:srgbClr val="A31515"/>
                </a:solidFill>
                <a:effectLst/>
                <a:latin typeface="Consolas" panose="020B0609020204030204" pitchFamily="49" charset="0"/>
              </a:rPr>
              <a:t>"Marié"</a:t>
            </a:r>
            <a:r>
              <a:rPr lang="fr-FR" sz="1600" b="0" dirty="0">
                <a:solidFill>
                  <a:srgbClr val="000000"/>
                </a:solidFill>
                <a:effectLst/>
                <a:latin typeface="Consolas" panose="020B0609020204030204" pitchFamily="49" charset="0"/>
              </a:rPr>
              <a:t>); </a:t>
            </a:r>
          </a:p>
          <a:p>
            <a:r>
              <a:rPr lang="fr-FR" sz="1600" dirty="0">
                <a:solidFill>
                  <a:srgbClr val="000000"/>
                </a:solidFill>
                <a:latin typeface="Consolas" panose="020B0609020204030204" pitchFamily="49" charset="0"/>
              </a:rPr>
              <a:t>	</a:t>
            </a:r>
            <a:r>
              <a:rPr lang="fr-FR" sz="1600" b="0" dirty="0">
                <a:solidFill>
                  <a:srgbClr val="00B0F0"/>
                </a:solidFill>
                <a:effectLst/>
                <a:latin typeface="Consolas" panose="020B0609020204030204" pitchFamily="49" charset="0"/>
              </a:rPr>
              <a:t>-- Deux filtres sur colonnes différentes donc &amp;&amp;/Et</a:t>
            </a:r>
            <a:endParaRPr lang="fr-FR" sz="1600" b="0" dirty="0">
              <a:solidFill>
                <a:srgbClr val="000000"/>
              </a:solidFill>
              <a:effectLst/>
              <a:latin typeface="Consolas" panose="020B0609020204030204" pitchFamily="49" charset="0"/>
            </a:endParaRPr>
          </a:p>
          <a:p>
            <a:r>
              <a:rPr lang="fr-FR" sz="1600" dirty="0">
                <a:solidFill>
                  <a:srgbClr val="000000"/>
                </a:solidFill>
                <a:latin typeface="Consolas" panose="020B0609020204030204" pitchFamily="49" charset="0"/>
              </a:rPr>
              <a:t>	</a:t>
            </a:r>
            <a:r>
              <a:rPr lang="fr-FR" sz="1600" b="0" dirty="0">
                <a:solidFill>
                  <a:srgbClr val="68349C"/>
                </a:solidFill>
                <a:effectLst/>
                <a:latin typeface="Consolas" panose="020B0609020204030204" pitchFamily="49" charset="0"/>
              </a:rPr>
              <a:t>[Somme montants ventes]</a:t>
            </a:r>
            <a:r>
              <a:rPr lang="fr-FR" sz="1600" b="0" dirty="0">
                <a:solidFill>
                  <a:srgbClr val="000000"/>
                </a:solidFill>
                <a:effectLst/>
                <a:latin typeface="Consolas" panose="020B0609020204030204" pitchFamily="49" charset="0"/>
              </a:rPr>
              <a:t>)</a:t>
            </a:r>
          </a:p>
          <a:p>
            <a:endParaRPr lang="fr-FR" sz="1600" dirty="0">
              <a:solidFill>
                <a:srgbClr val="000000"/>
              </a:solidFill>
              <a:latin typeface="Consolas" panose="020B0609020204030204" pitchFamily="49" charset="0"/>
            </a:endParaRPr>
          </a:p>
          <a:p>
            <a:r>
              <a:rPr lang="fr-FR" sz="1600" b="1" dirty="0">
                <a:effectLst/>
                <a:latin typeface="Consolas" panose="020B0609020204030204" pitchFamily="49" charset="0"/>
              </a:rPr>
              <a:t>Mariée OU Célibataire </a:t>
            </a:r>
            <a:r>
              <a:rPr lang="fr-FR" sz="1600" b="0" dirty="0">
                <a:solidFill>
                  <a:srgbClr val="3165BB"/>
                </a:solidFill>
                <a:effectLst/>
                <a:latin typeface="Consolas" panose="020B0609020204030204" pitchFamily="49" charset="0"/>
              </a:rPr>
              <a:t>= SUMX</a:t>
            </a:r>
            <a:r>
              <a:rPr lang="fr-FR" sz="1600" b="0" dirty="0">
                <a:solidFill>
                  <a:srgbClr val="000000"/>
                </a:solidFill>
                <a:effectLst/>
                <a:latin typeface="Consolas" panose="020B0609020204030204" pitchFamily="49" charset="0"/>
              </a:rPr>
              <a:t>(</a:t>
            </a:r>
          </a:p>
          <a:p>
            <a:r>
              <a:rPr lang="fr-FR" sz="1600" b="0" dirty="0">
                <a:solidFill>
                  <a:srgbClr val="000000"/>
                </a:solidFill>
                <a:effectLst/>
                <a:latin typeface="Consolas" panose="020B0609020204030204" pitchFamily="49" charset="0"/>
              </a:rPr>
              <a:t>    </a:t>
            </a:r>
            <a:r>
              <a:rPr lang="fr-FR" sz="1600" b="0" dirty="0">
                <a:solidFill>
                  <a:srgbClr val="3165BB"/>
                </a:solidFill>
                <a:effectLst/>
                <a:latin typeface="Consolas" panose="020B0609020204030204" pitchFamily="49" charset="0"/>
              </a:rPr>
              <a:t>FILTER</a:t>
            </a:r>
            <a:r>
              <a:rPr lang="fr-FR" sz="1600" b="0" dirty="0">
                <a:solidFill>
                  <a:srgbClr val="000000"/>
                </a:solidFill>
                <a:effectLst/>
                <a:latin typeface="Consolas" panose="020B0609020204030204" pitchFamily="49" charset="0"/>
              </a:rPr>
              <a:t>(</a:t>
            </a:r>
            <a:r>
              <a:rPr lang="fr-FR" sz="1600" b="0" dirty="0">
                <a:solidFill>
                  <a:srgbClr val="001080"/>
                </a:solidFill>
                <a:effectLst/>
                <a:latin typeface="Consolas" panose="020B0609020204030204" pitchFamily="49" charset="0"/>
              </a:rPr>
              <a:t>'Vendeurs'</a:t>
            </a:r>
            <a:r>
              <a:rPr lang="fr-FR" sz="1600" b="0" dirty="0">
                <a:solidFill>
                  <a:srgbClr val="000000"/>
                </a:solidFill>
                <a:effectLst/>
                <a:latin typeface="Consolas" panose="020B0609020204030204" pitchFamily="49" charset="0"/>
              </a:rPr>
              <a:t>;</a:t>
            </a:r>
          </a:p>
          <a:p>
            <a:r>
              <a:rPr lang="fr-FR" sz="1600" b="0" dirty="0">
                <a:solidFill>
                  <a:srgbClr val="000000"/>
                </a:solidFill>
                <a:effectLst/>
                <a:latin typeface="Consolas" panose="020B0609020204030204" pitchFamily="49" charset="0"/>
              </a:rPr>
              <a:t>    </a:t>
            </a:r>
            <a:r>
              <a:rPr lang="fr-FR" sz="1600" b="0" dirty="0">
                <a:solidFill>
                  <a:srgbClr val="001080"/>
                </a:solidFill>
                <a:effectLst/>
                <a:latin typeface="Consolas" panose="020B0609020204030204" pitchFamily="49" charset="0"/>
              </a:rPr>
              <a:t>'Vendeurs'[Situation familiale]</a:t>
            </a:r>
            <a:r>
              <a:rPr lang="fr-FR" sz="1600" b="0" dirty="0">
                <a:solidFill>
                  <a:srgbClr val="000000"/>
                </a:solidFill>
                <a:effectLst/>
                <a:latin typeface="Consolas" panose="020B0609020204030204" pitchFamily="49" charset="0"/>
              </a:rPr>
              <a:t>=</a:t>
            </a:r>
            <a:r>
              <a:rPr lang="fr-FR" sz="1600" b="0" dirty="0">
                <a:solidFill>
                  <a:srgbClr val="A31515"/>
                </a:solidFill>
                <a:effectLst/>
                <a:latin typeface="Consolas" panose="020B0609020204030204" pitchFamily="49" charset="0"/>
              </a:rPr>
              <a:t>"Mariée"</a:t>
            </a:r>
            <a:r>
              <a:rPr lang="fr-FR" sz="1600" b="0" dirty="0">
                <a:solidFill>
                  <a:srgbClr val="000000"/>
                </a:solidFill>
                <a:effectLst/>
                <a:latin typeface="Consolas" panose="020B0609020204030204" pitchFamily="49" charset="0"/>
              </a:rPr>
              <a:t> || </a:t>
            </a:r>
            <a:r>
              <a:rPr lang="fr-FR" sz="1600" b="0" dirty="0">
                <a:solidFill>
                  <a:srgbClr val="001080"/>
                </a:solidFill>
                <a:effectLst/>
                <a:latin typeface="Consolas" panose="020B0609020204030204" pitchFamily="49" charset="0"/>
              </a:rPr>
              <a:t>'Vendeurs'[Situation familiale]</a:t>
            </a:r>
            <a:r>
              <a:rPr lang="fr-FR" sz="1600" b="0" dirty="0">
                <a:solidFill>
                  <a:srgbClr val="000000"/>
                </a:solidFill>
                <a:effectLst/>
                <a:latin typeface="Consolas" panose="020B0609020204030204" pitchFamily="49" charset="0"/>
              </a:rPr>
              <a:t>=</a:t>
            </a:r>
            <a:r>
              <a:rPr lang="fr-FR" sz="1600" b="0" dirty="0">
                <a:solidFill>
                  <a:srgbClr val="A31515"/>
                </a:solidFill>
                <a:effectLst/>
                <a:latin typeface="Consolas" panose="020B0609020204030204" pitchFamily="49" charset="0"/>
              </a:rPr>
              <a:t>"Célibataire"</a:t>
            </a:r>
            <a:r>
              <a:rPr lang="fr-FR" sz="1600" b="0" dirty="0">
                <a:solidFill>
                  <a:srgbClr val="000000"/>
                </a:solidFill>
                <a:effectLst/>
                <a:latin typeface="Consolas" panose="020B0609020204030204" pitchFamily="49" charset="0"/>
              </a:rPr>
              <a:t>);</a:t>
            </a:r>
          </a:p>
          <a:p>
            <a:r>
              <a:rPr lang="fr-FR" sz="1600" b="0" dirty="0">
                <a:solidFill>
                  <a:srgbClr val="000000"/>
                </a:solidFill>
                <a:effectLst/>
                <a:latin typeface="Consolas" panose="020B0609020204030204" pitchFamily="49" charset="0"/>
              </a:rPr>
              <a:t>    </a:t>
            </a:r>
            <a:r>
              <a:rPr lang="fr-FR" sz="1600" b="0" dirty="0">
                <a:solidFill>
                  <a:srgbClr val="68349C"/>
                </a:solidFill>
                <a:effectLst/>
                <a:latin typeface="Consolas" panose="020B0609020204030204" pitchFamily="49" charset="0"/>
              </a:rPr>
              <a:t>[Somme montants ventes]</a:t>
            </a:r>
            <a:r>
              <a:rPr lang="fr-FR" sz="1600" b="0" dirty="0">
                <a:solidFill>
                  <a:srgbClr val="000000"/>
                </a:solidFill>
                <a:effectLst/>
                <a:latin typeface="Consolas" panose="020B0609020204030204" pitchFamily="49" charset="0"/>
              </a:rPr>
              <a:t>) </a:t>
            </a:r>
            <a:r>
              <a:rPr lang="fr-FR" sz="1600" b="0" dirty="0">
                <a:solidFill>
                  <a:srgbClr val="00B0F0"/>
                </a:solidFill>
                <a:effectLst/>
                <a:latin typeface="Consolas" panose="020B0609020204030204" pitchFamily="49" charset="0"/>
              </a:rPr>
              <a:t>-- Deux filtres </a:t>
            </a:r>
            <a:r>
              <a:rPr lang="fr-FR" sz="1600" dirty="0">
                <a:solidFill>
                  <a:srgbClr val="00B0F0"/>
                </a:solidFill>
                <a:latin typeface="Consolas" panose="020B0609020204030204" pitchFamily="49" charset="0"/>
              </a:rPr>
              <a:t>sur même colonne </a:t>
            </a:r>
            <a:r>
              <a:rPr lang="fr-FR" sz="1600" b="0" dirty="0">
                <a:solidFill>
                  <a:srgbClr val="00B0F0"/>
                </a:solidFill>
                <a:effectLst/>
                <a:latin typeface="Consolas" panose="020B0609020204030204" pitchFamily="49" charset="0"/>
              </a:rPr>
              <a:t>donc IN ou ||</a:t>
            </a:r>
            <a:endParaRPr lang="fr-FR" sz="1600" b="0" dirty="0">
              <a:solidFill>
                <a:srgbClr val="000000"/>
              </a:solidFill>
              <a:effectLst/>
              <a:latin typeface="Consolas" panose="020B0609020204030204" pitchFamily="49" charset="0"/>
            </a:endParaRPr>
          </a:p>
        </p:txBody>
      </p:sp>
    </p:spTree>
    <p:extLst>
      <p:ext uri="{BB962C8B-B14F-4D97-AF65-F5344CB8AC3E}">
        <p14:creationId xmlns:p14="http://schemas.microsoft.com/office/powerpoint/2010/main" val="3971641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B2B19-EA0B-217A-B592-DCD9F36C141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006A503-1AE2-152E-9503-41B0C50EE1CF}"/>
              </a:ext>
            </a:extLst>
          </p:cNvPr>
          <p:cNvSpPr>
            <a:spLocks noGrp="1"/>
          </p:cNvSpPr>
          <p:nvPr>
            <p:ph type="title"/>
          </p:nvPr>
        </p:nvSpPr>
        <p:spPr>
          <a:xfrm>
            <a:off x="2035575" y="589276"/>
            <a:ext cx="10036547" cy="1280890"/>
          </a:xfrm>
        </p:spPr>
        <p:txBody>
          <a:bodyPr rtlCol="0">
            <a:normAutofit/>
          </a:bodyPr>
          <a:lstStyle/>
          <a:p>
            <a:r>
              <a:rPr lang="fr-FR" dirty="0"/>
              <a:t>Fonctions DAX avec filtre en ligne</a:t>
            </a:r>
            <a:br>
              <a:rPr lang="fr-FR" dirty="0"/>
            </a:br>
            <a:r>
              <a:rPr lang="fr-FR" dirty="0"/>
              <a:t>Perfectionnement du OU et performances</a:t>
            </a:r>
          </a:p>
        </p:txBody>
      </p:sp>
      <p:sp>
        <p:nvSpPr>
          <p:cNvPr id="4" name="Espace réservé du numéro de diapositive 3">
            <a:extLst>
              <a:ext uri="{FF2B5EF4-FFF2-40B4-BE49-F238E27FC236}">
                <a16:creationId xmlns:a16="http://schemas.microsoft.com/office/drawing/2014/main" id="{140C7C16-4F62-7CF6-60D6-88B6D43C3B26}"/>
              </a:ext>
            </a:extLst>
          </p:cNvPr>
          <p:cNvSpPr>
            <a:spLocks noGrp="1"/>
          </p:cNvSpPr>
          <p:nvPr>
            <p:ph type="sldNum" sz="quarter" idx="12"/>
          </p:nvPr>
        </p:nvSpPr>
        <p:spPr/>
        <p:txBody>
          <a:bodyPr/>
          <a:lstStyle/>
          <a:p>
            <a:pPr rtl="0"/>
            <a:fld id="{401CF334-2D5C-4859-84A6-CA7E6E43FAEB}" type="slidenum">
              <a:rPr lang="fr-FR" noProof="0" smtClean="0"/>
              <a:t>139</a:t>
            </a:fld>
            <a:endParaRPr lang="fr-FR" noProof="0"/>
          </a:p>
        </p:txBody>
      </p:sp>
      <p:sp>
        <p:nvSpPr>
          <p:cNvPr id="5" name="Rectangle 4">
            <a:extLst>
              <a:ext uri="{FF2B5EF4-FFF2-40B4-BE49-F238E27FC236}">
                <a16:creationId xmlns:a16="http://schemas.microsoft.com/office/drawing/2014/main" id="{786C3B5C-A704-F9C7-2DE4-169F8B0C214C}"/>
              </a:ext>
            </a:extLst>
          </p:cNvPr>
          <p:cNvSpPr/>
          <p:nvPr/>
        </p:nvSpPr>
        <p:spPr>
          <a:xfrm>
            <a:off x="1030014" y="2111904"/>
            <a:ext cx="11042108" cy="4401205"/>
          </a:xfrm>
          <a:prstGeom prst="rect">
            <a:avLst/>
          </a:prstGeom>
        </p:spPr>
        <p:txBody>
          <a:bodyPr wrap="square">
            <a:spAutoFit/>
          </a:bodyPr>
          <a:lstStyle/>
          <a:p>
            <a:pPr marL="285750" indent="-285750" algn="just">
              <a:buFont typeface="Wingdings" panose="05000000000000000000" pitchFamily="2" charset="2"/>
              <a:buChar char="Ø"/>
            </a:pPr>
            <a:r>
              <a:rPr lang="fr-FR" b="1" dirty="0">
                <a:solidFill>
                  <a:schemeClr val="accent5"/>
                </a:solidFill>
              </a:rPr>
              <a:t>Le || peut être modifié par un IN afin d’éviter de tout réécrire : </a:t>
            </a:r>
          </a:p>
          <a:p>
            <a:endParaRPr lang="fr-FR" dirty="0"/>
          </a:p>
          <a:p>
            <a:r>
              <a:rPr lang="fr-FR" sz="1600" b="1" dirty="0">
                <a:effectLst/>
                <a:latin typeface="Consolas" panose="020B0609020204030204" pitchFamily="49" charset="0"/>
              </a:rPr>
              <a:t>SUMX Mariée OU Célibataire IN </a:t>
            </a:r>
            <a:r>
              <a:rPr lang="fr-FR" sz="1600" b="0" dirty="0">
                <a:solidFill>
                  <a:srgbClr val="3165BB"/>
                </a:solidFill>
                <a:effectLst/>
                <a:latin typeface="Consolas" panose="020B0609020204030204" pitchFamily="49" charset="0"/>
              </a:rPr>
              <a:t>= SUMX</a:t>
            </a:r>
            <a:r>
              <a:rPr lang="fr-FR" sz="1600" b="0" dirty="0">
                <a:solidFill>
                  <a:srgbClr val="000000"/>
                </a:solidFill>
                <a:effectLst/>
                <a:latin typeface="Consolas" panose="020B0609020204030204" pitchFamily="49" charset="0"/>
              </a:rPr>
              <a:t>(</a:t>
            </a:r>
          </a:p>
          <a:p>
            <a:r>
              <a:rPr lang="fr-FR" sz="1600" b="0" dirty="0">
                <a:solidFill>
                  <a:srgbClr val="000000"/>
                </a:solidFill>
                <a:effectLst/>
                <a:latin typeface="Consolas" panose="020B0609020204030204" pitchFamily="49" charset="0"/>
              </a:rPr>
              <a:t>    </a:t>
            </a:r>
            <a:r>
              <a:rPr lang="fr-FR" sz="1600" b="0" dirty="0">
                <a:solidFill>
                  <a:srgbClr val="3165BB"/>
                </a:solidFill>
                <a:effectLst/>
                <a:latin typeface="Consolas" panose="020B0609020204030204" pitchFamily="49" charset="0"/>
              </a:rPr>
              <a:t>FILTER</a:t>
            </a:r>
            <a:r>
              <a:rPr lang="fr-FR" sz="1600" b="0" dirty="0">
                <a:solidFill>
                  <a:srgbClr val="000000"/>
                </a:solidFill>
                <a:effectLst/>
                <a:latin typeface="Consolas" panose="020B0609020204030204" pitchFamily="49" charset="0"/>
              </a:rPr>
              <a:t>(</a:t>
            </a:r>
            <a:r>
              <a:rPr lang="fr-FR" sz="1600" b="0" dirty="0">
                <a:solidFill>
                  <a:srgbClr val="001080"/>
                </a:solidFill>
                <a:effectLst/>
                <a:latin typeface="Consolas" panose="020B0609020204030204" pitchFamily="49" charset="0"/>
              </a:rPr>
              <a:t>'Vendeurs'</a:t>
            </a:r>
            <a:r>
              <a:rPr lang="fr-FR" sz="1600" b="0" dirty="0">
                <a:solidFill>
                  <a:srgbClr val="000000"/>
                </a:solidFill>
                <a:effectLst/>
                <a:latin typeface="Consolas" panose="020B0609020204030204" pitchFamily="49" charset="0"/>
              </a:rPr>
              <a:t>;</a:t>
            </a:r>
          </a:p>
          <a:p>
            <a:r>
              <a:rPr lang="fr-FR" sz="1600" b="0" dirty="0">
                <a:solidFill>
                  <a:srgbClr val="000000"/>
                </a:solidFill>
                <a:effectLst/>
                <a:latin typeface="Consolas" panose="020B0609020204030204" pitchFamily="49" charset="0"/>
              </a:rPr>
              <a:t>    </a:t>
            </a:r>
            <a:r>
              <a:rPr lang="fr-FR" sz="1600" b="0" dirty="0">
                <a:solidFill>
                  <a:srgbClr val="001080"/>
                </a:solidFill>
                <a:effectLst/>
                <a:latin typeface="Consolas" panose="020B0609020204030204" pitchFamily="49" charset="0"/>
              </a:rPr>
              <a:t>'Vendeurs'[Situation familiale]</a:t>
            </a:r>
            <a:r>
              <a:rPr lang="fr-FR" sz="1600" b="0" dirty="0">
                <a:solidFill>
                  <a:srgbClr val="000000"/>
                </a:solidFill>
                <a:effectLst/>
                <a:latin typeface="Consolas" panose="020B0609020204030204" pitchFamily="49" charset="0"/>
              </a:rPr>
              <a:t> </a:t>
            </a:r>
            <a:r>
              <a:rPr lang="fr-FR" sz="1600" b="0" dirty="0">
                <a:solidFill>
                  <a:srgbClr val="0000FF"/>
                </a:solidFill>
                <a:effectLst/>
                <a:latin typeface="Consolas" panose="020B0609020204030204" pitchFamily="49" charset="0"/>
              </a:rPr>
              <a:t>IN</a:t>
            </a:r>
            <a:r>
              <a:rPr lang="fr-FR" sz="1600" b="0" dirty="0">
                <a:solidFill>
                  <a:srgbClr val="000000"/>
                </a:solidFill>
                <a:effectLst/>
                <a:latin typeface="Consolas" panose="020B0609020204030204" pitchFamily="49" charset="0"/>
              </a:rPr>
              <a:t> {</a:t>
            </a:r>
            <a:r>
              <a:rPr lang="fr-FR" sz="1600" b="0" dirty="0">
                <a:solidFill>
                  <a:srgbClr val="A31515"/>
                </a:solidFill>
                <a:effectLst/>
                <a:latin typeface="Consolas" panose="020B0609020204030204" pitchFamily="49" charset="0"/>
              </a:rPr>
              <a:t>"Mariée"  </a:t>
            </a:r>
            <a:r>
              <a:rPr lang="fr-FR" sz="1600" b="0" dirty="0">
                <a:solidFill>
                  <a:srgbClr val="000000"/>
                </a:solidFill>
                <a:effectLst/>
                <a:latin typeface="Consolas" panose="020B0609020204030204" pitchFamily="49" charset="0"/>
              </a:rPr>
              <a:t>; </a:t>
            </a:r>
            <a:r>
              <a:rPr lang="fr-FR" sz="1600" b="0" dirty="0">
                <a:solidFill>
                  <a:srgbClr val="A31515"/>
                </a:solidFill>
                <a:effectLst/>
                <a:latin typeface="Consolas" panose="020B0609020204030204" pitchFamily="49" charset="0"/>
              </a:rPr>
              <a:t>"Célibataire"</a:t>
            </a:r>
            <a:r>
              <a:rPr lang="fr-FR" sz="1600" b="0" dirty="0">
                <a:solidFill>
                  <a:srgbClr val="000000"/>
                </a:solidFill>
                <a:effectLst/>
                <a:latin typeface="Consolas" panose="020B0609020204030204" pitchFamily="49" charset="0"/>
              </a:rPr>
              <a:t>});</a:t>
            </a:r>
          </a:p>
          <a:p>
            <a:r>
              <a:rPr lang="fr-FR" sz="1600" b="0" dirty="0">
                <a:solidFill>
                  <a:srgbClr val="000000"/>
                </a:solidFill>
                <a:effectLst/>
                <a:latin typeface="Consolas" panose="020B0609020204030204" pitchFamily="49" charset="0"/>
              </a:rPr>
              <a:t>    </a:t>
            </a:r>
            <a:r>
              <a:rPr lang="fr-FR" sz="1600" b="0" dirty="0">
                <a:solidFill>
                  <a:srgbClr val="68349C"/>
                </a:solidFill>
                <a:effectLst/>
                <a:latin typeface="Consolas" panose="020B0609020204030204" pitchFamily="49" charset="0"/>
              </a:rPr>
              <a:t>[Somme montants ventes]</a:t>
            </a:r>
            <a:r>
              <a:rPr lang="fr-FR" sz="1600" b="0" dirty="0">
                <a:solidFill>
                  <a:srgbClr val="000000"/>
                </a:solidFill>
                <a:effectLst/>
                <a:latin typeface="Consolas" panose="020B0609020204030204" pitchFamily="49" charset="0"/>
              </a:rPr>
              <a:t>)  </a:t>
            </a:r>
          </a:p>
          <a:p>
            <a:r>
              <a:rPr lang="fr-FR" sz="1600" dirty="0">
                <a:solidFill>
                  <a:srgbClr val="000000"/>
                </a:solidFill>
                <a:latin typeface="Consolas" panose="020B0609020204030204" pitchFamily="49" charset="0"/>
              </a:rPr>
              <a:t>	</a:t>
            </a:r>
            <a:r>
              <a:rPr lang="fr-FR" sz="1600" b="0" dirty="0">
                <a:solidFill>
                  <a:srgbClr val="00B0F0"/>
                </a:solidFill>
                <a:effectLst/>
                <a:latin typeface="Consolas" panose="020B0609020204030204" pitchFamily="49" charset="0"/>
              </a:rPr>
              <a:t>-- Deux filtres </a:t>
            </a:r>
            <a:r>
              <a:rPr lang="fr-FR" sz="1600" dirty="0">
                <a:solidFill>
                  <a:srgbClr val="00B0F0"/>
                </a:solidFill>
                <a:latin typeface="Consolas" panose="020B0609020204030204" pitchFamily="49" charset="0"/>
              </a:rPr>
              <a:t>sur même colonne </a:t>
            </a:r>
            <a:r>
              <a:rPr lang="fr-FR" sz="1600" b="0" dirty="0">
                <a:solidFill>
                  <a:srgbClr val="00B0F0"/>
                </a:solidFill>
                <a:effectLst/>
                <a:latin typeface="Consolas" panose="020B0609020204030204" pitchFamily="49" charset="0"/>
              </a:rPr>
              <a:t>donc IN</a:t>
            </a:r>
            <a:endParaRPr lang="fr-FR" sz="1600" dirty="0">
              <a:solidFill>
                <a:srgbClr val="00B0F0"/>
              </a:solidFill>
              <a:latin typeface="Consolas" panose="020B0609020204030204" pitchFamily="49" charset="0"/>
            </a:endParaRPr>
          </a:p>
          <a:p>
            <a:r>
              <a:rPr lang="fr-FR" sz="1600" b="0" dirty="0">
                <a:solidFill>
                  <a:srgbClr val="00B0F0"/>
                </a:solidFill>
                <a:effectLst/>
                <a:latin typeface="Consolas" panose="020B0609020204030204" pitchFamily="49" charset="0"/>
              </a:rPr>
              <a:t>	-- </a:t>
            </a:r>
            <a:r>
              <a:rPr lang="fr-FR" sz="1600" dirty="0">
                <a:solidFill>
                  <a:srgbClr val="00B0F0"/>
                </a:solidFill>
                <a:latin typeface="Consolas" panose="020B0609020204030204" pitchFamily="49" charset="0"/>
              </a:rPr>
              <a:t>P</a:t>
            </a:r>
            <a:r>
              <a:rPr lang="fr-FR" sz="1600" b="0" dirty="0">
                <a:solidFill>
                  <a:srgbClr val="00B0F0"/>
                </a:solidFill>
                <a:effectLst/>
                <a:latin typeface="Consolas" panose="020B0609020204030204" pitchFamily="49" charset="0"/>
              </a:rPr>
              <a:t>as de répétition de colonne pour chaque valeur proposée)</a:t>
            </a:r>
          </a:p>
          <a:p>
            <a:endParaRPr lang="fr-FR" dirty="0">
              <a:solidFill>
                <a:srgbClr val="00B0F0"/>
              </a:solidFill>
              <a:latin typeface="Consolas" panose="020B0609020204030204" pitchFamily="49" charset="0"/>
            </a:endParaRPr>
          </a:p>
          <a:p>
            <a:pPr marL="285750" indent="-285750" algn="just">
              <a:buFont typeface="Wingdings" panose="05000000000000000000" pitchFamily="2" charset="2"/>
              <a:buChar char="Ø"/>
            </a:pPr>
            <a:r>
              <a:rPr lang="fr-FR" b="1" dirty="0">
                <a:solidFill>
                  <a:schemeClr val="accent5"/>
                </a:solidFill>
              </a:rPr>
              <a:t>Pour le Gain en performance et en écriture, utilisation du TREATAS : </a:t>
            </a:r>
          </a:p>
          <a:p>
            <a:endParaRPr lang="fr-FR" sz="1600" dirty="0"/>
          </a:p>
          <a:p>
            <a:r>
              <a:rPr lang="fr-FR" sz="1600" b="1" dirty="0">
                <a:effectLst/>
                <a:latin typeface="Consolas" panose="020B0609020204030204" pitchFamily="49" charset="0"/>
              </a:rPr>
              <a:t>SUMX Mariée OU Célibataire IN TREATAS </a:t>
            </a:r>
            <a:r>
              <a:rPr lang="fr-FR" sz="1600" b="0" dirty="0">
                <a:solidFill>
                  <a:srgbClr val="3165BB"/>
                </a:solidFill>
                <a:effectLst/>
                <a:latin typeface="Consolas" panose="020B0609020204030204" pitchFamily="49" charset="0"/>
              </a:rPr>
              <a:t>= SUMX</a:t>
            </a:r>
            <a:r>
              <a:rPr lang="fr-FR" sz="1600" b="0" dirty="0">
                <a:solidFill>
                  <a:srgbClr val="000000"/>
                </a:solidFill>
                <a:effectLst/>
                <a:latin typeface="Consolas" panose="020B0609020204030204" pitchFamily="49" charset="0"/>
              </a:rPr>
              <a:t>(</a:t>
            </a:r>
          </a:p>
          <a:p>
            <a:r>
              <a:rPr lang="fr-FR" sz="1600" b="0" dirty="0">
                <a:solidFill>
                  <a:srgbClr val="000000"/>
                </a:solidFill>
                <a:effectLst/>
                <a:latin typeface="Consolas" panose="020B0609020204030204" pitchFamily="49" charset="0"/>
              </a:rPr>
              <a:t>    </a:t>
            </a:r>
            <a:r>
              <a:rPr lang="fr-FR" sz="1600" b="0" dirty="0">
                <a:solidFill>
                  <a:srgbClr val="3165BB"/>
                </a:solidFill>
                <a:effectLst/>
                <a:latin typeface="Consolas" panose="020B0609020204030204" pitchFamily="49" charset="0"/>
              </a:rPr>
              <a:t>TREATAS</a:t>
            </a:r>
            <a:r>
              <a:rPr lang="fr-FR" sz="1600" b="0" dirty="0">
                <a:solidFill>
                  <a:srgbClr val="000000"/>
                </a:solidFill>
                <a:effectLst/>
                <a:latin typeface="Consolas" panose="020B0609020204030204" pitchFamily="49" charset="0"/>
              </a:rPr>
              <a:t>({</a:t>
            </a:r>
            <a:r>
              <a:rPr lang="fr-FR" sz="1600" b="0" dirty="0">
                <a:solidFill>
                  <a:srgbClr val="A31515"/>
                </a:solidFill>
                <a:effectLst/>
                <a:latin typeface="Consolas" panose="020B0609020204030204" pitchFamily="49" charset="0"/>
              </a:rPr>
              <a:t>"Mariée"</a:t>
            </a:r>
            <a:r>
              <a:rPr lang="fr-FR" sz="1600" b="0" dirty="0">
                <a:solidFill>
                  <a:srgbClr val="000000"/>
                </a:solidFill>
                <a:effectLst/>
                <a:latin typeface="Consolas" panose="020B0609020204030204" pitchFamily="49" charset="0"/>
              </a:rPr>
              <a:t> ; </a:t>
            </a:r>
            <a:r>
              <a:rPr lang="fr-FR" sz="1600" b="0" dirty="0">
                <a:solidFill>
                  <a:srgbClr val="A31515"/>
                </a:solidFill>
                <a:effectLst/>
                <a:latin typeface="Consolas" panose="020B0609020204030204" pitchFamily="49" charset="0"/>
              </a:rPr>
              <a:t>"Célibataire"</a:t>
            </a:r>
            <a:r>
              <a:rPr lang="fr-FR" sz="1600" b="0" dirty="0">
                <a:solidFill>
                  <a:srgbClr val="000000"/>
                </a:solidFill>
                <a:effectLst/>
                <a:latin typeface="Consolas" panose="020B0609020204030204" pitchFamily="49" charset="0"/>
              </a:rPr>
              <a:t>}; Vendeurs[Situation familiale]);</a:t>
            </a:r>
          </a:p>
          <a:p>
            <a:r>
              <a:rPr lang="fr-FR" sz="1600" b="0" dirty="0">
                <a:solidFill>
                  <a:srgbClr val="000000"/>
                </a:solidFill>
                <a:effectLst/>
                <a:latin typeface="Consolas" panose="020B0609020204030204" pitchFamily="49" charset="0"/>
              </a:rPr>
              <a:t>    </a:t>
            </a:r>
            <a:r>
              <a:rPr lang="fr-FR" sz="1600" b="0" dirty="0">
                <a:solidFill>
                  <a:srgbClr val="68349C"/>
                </a:solidFill>
                <a:effectLst/>
                <a:latin typeface="Consolas" panose="020B0609020204030204" pitchFamily="49" charset="0"/>
              </a:rPr>
              <a:t>[Somme montants ventes]</a:t>
            </a:r>
            <a:r>
              <a:rPr lang="fr-FR" sz="1600" b="0" dirty="0">
                <a:solidFill>
                  <a:srgbClr val="000000"/>
                </a:solidFill>
                <a:effectLst/>
                <a:latin typeface="Consolas" panose="020B0609020204030204" pitchFamily="49" charset="0"/>
              </a:rPr>
              <a:t>)  </a:t>
            </a:r>
          </a:p>
          <a:p>
            <a:r>
              <a:rPr lang="fr-FR" sz="1600" dirty="0">
                <a:solidFill>
                  <a:srgbClr val="000000"/>
                </a:solidFill>
                <a:latin typeface="Consolas" panose="020B0609020204030204" pitchFamily="49" charset="0"/>
              </a:rPr>
              <a:t>	</a:t>
            </a:r>
            <a:r>
              <a:rPr lang="fr-FR" sz="1600" b="0" dirty="0">
                <a:solidFill>
                  <a:srgbClr val="00B0F0"/>
                </a:solidFill>
                <a:effectLst/>
                <a:latin typeface="Consolas" panose="020B0609020204030204" pitchFamily="49" charset="0"/>
              </a:rPr>
              <a:t>-- Au lieu d’utiliser le FILTER : utilisation du TREATS</a:t>
            </a:r>
            <a:endParaRPr lang="fr-FR" sz="1600" dirty="0">
              <a:solidFill>
                <a:srgbClr val="00B0F0"/>
              </a:solidFill>
              <a:latin typeface="Consolas" panose="020B0609020204030204" pitchFamily="49" charset="0"/>
            </a:endParaRPr>
          </a:p>
          <a:p>
            <a:r>
              <a:rPr lang="fr-FR" sz="1600" b="0" dirty="0">
                <a:solidFill>
                  <a:srgbClr val="00B0F0"/>
                </a:solidFill>
                <a:effectLst/>
                <a:latin typeface="Consolas" panose="020B0609020204030204" pitchFamily="49" charset="0"/>
              </a:rPr>
              <a:t>	-- </a:t>
            </a:r>
            <a:r>
              <a:rPr lang="fr-FR" sz="1600" dirty="0">
                <a:solidFill>
                  <a:srgbClr val="00B0F0"/>
                </a:solidFill>
                <a:latin typeface="Consolas" panose="020B0609020204030204" pitchFamily="49" charset="0"/>
              </a:rPr>
              <a:t>Beaucoup moins à écrire et plus performant</a:t>
            </a:r>
            <a:endParaRPr lang="fr-FR" sz="1600" b="0" dirty="0">
              <a:solidFill>
                <a:srgbClr val="00B0F0"/>
              </a:solidFill>
              <a:effectLst/>
              <a:latin typeface="Consolas" panose="020B0609020204030204" pitchFamily="49" charset="0"/>
            </a:endParaRPr>
          </a:p>
          <a:p>
            <a:endParaRPr lang="fr-FR" sz="1600" b="0" dirty="0">
              <a:solidFill>
                <a:srgbClr val="000000"/>
              </a:solidFill>
              <a:effectLst/>
              <a:latin typeface="Consolas" panose="020B0609020204030204" pitchFamily="49" charset="0"/>
            </a:endParaRPr>
          </a:p>
        </p:txBody>
      </p:sp>
    </p:spTree>
    <p:extLst>
      <p:ext uri="{BB962C8B-B14F-4D97-AF65-F5344CB8AC3E}">
        <p14:creationId xmlns:p14="http://schemas.microsoft.com/office/powerpoint/2010/main" val="3051032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rtl="0"/>
            <a:r>
              <a:rPr lang="fr-FR" dirty="0"/>
              <a:t>Le cycle de conception :</a:t>
            </a:r>
            <a:br>
              <a:rPr lang="fr-FR" dirty="0"/>
            </a:br>
            <a:r>
              <a:rPr lang="fr-FR" dirty="0"/>
              <a:t>Organisation des tables</a:t>
            </a:r>
          </a:p>
        </p:txBody>
      </p:sp>
      <p:sp>
        <p:nvSpPr>
          <p:cNvPr id="4" name="Espace réservé du numéro de diapositive 3"/>
          <p:cNvSpPr>
            <a:spLocks noGrp="1"/>
          </p:cNvSpPr>
          <p:nvPr>
            <p:ph type="sldNum" sz="quarter" idx="12"/>
          </p:nvPr>
        </p:nvSpPr>
        <p:spPr/>
        <p:txBody>
          <a:bodyPr/>
          <a:lstStyle/>
          <a:p>
            <a:pPr rtl="0"/>
            <a:fld id="{401CF334-2D5C-4859-84A6-CA7E6E43FAEB}" type="slidenum">
              <a:rPr lang="fr-FR" noProof="0" smtClean="0"/>
              <a:t>14</a:t>
            </a:fld>
            <a:endParaRPr lang="fr-FR" noProof="0"/>
          </a:p>
        </p:txBody>
      </p:sp>
      <p:sp>
        <p:nvSpPr>
          <p:cNvPr id="5" name="Espace réservé du contenu 2">
            <a:extLst>
              <a:ext uri="{FF2B5EF4-FFF2-40B4-BE49-F238E27FC236}">
                <a16:creationId xmlns:a16="http://schemas.microsoft.com/office/drawing/2014/main" id="{583C7C56-AB2D-B0FD-5ED3-1C2A5906613C}"/>
              </a:ext>
            </a:extLst>
          </p:cNvPr>
          <p:cNvSpPr txBox="1">
            <a:spLocks/>
          </p:cNvSpPr>
          <p:nvPr/>
        </p:nvSpPr>
        <p:spPr>
          <a:xfrm>
            <a:off x="3000331" y="2346734"/>
            <a:ext cx="7859175" cy="351991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spcBef>
                <a:spcPct val="0"/>
              </a:spcBef>
              <a:buClrTx/>
              <a:buFont typeface="Wingdings" panose="05000000000000000000" pitchFamily="2" charset="2"/>
              <a:buChar char="ü"/>
              <a:defRPr/>
            </a:pPr>
            <a:r>
              <a:rPr lang="fr-FR" altLang="fr-FR" sz="2000" b="1" dirty="0">
                <a:solidFill>
                  <a:srgbClr val="000000"/>
                </a:solidFill>
              </a:rPr>
              <a:t>Réduction</a:t>
            </a:r>
            <a:r>
              <a:rPr lang="fr-FR" altLang="fr-FR" sz="2000" dirty="0">
                <a:solidFill>
                  <a:srgbClr val="000000"/>
                </a:solidFill>
              </a:rPr>
              <a:t> du nombre de tables,</a:t>
            </a:r>
          </a:p>
          <a:p>
            <a:pPr algn="just">
              <a:spcBef>
                <a:spcPct val="0"/>
              </a:spcBef>
              <a:buClrTx/>
              <a:buFont typeface="Wingdings" panose="05000000000000000000" pitchFamily="2" charset="2"/>
              <a:buChar char="ü"/>
              <a:defRPr/>
            </a:pPr>
            <a:endParaRPr lang="fr-FR" altLang="fr-FR" sz="2000" dirty="0">
              <a:solidFill>
                <a:srgbClr val="000000"/>
              </a:solidFill>
            </a:endParaRPr>
          </a:p>
          <a:p>
            <a:pPr algn="just">
              <a:spcBef>
                <a:spcPct val="0"/>
              </a:spcBef>
              <a:buClrTx/>
              <a:buFont typeface="Wingdings" panose="05000000000000000000" pitchFamily="2" charset="2"/>
              <a:buChar char="ü"/>
              <a:defRPr/>
            </a:pPr>
            <a:r>
              <a:rPr lang="fr-FR" altLang="fr-FR" sz="2000" b="1" dirty="0">
                <a:solidFill>
                  <a:srgbClr val="000000"/>
                </a:solidFill>
              </a:rPr>
              <a:t>Eviter</a:t>
            </a:r>
            <a:r>
              <a:rPr lang="fr-FR" altLang="fr-FR" sz="2000" dirty="0">
                <a:solidFill>
                  <a:srgbClr val="000000"/>
                </a:solidFill>
              </a:rPr>
              <a:t> la table unique</a:t>
            </a:r>
          </a:p>
          <a:p>
            <a:pPr algn="just">
              <a:spcBef>
                <a:spcPct val="0"/>
              </a:spcBef>
              <a:buClrTx/>
              <a:buFont typeface="Wingdings" panose="05000000000000000000" pitchFamily="2" charset="2"/>
              <a:buChar char="ü"/>
              <a:defRPr/>
            </a:pPr>
            <a:endParaRPr lang="fr-FR" altLang="fr-FR" sz="2000" dirty="0">
              <a:solidFill>
                <a:srgbClr val="000000"/>
              </a:solidFill>
            </a:endParaRPr>
          </a:p>
          <a:p>
            <a:pPr algn="just">
              <a:spcBef>
                <a:spcPct val="0"/>
              </a:spcBef>
              <a:buClrTx/>
              <a:buFont typeface="Wingdings" panose="05000000000000000000" pitchFamily="2" charset="2"/>
              <a:buChar char="ü"/>
              <a:defRPr/>
            </a:pPr>
            <a:r>
              <a:rPr lang="fr-FR" altLang="fr-FR" sz="2000" dirty="0">
                <a:solidFill>
                  <a:srgbClr val="000000"/>
                </a:solidFill>
              </a:rPr>
              <a:t>Positionner la table contenant les </a:t>
            </a:r>
            <a:r>
              <a:rPr lang="fr-FR" altLang="fr-FR" sz="2000" b="1" dirty="0">
                <a:solidFill>
                  <a:srgbClr val="000000"/>
                </a:solidFill>
              </a:rPr>
              <a:t>indicateurs</a:t>
            </a:r>
            <a:r>
              <a:rPr lang="fr-FR" altLang="fr-FR" sz="2000" dirty="0">
                <a:solidFill>
                  <a:srgbClr val="000000"/>
                </a:solidFill>
              </a:rPr>
              <a:t> / la plus importante, </a:t>
            </a:r>
            <a:r>
              <a:rPr lang="fr-FR" altLang="fr-FR" sz="2000" b="1" dirty="0">
                <a:solidFill>
                  <a:srgbClr val="000000"/>
                </a:solidFill>
              </a:rPr>
              <a:t>au centre </a:t>
            </a:r>
            <a:r>
              <a:rPr lang="fr-FR" altLang="fr-FR" sz="2000" dirty="0">
                <a:solidFill>
                  <a:srgbClr val="000000"/>
                </a:solidFill>
              </a:rPr>
              <a:t>des autres.</a:t>
            </a:r>
          </a:p>
          <a:p>
            <a:pPr marL="0" indent="0" algn="just">
              <a:spcBef>
                <a:spcPct val="0"/>
              </a:spcBef>
              <a:buClrTx/>
              <a:buNone/>
              <a:defRPr/>
            </a:pPr>
            <a:endParaRPr lang="fr-FR" altLang="fr-FR" sz="2000" dirty="0">
              <a:solidFill>
                <a:srgbClr val="000000"/>
              </a:solidFill>
            </a:endParaRPr>
          </a:p>
          <a:p>
            <a:pPr algn="just">
              <a:spcBef>
                <a:spcPct val="0"/>
              </a:spcBef>
              <a:buClrTx/>
              <a:buFont typeface="Wingdings" panose="05000000000000000000" pitchFamily="2" charset="2"/>
              <a:buChar char="ü"/>
              <a:defRPr/>
            </a:pPr>
            <a:r>
              <a:rPr lang="fr-FR" altLang="fr-FR" sz="2000" dirty="0">
                <a:solidFill>
                  <a:srgbClr val="000000"/>
                </a:solidFill>
              </a:rPr>
              <a:t>Organisation en </a:t>
            </a:r>
            <a:r>
              <a:rPr lang="fr-FR" altLang="fr-FR" sz="2000" b="1" dirty="0">
                <a:solidFill>
                  <a:srgbClr val="000000"/>
                </a:solidFill>
              </a:rPr>
              <a:t>schéma en étoile </a:t>
            </a:r>
            <a:r>
              <a:rPr lang="fr-FR" altLang="fr-FR" sz="2000" dirty="0">
                <a:solidFill>
                  <a:srgbClr val="000000"/>
                </a:solidFill>
              </a:rPr>
              <a:t>(Cf. partie suivante)</a:t>
            </a:r>
          </a:p>
          <a:p>
            <a:pPr algn="just">
              <a:spcBef>
                <a:spcPct val="0"/>
              </a:spcBef>
              <a:buClrTx/>
              <a:buFont typeface="Wingdings" panose="05000000000000000000" pitchFamily="2" charset="2"/>
              <a:buChar char="ü"/>
              <a:defRPr/>
            </a:pPr>
            <a:endParaRPr lang="fr-FR" altLang="fr-FR" dirty="0">
              <a:solidFill>
                <a:srgbClr val="000000"/>
              </a:solidFill>
            </a:endParaRPr>
          </a:p>
          <a:p>
            <a:pPr algn="just">
              <a:spcBef>
                <a:spcPct val="0"/>
              </a:spcBef>
              <a:buClrTx/>
              <a:buFont typeface="Wingdings" panose="05000000000000000000" pitchFamily="2" charset="2"/>
              <a:buChar char="ü"/>
              <a:defRPr/>
            </a:pPr>
            <a:endParaRPr lang="fr-FR" altLang="fr-FR" dirty="0">
              <a:solidFill>
                <a:srgbClr val="000000"/>
              </a:solidFill>
            </a:endParaRPr>
          </a:p>
        </p:txBody>
      </p:sp>
    </p:spTree>
    <p:extLst>
      <p:ext uri="{BB962C8B-B14F-4D97-AF65-F5344CB8AC3E}">
        <p14:creationId xmlns:p14="http://schemas.microsoft.com/office/powerpoint/2010/main" val="3261937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C1DD6063-B216-5BBF-8F4C-F729910BA6BD}"/>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23C2B23B-D072-354D-14A7-E2817B2EDE99}"/>
              </a:ext>
            </a:extLst>
          </p:cNvPr>
          <p:cNvSpPr>
            <a:spLocks noGrp="1"/>
          </p:cNvSpPr>
          <p:nvPr>
            <p:ph type="ctrTitle"/>
          </p:nvPr>
        </p:nvSpPr>
        <p:spPr>
          <a:xfrm>
            <a:off x="3350394" y="2599617"/>
            <a:ext cx="8131550" cy="2440919"/>
          </a:xfrm>
        </p:spPr>
        <p:txBody>
          <a:bodyPr>
            <a:normAutofit/>
          </a:bodyPr>
          <a:lstStyle/>
          <a:p>
            <a:pPr>
              <a:lnSpc>
                <a:spcPct val="90000"/>
              </a:lnSpc>
            </a:pPr>
            <a:r>
              <a:rPr lang="fr-FR" sz="5400" dirty="0">
                <a:solidFill>
                  <a:schemeClr val="tx1"/>
                </a:solidFill>
                <a:effectLst/>
              </a:rPr>
              <a:t>Le calcul de cumul avec la fonction EARLIER</a:t>
            </a:r>
            <a:endParaRPr lang="fr-FR" sz="5000" dirty="0"/>
          </a:p>
        </p:txBody>
      </p:sp>
      <p:sp>
        <p:nvSpPr>
          <p:cNvPr id="4" name="Espace réservé du numéro de diapositive 3">
            <a:extLst>
              <a:ext uri="{FF2B5EF4-FFF2-40B4-BE49-F238E27FC236}">
                <a16:creationId xmlns:a16="http://schemas.microsoft.com/office/drawing/2014/main" id="{2BF2B782-26E3-0005-C7E0-CA617BD8E7CE}"/>
              </a:ext>
            </a:extLst>
          </p:cNvPr>
          <p:cNvSpPr>
            <a:spLocks noGrp="1"/>
          </p:cNvSpPr>
          <p:nvPr>
            <p:ph type="sldNum" sz="quarter" idx="12"/>
          </p:nvPr>
        </p:nvSpPr>
        <p:spPr>
          <a:xfrm>
            <a:off x="110598" y="4543907"/>
            <a:ext cx="779767" cy="365125"/>
          </a:xfrm>
        </p:spPr>
        <p:txBody>
          <a:bodyPr>
            <a:normAutofit/>
          </a:bodyPr>
          <a:lstStyle/>
          <a:p>
            <a:pPr rtl="0">
              <a:lnSpc>
                <a:spcPct val="90000"/>
              </a:lnSpc>
              <a:spcAft>
                <a:spcPts val="600"/>
              </a:spcAft>
            </a:pPr>
            <a:fld id="{401CF334-2D5C-4859-84A6-CA7E6E43FAEB}" type="slidenum">
              <a:rPr lang="fr-FR" sz="1900" noProof="0" smtClean="0"/>
              <a:pPr rtl="0">
                <a:lnSpc>
                  <a:spcPct val="90000"/>
                </a:lnSpc>
                <a:spcAft>
                  <a:spcPts val="600"/>
                </a:spcAft>
              </a:pPr>
              <a:t>140</a:t>
            </a:fld>
            <a:endParaRPr lang="fr-FR" sz="1900" noProof="0"/>
          </a:p>
        </p:txBody>
      </p:sp>
    </p:spTree>
    <p:extLst>
      <p:ext uri="{BB962C8B-B14F-4D97-AF65-F5344CB8AC3E}">
        <p14:creationId xmlns:p14="http://schemas.microsoft.com/office/powerpoint/2010/main" val="29089769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73EF3-8146-3D94-FB3F-F66D35250CB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D5D36C6-CEC8-2FCE-A43B-9FB3745144CC}"/>
              </a:ext>
            </a:extLst>
          </p:cNvPr>
          <p:cNvSpPr>
            <a:spLocks noGrp="1"/>
          </p:cNvSpPr>
          <p:nvPr>
            <p:ph type="title"/>
          </p:nvPr>
        </p:nvSpPr>
        <p:spPr>
          <a:xfrm>
            <a:off x="2035576" y="589276"/>
            <a:ext cx="9714990" cy="1280890"/>
          </a:xfrm>
        </p:spPr>
        <p:txBody>
          <a:bodyPr rtlCol="0">
            <a:normAutofit/>
          </a:bodyPr>
          <a:lstStyle/>
          <a:p>
            <a:r>
              <a:rPr lang="fr-FR" dirty="0"/>
              <a:t>Les fonctions avancées itératives</a:t>
            </a:r>
            <a:br>
              <a:rPr lang="fr-FR" dirty="0"/>
            </a:br>
            <a:r>
              <a:rPr lang="fr-FR" dirty="0"/>
              <a:t>Fonction EARLIER (1/3)</a:t>
            </a:r>
          </a:p>
        </p:txBody>
      </p:sp>
      <p:sp>
        <p:nvSpPr>
          <p:cNvPr id="4" name="Espace réservé du numéro de diapositive 3">
            <a:extLst>
              <a:ext uri="{FF2B5EF4-FFF2-40B4-BE49-F238E27FC236}">
                <a16:creationId xmlns:a16="http://schemas.microsoft.com/office/drawing/2014/main" id="{4F11EC85-7F1C-9B00-CEAF-1F88B0BDCAC1}"/>
              </a:ext>
            </a:extLst>
          </p:cNvPr>
          <p:cNvSpPr>
            <a:spLocks noGrp="1"/>
          </p:cNvSpPr>
          <p:nvPr>
            <p:ph type="sldNum" sz="quarter" idx="12"/>
          </p:nvPr>
        </p:nvSpPr>
        <p:spPr/>
        <p:txBody>
          <a:bodyPr/>
          <a:lstStyle/>
          <a:p>
            <a:pPr rtl="0"/>
            <a:fld id="{401CF334-2D5C-4859-84A6-CA7E6E43FAEB}" type="slidenum">
              <a:rPr lang="fr-FR" noProof="0" smtClean="0"/>
              <a:t>141</a:t>
            </a:fld>
            <a:endParaRPr lang="fr-FR" noProof="0"/>
          </a:p>
        </p:txBody>
      </p:sp>
      <p:sp>
        <p:nvSpPr>
          <p:cNvPr id="9" name="Rectangle 8">
            <a:extLst>
              <a:ext uri="{FF2B5EF4-FFF2-40B4-BE49-F238E27FC236}">
                <a16:creationId xmlns:a16="http://schemas.microsoft.com/office/drawing/2014/main" id="{13A79590-85D5-BB73-02DB-7D66A38F06DA}"/>
              </a:ext>
            </a:extLst>
          </p:cNvPr>
          <p:cNvSpPr/>
          <p:nvPr/>
        </p:nvSpPr>
        <p:spPr>
          <a:xfrm>
            <a:off x="4277710" y="2035726"/>
            <a:ext cx="7472856" cy="4247317"/>
          </a:xfrm>
          <a:prstGeom prst="rect">
            <a:avLst/>
          </a:prstGeom>
        </p:spPr>
        <p:txBody>
          <a:bodyPr wrap="square">
            <a:spAutoFit/>
          </a:bodyPr>
          <a:lstStyle/>
          <a:p>
            <a:pPr marL="285750" indent="-285750" algn="just">
              <a:buFont typeface="Wingdings" panose="05000000000000000000" pitchFamily="2" charset="2"/>
              <a:buChar char="Ø"/>
            </a:pPr>
            <a:r>
              <a:rPr lang="fr-FR" b="1" dirty="0">
                <a:solidFill>
                  <a:schemeClr val="accent4"/>
                </a:solidFill>
                <a:effectLst/>
              </a:rPr>
              <a:t>EARLIER </a:t>
            </a:r>
            <a:r>
              <a:rPr lang="fr-FR" dirty="0">
                <a:effectLst/>
              </a:rPr>
              <a:t>signifie la </a:t>
            </a:r>
            <a:r>
              <a:rPr lang="fr-FR" b="1" dirty="0">
                <a:effectLst/>
              </a:rPr>
              <a:t>ligne courante</a:t>
            </a:r>
            <a:r>
              <a:rPr lang="fr-FR" dirty="0">
                <a:effectLst/>
              </a:rPr>
              <a:t>.</a:t>
            </a:r>
          </a:p>
          <a:p>
            <a:pPr marL="285750" indent="-285750" algn="just">
              <a:buFont typeface="Wingdings" panose="05000000000000000000" pitchFamily="2" charset="2"/>
              <a:buChar char="Ø"/>
            </a:pPr>
            <a:r>
              <a:rPr lang="fr-FR" dirty="0"/>
              <a:t>Cette fonction va permettre de </a:t>
            </a:r>
            <a:r>
              <a:rPr lang="fr-FR" b="1" dirty="0">
                <a:solidFill>
                  <a:schemeClr val="accent4"/>
                </a:solidFill>
              </a:rPr>
              <a:t>comparer chaque ligne courante</a:t>
            </a:r>
            <a:r>
              <a:rPr lang="fr-FR" dirty="0"/>
              <a:t> aves </a:t>
            </a:r>
            <a:r>
              <a:rPr lang="fr-FR" b="1" dirty="0"/>
              <a:t>les autres lignes</a:t>
            </a:r>
            <a:r>
              <a:rPr lang="fr-FR" dirty="0"/>
              <a:t>.</a:t>
            </a:r>
            <a:endParaRPr lang="fr-FR" dirty="0">
              <a:effectLst/>
            </a:endParaRPr>
          </a:p>
          <a:p>
            <a:pPr marL="285750" indent="-285750" algn="just">
              <a:buFont typeface="Wingdings" panose="05000000000000000000" pitchFamily="2" charset="2"/>
              <a:buChar char="ü"/>
            </a:pPr>
            <a:endParaRPr lang="fr-FR" b="1" dirty="0">
              <a:solidFill>
                <a:schemeClr val="accent4"/>
              </a:solidFill>
            </a:endParaRPr>
          </a:p>
          <a:p>
            <a:pPr marL="285750" indent="-285750" algn="just">
              <a:buFont typeface="Wingdings" panose="05000000000000000000" pitchFamily="2" charset="2"/>
              <a:buChar char="Ø"/>
            </a:pPr>
            <a:r>
              <a:rPr lang="fr-FR" u="sng" dirty="0"/>
              <a:t>1</a:t>
            </a:r>
            <a:r>
              <a:rPr lang="fr-FR" u="sng" baseline="30000" dirty="0"/>
              <a:t>er</a:t>
            </a:r>
            <a:r>
              <a:rPr lang="fr-FR" u="sng" dirty="0"/>
              <a:t> exemple :</a:t>
            </a:r>
          </a:p>
          <a:p>
            <a:pPr algn="just"/>
            <a:r>
              <a:rPr lang="fr-FR" i="1" dirty="0"/>
              <a:t>Pour chaque ligne de la table vendeurs, on va compter le nombre de ligne ayant la même date que celle sur laquelle on est positionné, en incluant cette dernière dans le calcul.</a:t>
            </a:r>
          </a:p>
          <a:p>
            <a:pPr algn="just"/>
            <a:endParaRPr lang="fr-FR" i="1" dirty="0"/>
          </a:p>
          <a:p>
            <a:r>
              <a:rPr lang="fr-FR" b="0" dirty="0">
                <a:solidFill>
                  <a:srgbClr val="3165BB"/>
                </a:solidFill>
                <a:effectLst/>
                <a:latin typeface="Consolas" panose="020B0609020204030204" pitchFamily="49" charset="0"/>
              </a:rPr>
              <a:t>COUNTROWS</a:t>
            </a:r>
            <a:r>
              <a:rPr lang="fr-FR" b="0" dirty="0">
                <a:solidFill>
                  <a:srgbClr val="000000"/>
                </a:solidFill>
                <a:effectLst/>
                <a:latin typeface="Consolas" panose="020B0609020204030204" pitchFamily="49" charset="0"/>
              </a:rPr>
              <a:t>(</a:t>
            </a:r>
          </a:p>
          <a:p>
            <a:r>
              <a:rPr lang="fr-FR" b="0" dirty="0">
                <a:solidFill>
                  <a:srgbClr val="000000"/>
                </a:solidFill>
                <a:effectLst/>
                <a:latin typeface="Consolas" panose="020B0609020204030204" pitchFamily="49" charset="0"/>
              </a:rPr>
              <a:t>    </a:t>
            </a:r>
            <a:r>
              <a:rPr lang="fr-FR" b="0" dirty="0">
                <a:solidFill>
                  <a:srgbClr val="3165BB"/>
                </a:solidFill>
                <a:effectLst/>
                <a:latin typeface="Consolas" panose="020B0609020204030204" pitchFamily="49" charset="0"/>
              </a:rPr>
              <a:t>FILTER</a:t>
            </a:r>
            <a:r>
              <a:rPr lang="fr-FR" b="0" dirty="0">
                <a:solidFill>
                  <a:srgbClr val="000000"/>
                </a:solidFill>
                <a:effectLst/>
                <a:latin typeface="Consolas" panose="020B0609020204030204" pitchFamily="49" charset="0"/>
              </a:rPr>
              <a:t>(</a:t>
            </a:r>
            <a:r>
              <a:rPr lang="fr-FR" b="0" dirty="0">
                <a:solidFill>
                  <a:srgbClr val="001080"/>
                </a:solidFill>
                <a:effectLst/>
                <a:latin typeface="Consolas" panose="020B0609020204030204" pitchFamily="49" charset="0"/>
              </a:rPr>
              <a:t>Vendeurs</a:t>
            </a:r>
            <a:r>
              <a:rPr lang="fr-FR" b="0" dirty="0">
                <a:solidFill>
                  <a:srgbClr val="000000"/>
                </a:solidFill>
                <a:effectLst/>
                <a:latin typeface="Consolas" panose="020B0609020204030204" pitchFamily="49" charset="0"/>
              </a:rPr>
              <a:t>; </a:t>
            </a:r>
            <a:r>
              <a:rPr lang="fr-FR" b="0" dirty="0">
                <a:solidFill>
                  <a:srgbClr val="00B0F0"/>
                </a:solidFill>
                <a:effectLst/>
                <a:latin typeface="Consolas" panose="020B0609020204030204" pitchFamily="49" charset="0"/>
              </a:rPr>
              <a:t>on filtre sur tous les vendeurs même si on est positionné que sur une seule ligne</a:t>
            </a:r>
            <a:endParaRPr lang="fr-FR" b="0" dirty="0">
              <a:solidFill>
                <a:srgbClr val="000000"/>
              </a:solidFill>
              <a:effectLst/>
              <a:latin typeface="Consolas" panose="020B0609020204030204" pitchFamily="49" charset="0"/>
            </a:endParaRPr>
          </a:p>
          <a:p>
            <a:r>
              <a:rPr lang="fr-FR" b="0" dirty="0">
                <a:solidFill>
                  <a:srgbClr val="3165BB"/>
                </a:solidFill>
                <a:effectLst/>
                <a:latin typeface="Consolas" panose="020B0609020204030204" pitchFamily="49" charset="0"/>
              </a:rPr>
              <a:t>EARLIER</a:t>
            </a:r>
            <a:r>
              <a:rPr lang="fr-FR" b="0" dirty="0">
                <a:solidFill>
                  <a:srgbClr val="000000"/>
                </a:solidFill>
                <a:effectLst/>
                <a:latin typeface="Consolas" panose="020B0609020204030204" pitchFamily="49" charset="0"/>
              </a:rPr>
              <a:t>(</a:t>
            </a:r>
            <a:r>
              <a:rPr lang="fr-FR" b="0" dirty="0">
                <a:solidFill>
                  <a:srgbClr val="001080"/>
                </a:solidFill>
                <a:effectLst/>
                <a:latin typeface="Consolas" panose="020B0609020204030204" pitchFamily="49" charset="0"/>
              </a:rPr>
              <a:t>Vendeurs[Date d'entrée]</a:t>
            </a:r>
            <a:r>
              <a:rPr lang="fr-FR" b="0" dirty="0">
                <a:solidFill>
                  <a:srgbClr val="000000"/>
                </a:solidFill>
                <a:effectLst/>
                <a:latin typeface="Consolas" panose="020B0609020204030204" pitchFamily="49" charset="0"/>
              </a:rPr>
              <a:t>)= </a:t>
            </a:r>
            <a:r>
              <a:rPr lang="fr-FR" b="0" dirty="0">
                <a:solidFill>
                  <a:srgbClr val="001080"/>
                </a:solidFill>
                <a:effectLst/>
                <a:latin typeface="Consolas" panose="020B0609020204030204" pitchFamily="49" charset="0"/>
              </a:rPr>
              <a:t>Vendeurs[Date d'entrée]</a:t>
            </a:r>
            <a:endParaRPr lang="fr-FR" b="0" dirty="0">
              <a:solidFill>
                <a:srgbClr val="000000"/>
              </a:solidFill>
              <a:effectLst/>
              <a:latin typeface="Consolas" panose="020B0609020204030204" pitchFamily="49" charset="0"/>
            </a:endParaRPr>
          </a:p>
          <a:p>
            <a:r>
              <a:rPr lang="fr-FR" b="0" dirty="0">
                <a:solidFill>
                  <a:srgbClr val="000000"/>
                </a:solidFill>
                <a:effectLst/>
                <a:latin typeface="Consolas" panose="020B0609020204030204" pitchFamily="49" charset="0"/>
              </a:rPr>
              <a:t>          )</a:t>
            </a:r>
          </a:p>
          <a:p>
            <a:r>
              <a:rPr lang="fr-FR" b="0" dirty="0">
                <a:solidFill>
                  <a:srgbClr val="000000"/>
                </a:solidFill>
                <a:effectLst/>
                <a:latin typeface="Consolas" panose="020B0609020204030204" pitchFamily="49" charset="0"/>
              </a:rPr>
              <a:t>		  )</a:t>
            </a:r>
          </a:p>
        </p:txBody>
      </p:sp>
      <p:pic>
        <p:nvPicPr>
          <p:cNvPr id="6" name="Image 5">
            <a:extLst>
              <a:ext uri="{FF2B5EF4-FFF2-40B4-BE49-F238E27FC236}">
                <a16:creationId xmlns:a16="http://schemas.microsoft.com/office/drawing/2014/main" id="{060F26AB-B62A-30C6-178F-8992938D181E}"/>
              </a:ext>
            </a:extLst>
          </p:cNvPr>
          <p:cNvPicPr>
            <a:picLocks noChangeAspect="1"/>
          </p:cNvPicPr>
          <p:nvPr/>
        </p:nvPicPr>
        <p:blipFill>
          <a:blip r:embed="rId3"/>
          <a:stretch>
            <a:fillRect/>
          </a:stretch>
        </p:blipFill>
        <p:spPr>
          <a:xfrm>
            <a:off x="1602566" y="3048726"/>
            <a:ext cx="2391109" cy="12003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13886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5857F-6094-A936-E163-962F38AB574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13A5876-8563-D684-A3CC-3101BDE56C92}"/>
              </a:ext>
            </a:extLst>
          </p:cNvPr>
          <p:cNvSpPr>
            <a:spLocks noGrp="1"/>
          </p:cNvSpPr>
          <p:nvPr>
            <p:ph type="title"/>
          </p:nvPr>
        </p:nvSpPr>
        <p:spPr>
          <a:xfrm>
            <a:off x="2035576" y="589276"/>
            <a:ext cx="9714990" cy="1280890"/>
          </a:xfrm>
        </p:spPr>
        <p:txBody>
          <a:bodyPr rtlCol="0">
            <a:normAutofit/>
          </a:bodyPr>
          <a:lstStyle/>
          <a:p>
            <a:r>
              <a:rPr lang="fr-FR" dirty="0"/>
              <a:t>Les fonctions avancées itératives</a:t>
            </a:r>
            <a:br>
              <a:rPr lang="fr-FR" dirty="0"/>
            </a:br>
            <a:r>
              <a:rPr lang="fr-FR" dirty="0"/>
              <a:t>Fonction EARLIER (2/3)</a:t>
            </a:r>
          </a:p>
        </p:txBody>
      </p:sp>
      <p:sp>
        <p:nvSpPr>
          <p:cNvPr id="4" name="Espace réservé du numéro de diapositive 3">
            <a:extLst>
              <a:ext uri="{FF2B5EF4-FFF2-40B4-BE49-F238E27FC236}">
                <a16:creationId xmlns:a16="http://schemas.microsoft.com/office/drawing/2014/main" id="{C37429BF-6DA4-EA87-C81B-60A32704E194}"/>
              </a:ext>
            </a:extLst>
          </p:cNvPr>
          <p:cNvSpPr>
            <a:spLocks noGrp="1"/>
          </p:cNvSpPr>
          <p:nvPr>
            <p:ph type="sldNum" sz="quarter" idx="12"/>
          </p:nvPr>
        </p:nvSpPr>
        <p:spPr/>
        <p:txBody>
          <a:bodyPr/>
          <a:lstStyle/>
          <a:p>
            <a:pPr rtl="0"/>
            <a:fld id="{401CF334-2D5C-4859-84A6-CA7E6E43FAEB}" type="slidenum">
              <a:rPr lang="fr-FR" noProof="0" smtClean="0"/>
              <a:t>142</a:t>
            </a:fld>
            <a:endParaRPr lang="fr-FR" noProof="0"/>
          </a:p>
        </p:txBody>
      </p:sp>
      <p:sp>
        <p:nvSpPr>
          <p:cNvPr id="9" name="Rectangle 8">
            <a:extLst>
              <a:ext uri="{FF2B5EF4-FFF2-40B4-BE49-F238E27FC236}">
                <a16:creationId xmlns:a16="http://schemas.microsoft.com/office/drawing/2014/main" id="{86664F8E-E5DF-FB88-DF6A-4ACA52A8180D}"/>
              </a:ext>
            </a:extLst>
          </p:cNvPr>
          <p:cNvSpPr/>
          <p:nvPr/>
        </p:nvSpPr>
        <p:spPr>
          <a:xfrm>
            <a:off x="921695" y="2035726"/>
            <a:ext cx="10828871" cy="3970318"/>
          </a:xfrm>
          <a:prstGeom prst="rect">
            <a:avLst/>
          </a:prstGeom>
        </p:spPr>
        <p:txBody>
          <a:bodyPr wrap="square">
            <a:spAutoFit/>
          </a:bodyPr>
          <a:lstStyle/>
          <a:p>
            <a:pPr marL="285750" indent="-285750" algn="just">
              <a:buFont typeface="Wingdings" panose="05000000000000000000" pitchFamily="2" charset="2"/>
              <a:buChar char="Ø"/>
            </a:pPr>
            <a:r>
              <a:rPr lang="fr-FR" b="1" dirty="0">
                <a:solidFill>
                  <a:schemeClr val="accent4"/>
                </a:solidFill>
                <a:effectLst/>
              </a:rPr>
              <a:t>Avec la fonction EARLIER, </a:t>
            </a:r>
            <a:r>
              <a:rPr lang="fr-FR" dirty="0">
                <a:effectLst/>
              </a:rPr>
              <a:t>je peux également créer un rang.</a:t>
            </a:r>
          </a:p>
          <a:p>
            <a:pPr marL="285750" indent="-285750" algn="just">
              <a:buFont typeface="Wingdings" panose="05000000000000000000" pitchFamily="2" charset="2"/>
              <a:buChar char="Ø"/>
            </a:pPr>
            <a:endParaRPr lang="fr-FR" u="sng" dirty="0"/>
          </a:p>
          <a:p>
            <a:pPr marL="285750" indent="-285750" algn="just">
              <a:buFont typeface="Wingdings" panose="05000000000000000000" pitchFamily="2" charset="2"/>
              <a:buChar char="Ø"/>
            </a:pPr>
            <a:r>
              <a:rPr lang="fr-FR" u="sng" dirty="0"/>
              <a:t>2</a:t>
            </a:r>
            <a:r>
              <a:rPr lang="fr-FR" u="sng" baseline="30000" dirty="0"/>
              <a:t>nd</a:t>
            </a:r>
            <a:r>
              <a:rPr lang="fr-FR" u="sng" dirty="0"/>
              <a:t> exemple :</a:t>
            </a:r>
          </a:p>
          <a:p>
            <a:pPr algn="just"/>
            <a:r>
              <a:rPr lang="fr-FR" i="1" dirty="0"/>
              <a:t>Pour chaque ligne de la table vendeurs, on a rapporté la somme du montant des ventes . Je souhaite maintenant créer une colonne qui me ramène le numéro de rang du vendeur en fonction du montant des ventes réalisé.</a:t>
            </a:r>
          </a:p>
          <a:p>
            <a:pPr algn="just"/>
            <a:endParaRPr lang="fr-FR" i="1" dirty="0"/>
          </a:p>
          <a:p>
            <a:r>
              <a:rPr lang="fr-FR" b="0" dirty="0">
                <a:solidFill>
                  <a:srgbClr val="3165BB"/>
                </a:solidFill>
                <a:effectLst/>
                <a:latin typeface="Consolas" panose="020B0609020204030204" pitchFamily="49" charset="0"/>
              </a:rPr>
              <a:t>COUNTROWS</a:t>
            </a:r>
            <a:r>
              <a:rPr lang="fr-FR" b="0" dirty="0">
                <a:solidFill>
                  <a:srgbClr val="000000"/>
                </a:solidFill>
                <a:effectLst/>
                <a:latin typeface="Consolas" panose="020B0609020204030204" pitchFamily="49" charset="0"/>
              </a:rPr>
              <a:t>(</a:t>
            </a:r>
          </a:p>
          <a:p>
            <a:r>
              <a:rPr lang="fr-FR" b="0" dirty="0">
                <a:solidFill>
                  <a:srgbClr val="000000"/>
                </a:solidFill>
                <a:effectLst/>
                <a:latin typeface="Consolas" panose="020B0609020204030204" pitchFamily="49" charset="0"/>
              </a:rPr>
              <a:t>    </a:t>
            </a:r>
            <a:r>
              <a:rPr lang="fr-FR" b="0" dirty="0">
                <a:solidFill>
                  <a:srgbClr val="3165BB"/>
                </a:solidFill>
                <a:effectLst/>
                <a:latin typeface="Consolas" panose="020B0609020204030204" pitchFamily="49" charset="0"/>
              </a:rPr>
              <a:t>FILTER</a:t>
            </a:r>
            <a:r>
              <a:rPr lang="fr-FR" b="0" dirty="0">
                <a:solidFill>
                  <a:srgbClr val="000000"/>
                </a:solidFill>
                <a:effectLst/>
                <a:latin typeface="Consolas" panose="020B0609020204030204" pitchFamily="49" charset="0"/>
              </a:rPr>
              <a:t>(</a:t>
            </a:r>
            <a:r>
              <a:rPr lang="fr-FR" b="0" dirty="0">
                <a:solidFill>
                  <a:srgbClr val="001080"/>
                </a:solidFill>
                <a:effectLst/>
                <a:latin typeface="Consolas" panose="020B0609020204030204" pitchFamily="49" charset="0"/>
              </a:rPr>
              <a:t>Vendeurs</a:t>
            </a:r>
            <a:r>
              <a:rPr lang="fr-FR" b="0" dirty="0">
                <a:solidFill>
                  <a:srgbClr val="000000"/>
                </a:solidFill>
                <a:effectLst/>
                <a:latin typeface="Consolas" panose="020B0609020204030204" pitchFamily="49" charset="0"/>
              </a:rPr>
              <a:t>; </a:t>
            </a:r>
          </a:p>
          <a:p>
            <a:r>
              <a:rPr lang="fr-FR" b="0" dirty="0">
                <a:solidFill>
                  <a:srgbClr val="000000"/>
                </a:solidFill>
                <a:effectLst/>
                <a:latin typeface="Consolas" panose="020B0609020204030204" pitchFamily="49" charset="0"/>
              </a:rPr>
              <a:t> Vendeurs[SUMX colonne]&lt;= </a:t>
            </a:r>
            <a:r>
              <a:rPr lang="fr-FR" b="0" dirty="0">
                <a:solidFill>
                  <a:srgbClr val="3165BB"/>
                </a:solidFill>
                <a:effectLst/>
                <a:latin typeface="Consolas" panose="020B0609020204030204" pitchFamily="49" charset="0"/>
              </a:rPr>
              <a:t>EARLIER</a:t>
            </a:r>
            <a:r>
              <a:rPr lang="fr-FR" b="0" dirty="0">
                <a:solidFill>
                  <a:srgbClr val="000000"/>
                </a:solidFill>
                <a:effectLst/>
                <a:latin typeface="Consolas" panose="020B0609020204030204" pitchFamily="49" charset="0"/>
              </a:rPr>
              <a:t>(Vendeurs[SUMX colonne])</a:t>
            </a:r>
          </a:p>
          <a:p>
            <a:r>
              <a:rPr lang="fr-FR" b="0" dirty="0">
                <a:solidFill>
                  <a:srgbClr val="000000"/>
                </a:solidFill>
                <a:effectLst/>
                <a:latin typeface="Consolas" panose="020B0609020204030204" pitchFamily="49" charset="0"/>
              </a:rPr>
              <a:t>  </a:t>
            </a:r>
            <a:r>
              <a:rPr lang="fr-FR" b="0" dirty="0">
                <a:solidFill>
                  <a:srgbClr val="008000"/>
                </a:solidFill>
                <a:effectLst/>
                <a:latin typeface="Consolas" panose="020B0609020204030204" pitchFamily="49" charset="0"/>
              </a:rPr>
              <a:t>-- nb de lignes quand le </a:t>
            </a:r>
            <a:r>
              <a:rPr lang="fr-FR" b="0" dirty="0" err="1">
                <a:solidFill>
                  <a:srgbClr val="008000"/>
                </a:solidFill>
                <a:effectLst/>
                <a:latin typeface="Consolas" panose="020B0609020204030204" pitchFamily="49" charset="0"/>
              </a:rPr>
              <a:t>MontantVentes</a:t>
            </a:r>
            <a:r>
              <a:rPr lang="fr-FR" b="0" dirty="0">
                <a:solidFill>
                  <a:srgbClr val="008000"/>
                </a:solidFill>
                <a:effectLst/>
                <a:latin typeface="Consolas" panose="020B0609020204030204" pitchFamily="49" charset="0"/>
              </a:rPr>
              <a:t> est inférieur à la valeur de la ligne en cours en incluant cette dernière (=)</a:t>
            </a:r>
            <a:endParaRPr lang="fr-FR" b="0" dirty="0">
              <a:solidFill>
                <a:srgbClr val="000000"/>
              </a:solidFill>
              <a:effectLst/>
              <a:latin typeface="Consolas" panose="020B0609020204030204" pitchFamily="49" charset="0"/>
            </a:endParaRPr>
          </a:p>
          <a:p>
            <a:r>
              <a:rPr lang="fr-FR" b="0" dirty="0">
                <a:solidFill>
                  <a:srgbClr val="000000"/>
                </a:solidFill>
                <a:effectLst/>
                <a:latin typeface="Consolas" panose="020B0609020204030204" pitchFamily="49" charset="0"/>
              </a:rPr>
              <a:t>          )</a:t>
            </a:r>
          </a:p>
          <a:p>
            <a:r>
              <a:rPr lang="fr-FR" b="0" dirty="0">
                <a:solidFill>
                  <a:srgbClr val="000000"/>
                </a:solidFill>
                <a:effectLst/>
                <a:latin typeface="Consolas" panose="020B0609020204030204" pitchFamily="49" charset="0"/>
              </a:rPr>
              <a:t>		  )</a:t>
            </a:r>
          </a:p>
        </p:txBody>
      </p:sp>
      <p:pic>
        <p:nvPicPr>
          <p:cNvPr id="5" name="Image 4">
            <a:extLst>
              <a:ext uri="{FF2B5EF4-FFF2-40B4-BE49-F238E27FC236}">
                <a16:creationId xmlns:a16="http://schemas.microsoft.com/office/drawing/2014/main" id="{7CE1FCF8-0003-1AA8-A6FE-CB7DDACC8A48}"/>
              </a:ext>
            </a:extLst>
          </p:cNvPr>
          <p:cNvPicPr>
            <a:picLocks noChangeAspect="1"/>
          </p:cNvPicPr>
          <p:nvPr/>
        </p:nvPicPr>
        <p:blipFill>
          <a:blip r:embed="rId3"/>
          <a:stretch>
            <a:fillRect/>
          </a:stretch>
        </p:blipFill>
        <p:spPr>
          <a:xfrm>
            <a:off x="6568817" y="5215210"/>
            <a:ext cx="1157692" cy="1279554"/>
          </a:xfrm>
          <a:prstGeom prst="rect">
            <a:avLst/>
          </a:prstGeom>
          <a:ln>
            <a:noFill/>
          </a:ln>
          <a:effectLst>
            <a:outerShdw blurRad="292100" dist="139700" dir="2700000" algn="tl" rotWithShape="0">
              <a:srgbClr val="333333">
                <a:alpha val="65000"/>
              </a:srgbClr>
            </a:outerShdw>
          </a:effectLst>
        </p:spPr>
      </p:pic>
      <p:pic>
        <p:nvPicPr>
          <p:cNvPr id="8" name="Image 7">
            <a:extLst>
              <a:ext uri="{FF2B5EF4-FFF2-40B4-BE49-F238E27FC236}">
                <a16:creationId xmlns:a16="http://schemas.microsoft.com/office/drawing/2014/main" id="{B6BEEE5A-8C0E-F606-0A92-9A561BB51799}"/>
              </a:ext>
            </a:extLst>
          </p:cNvPr>
          <p:cNvPicPr>
            <a:picLocks noChangeAspect="1"/>
          </p:cNvPicPr>
          <p:nvPr/>
        </p:nvPicPr>
        <p:blipFill>
          <a:blip r:embed="rId4"/>
          <a:stretch>
            <a:fillRect/>
          </a:stretch>
        </p:blipFill>
        <p:spPr>
          <a:xfrm>
            <a:off x="7726509" y="5229933"/>
            <a:ext cx="3021539" cy="12648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49373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A2B71-09A5-4D9B-DBE9-C73EFBE50A5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402CFBA-287A-072B-CC56-A75519A9F35F}"/>
              </a:ext>
            </a:extLst>
          </p:cNvPr>
          <p:cNvSpPr>
            <a:spLocks noGrp="1"/>
          </p:cNvSpPr>
          <p:nvPr>
            <p:ph type="title"/>
          </p:nvPr>
        </p:nvSpPr>
        <p:spPr>
          <a:xfrm>
            <a:off x="2035576" y="589276"/>
            <a:ext cx="9714990" cy="1280890"/>
          </a:xfrm>
        </p:spPr>
        <p:txBody>
          <a:bodyPr rtlCol="0">
            <a:normAutofit/>
          </a:bodyPr>
          <a:lstStyle/>
          <a:p>
            <a:r>
              <a:rPr lang="fr-FR" dirty="0"/>
              <a:t>Les fonctions avancées itératives</a:t>
            </a:r>
            <a:br>
              <a:rPr lang="fr-FR" dirty="0"/>
            </a:br>
            <a:r>
              <a:rPr lang="fr-FR" dirty="0"/>
              <a:t>Fonction EARLIER (3/3)</a:t>
            </a:r>
          </a:p>
        </p:txBody>
      </p:sp>
      <p:sp>
        <p:nvSpPr>
          <p:cNvPr id="4" name="Espace réservé du numéro de diapositive 3">
            <a:extLst>
              <a:ext uri="{FF2B5EF4-FFF2-40B4-BE49-F238E27FC236}">
                <a16:creationId xmlns:a16="http://schemas.microsoft.com/office/drawing/2014/main" id="{B2AFA7F0-F4AD-DCCF-C809-24C0B3FDE50B}"/>
              </a:ext>
            </a:extLst>
          </p:cNvPr>
          <p:cNvSpPr>
            <a:spLocks noGrp="1"/>
          </p:cNvSpPr>
          <p:nvPr>
            <p:ph type="sldNum" sz="quarter" idx="12"/>
          </p:nvPr>
        </p:nvSpPr>
        <p:spPr/>
        <p:txBody>
          <a:bodyPr/>
          <a:lstStyle/>
          <a:p>
            <a:pPr rtl="0"/>
            <a:fld id="{401CF334-2D5C-4859-84A6-CA7E6E43FAEB}" type="slidenum">
              <a:rPr lang="fr-FR" noProof="0" smtClean="0"/>
              <a:t>143</a:t>
            </a:fld>
            <a:endParaRPr lang="fr-FR" noProof="0"/>
          </a:p>
        </p:txBody>
      </p:sp>
      <p:sp>
        <p:nvSpPr>
          <p:cNvPr id="9" name="Rectangle 8">
            <a:extLst>
              <a:ext uri="{FF2B5EF4-FFF2-40B4-BE49-F238E27FC236}">
                <a16:creationId xmlns:a16="http://schemas.microsoft.com/office/drawing/2014/main" id="{A90E0DAF-EA9E-DB50-B2C1-C48A07EEEBFC}"/>
              </a:ext>
            </a:extLst>
          </p:cNvPr>
          <p:cNvSpPr/>
          <p:nvPr/>
        </p:nvSpPr>
        <p:spPr>
          <a:xfrm>
            <a:off x="921695" y="2035726"/>
            <a:ext cx="10828871" cy="3693319"/>
          </a:xfrm>
          <a:prstGeom prst="rect">
            <a:avLst/>
          </a:prstGeom>
        </p:spPr>
        <p:txBody>
          <a:bodyPr wrap="square">
            <a:spAutoFit/>
          </a:bodyPr>
          <a:lstStyle/>
          <a:p>
            <a:pPr marL="285750" indent="-285750" algn="just">
              <a:buFont typeface="Wingdings" panose="05000000000000000000" pitchFamily="2" charset="2"/>
              <a:buChar char="Ø"/>
            </a:pPr>
            <a:r>
              <a:rPr lang="fr-FR" b="1" dirty="0">
                <a:solidFill>
                  <a:schemeClr val="accent4"/>
                </a:solidFill>
                <a:effectLst/>
              </a:rPr>
              <a:t>Avec la fonction EARLIER, </a:t>
            </a:r>
            <a:r>
              <a:rPr lang="fr-FR" dirty="0">
                <a:effectLst/>
              </a:rPr>
              <a:t>je peux également créer un cumul sur le rang créé.</a:t>
            </a:r>
            <a:endParaRPr lang="fr-FR" u="sng" dirty="0"/>
          </a:p>
          <a:p>
            <a:pPr marL="285750" indent="-285750" algn="just">
              <a:buFont typeface="Wingdings" panose="05000000000000000000" pitchFamily="2" charset="2"/>
              <a:buChar char="Ø"/>
            </a:pPr>
            <a:r>
              <a:rPr lang="fr-FR" u="sng" dirty="0"/>
              <a:t>3ème exemple :</a:t>
            </a:r>
          </a:p>
          <a:p>
            <a:pPr algn="just"/>
            <a:r>
              <a:rPr lang="fr-FR" i="1" dirty="0"/>
              <a:t>Pour chaque ligne de la table vendeurs, on a créé le rang des vendeurs. Je souhaite maintenant créer une colonne qui calcule le cumulatif des montants des ventes en fonction du rang du vendeur.</a:t>
            </a:r>
          </a:p>
          <a:p>
            <a:pPr algn="just"/>
            <a:endParaRPr lang="fr-FR" i="1" dirty="0"/>
          </a:p>
          <a:p>
            <a:r>
              <a:rPr lang="fr-FR" b="0" dirty="0">
                <a:solidFill>
                  <a:srgbClr val="000000"/>
                </a:solidFill>
                <a:effectLst/>
                <a:latin typeface="Consolas" panose="020B0609020204030204" pitchFamily="49" charset="0"/>
              </a:rPr>
              <a:t>Cumul rang Vendeurs = </a:t>
            </a:r>
          </a:p>
          <a:p>
            <a:r>
              <a:rPr lang="fr-FR" b="0" dirty="0">
                <a:solidFill>
                  <a:srgbClr val="3165BB"/>
                </a:solidFill>
                <a:effectLst/>
                <a:highlight>
                  <a:srgbClr val="C0C0C0"/>
                </a:highlight>
                <a:latin typeface="Consolas" panose="020B0609020204030204" pitchFamily="49" charset="0"/>
              </a:rPr>
              <a:t>CALCULATE</a:t>
            </a:r>
            <a:r>
              <a:rPr lang="fr-FR" b="0" dirty="0">
                <a:solidFill>
                  <a:srgbClr val="000000"/>
                </a:solidFill>
                <a:effectLst/>
                <a:highlight>
                  <a:srgbClr val="C0C0C0"/>
                </a:highlight>
                <a:latin typeface="Consolas" panose="020B0609020204030204" pitchFamily="49" charset="0"/>
              </a:rPr>
              <a:t>( </a:t>
            </a:r>
            <a:r>
              <a:rPr lang="fr-FR" b="0" dirty="0">
                <a:solidFill>
                  <a:srgbClr val="3165BB"/>
                </a:solidFill>
                <a:effectLst/>
                <a:highlight>
                  <a:srgbClr val="C0C0C0"/>
                </a:highlight>
                <a:latin typeface="Consolas" panose="020B0609020204030204" pitchFamily="49" charset="0"/>
              </a:rPr>
              <a:t>SUM</a:t>
            </a:r>
            <a:r>
              <a:rPr lang="fr-FR" b="0" dirty="0">
                <a:solidFill>
                  <a:srgbClr val="000000"/>
                </a:solidFill>
                <a:effectLst/>
                <a:highlight>
                  <a:srgbClr val="C0C0C0"/>
                </a:highlight>
                <a:latin typeface="Consolas" panose="020B0609020204030204" pitchFamily="49" charset="0"/>
              </a:rPr>
              <a:t>(</a:t>
            </a:r>
            <a:r>
              <a:rPr lang="fr-FR" b="0" dirty="0">
                <a:solidFill>
                  <a:srgbClr val="001080"/>
                </a:solidFill>
                <a:effectLst/>
                <a:highlight>
                  <a:srgbClr val="C0C0C0"/>
                </a:highlight>
                <a:latin typeface="Consolas" panose="020B0609020204030204" pitchFamily="49" charset="0"/>
              </a:rPr>
              <a:t>Vendeurs[SUMX colonne]</a:t>
            </a:r>
            <a:r>
              <a:rPr lang="fr-FR" b="0" dirty="0">
                <a:solidFill>
                  <a:srgbClr val="000000"/>
                </a:solidFill>
                <a:effectLst/>
                <a:highlight>
                  <a:srgbClr val="C0C0C0"/>
                </a:highlight>
                <a:latin typeface="Consolas" panose="020B0609020204030204" pitchFamily="49" charset="0"/>
              </a:rPr>
              <a:t>); </a:t>
            </a:r>
          </a:p>
          <a:p>
            <a:r>
              <a:rPr lang="fr-FR" b="0" dirty="0">
                <a:solidFill>
                  <a:srgbClr val="000000"/>
                </a:solidFill>
                <a:effectLst/>
                <a:latin typeface="Consolas" panose="020B0609020204030204" pitchFamily="49" charset="0"/>
              </a:rPr>
              <a:t>    </a:t>
            </a:r>
            <a:r>
              <a:rPr lang="fr-FR" b="0" dirty="0">
                <a:solidFill>
                  <a:srgbClr val="3165BB"/>
                </a:solidFill>
                <a:effectLst/>
                <a:latin typeface="Consolas" panose="020B0609020204030204" pitchFamily="49" charset="0"/>
              </a:rPr>
              <a:t>FILTER</a:t>
            </a:r>
            <a:r>
              <a:rPr lang="fr-FR" b="0" dirty="0">
                <a:solidFill>
                  <a:srgbClr val="000000"/>
                </a:solidFill>
                <a:effectLst/>
                <a:latin typeface="Consolas" panose="020B0609020204030204" pitchFamily="49" charset="0"/>
              </a:rPr>
              <a:t>(</a:t>
            </a:r>
            <a:r>
              <a:rPr lang="fr-FR" b="0" dirty="0">
                <a:solidFill>
                  <a:srgbClr val="001080"/>
                </a:solidFill>
                <a:effectLst/>
                <a:latin typeface="Consolas" panose="020B0609020204030204" pitchFamily="49" charset="0"/>
              </a:rPr>
              <a:t>Vendeurs</a:t>
            </a:r>
            <a:r>
              <a:rPr lang="fr-FR" b="0" dirty="0">
                <a:solidFill>
                  <a:srgbClr val="000000"/>
                </a:solidFill>
                <a:effectLst/>
                <a:latin typeface="Consolas" panose="020B0609020204030204" pitchFamily="49" charset="0"/>
              </a:rPr>
              <a:t>; </a:t>
            </a:r>
            <a:r>
              <a:rPr lang="fr-FR" b="0" dirty="0">
                <a:solidFill>
                  <a:schemeClr val="accent5"/>
                </a:solidFill>
                <a:effectLst/>
                <a:latin typeface="Consolas" panose="020B0609020204030204" pitchFamily="49" charset="0"/>
              </a:rPr>
              <a:t>-- FILTER obligatoire ici, sinon le filtre naturel du CALCULATE ne fonctionne pas pour un calcul en ligne (colonne) mais seulement pour les mesures</a:t>
            </a:r>
            <a:endParaRPr lang="fr-FR" b="0" dirty="0">
              <a:solidFill>
                <a:srgbClr val="000000"/>
              </a:solidFill>
              <a:effectLst/>
              <a:latin typeface="Consolas" panose="020B0609020204030204" pitchFamily="49" charset="0"/>
            </a:endParaRPr>
          </a:p>
          <a:p>
            <a:r>
              <a:rPr lang="fr-FR" b="0" dirty="0">
                <a:solidFill>
                  <a:srgbClr val="000000"/>
                </a:solidFill>
                <a:effectLst/>
                <a:latin typeface="Consolas" panose="020B0609020204030204" pitchFamily="49" charset="0"/>
              </a:rPr>
              <a:t>            </a:t>
            </a:r>
            <a:r>
              <a:rPr lang="fr-FR" b="0" dirty="0">
                <a:solidFill>
                  <a:srgbClr val="001080"/>
                </a:solidFill>
                <a:effectLst/>
                <a:latin typeface="Consolas" panose="020B0609020204030204" pitchFamily="49" charset="0"/>
              </a:rPr>
              <a:t>Vendeurs[SUMX colonne]</a:t>
            </a:r>
            <a:r>
              <a:rPr lang="fr-FR" b="0" dirty="0">
                <a:solidFill>
                  <a:srgbClr val="000000"/>
                </a:solidFill>
                <a:effectLst/>
                <a:latin typeface="Consolas" panose="020B0609020204030204" pitchFamily="49" charset="0"/>
              </a:rPr>
              <a:t>&lt;= </a:t>
            </a:r>
            <a:r>
              <a:rPr lang="fr-FR" b="0" dirty="0">
                <a:solidFill>
                  <a:srgbClr val="3165BB"/>
                </a:solidFill>
                <a:effectLst/>
                <a:latin typeface="Consolas" panose="020B0609020204030204" pitchFamily="49" charset="0"/>
              </a:rPr>
              <a:t>EARLIER</a:t>
            </a:r>
            <a:r>
              <a:rPr lang="fr-FR" b="0" dirty="0">
                <a:solidFill>
                  <a:srgbClr val="000000"/>
                </a:solidFill>
                <a:effectLst/>
                <a:latin typeface="Consolas" panose="020B0609020204030204" pitchFamily="49" charset="0"/>
              </a:rPr>
              <a:t>(</a:t>
            </a:r>
            <a:r>
              <a:rPr lang="fr-FR" b="0" dirty="0">
                <a:solidFill>
                  <a:srgbClr val="001080"/>
                </a:solidFill>
                <a:effectLst/>
                <a:latin typeface="Consolas" panose="020B0609020204030204" pitchFamily="49" charset="0"/>
              </a:rPr>
              <a:t>Vendeurs[SUMX colonne]</a:t>
            </a:r>
            <a:r>
              <a:rPr lang="fr-FR" b="0" dirty="0">
                <a:solidFill>
                  <a:srgbClr val="000000"/>
                </a:solidFill>
                <a:effectLst/>
                <a:latin typeface="Consolas" panose="020B0609020204030204" pitchFamily="49" charset="0"/>
              </a:rPr>
              <a:t>)</a:t>
            </a:r>
          </a:p>
          <a:p>
            <a:r>
              <a:rPr lang="fr-FR" b="0" dirty="0">
                <a:solidFill>
                  <a:srgbClr val="000000"/>
                </a:solidFill>
                <a:effectLst/>
                <a:latin typeface="Consolas" panose="020B0609020204030204" pitchFamily="49" charset="0"/>
              </a:rPr>
              <a:t>    </a:t>
            </a:r>
            <a:r>
              <a:rPr lang="fr-FR" b="0" dirty="0">
                <a:solidFill>
                  <a:srgbClr val="008000"/>
                </a:solidFill>
                <a:effectLst/>
                <a:latin typeface="Consolas" panose="020B0609020204030204" pitchFamily="49" charset="0"/>
              </a:rPr>
              <a:t>-- somme des valeurs plus petites et incluant la ligne en cours</a:t>
            </a:r>
            <a:endParaRPr lang="fr-FR" b="0" dirty="0">
              <a:solidFill>
                <a:srgbClr val="000000"/>
              </a:solidFill>
              <a:effectLst/>
              <a:latin typeface="Consolas" panose="020B0609020204030204" pitchFamily="49" charset="0"/>
            </a:endParaRPr>
          </a:p>
          <a:p>
            <a:r>
              <a:rPr lang="fr-FR" b="0" dirty="0">
                <a:solidFill>
                  <a:srgbClr val="000000"/>
                </a:solidFill>
                <a:effectLst/>
                <a:latin typeface="Consolas" panose="020B0609020204030204" pitchFamily="49" charset="0"/>
              </a:rPr>
              <a:t>          ))</a:t>
            </a:r>
          </a:p>
        </p:txBody>
      </p:sp>
      <p:pic>
        <p:nvPicPr>
          <p:cNvPr id="10" name="Image 9">
            <a:extLst>
              <a:ext uri="{FF2B5EF4-FFF2-40B4-BE49-F238E27FC236}">
                <a16:creationId xmlns:a16="http://schemas.microsoft.com/office/drawing/2014/main" id="{2DE6EF68-8A26-9E11-EB08-0A0E3AF6C5B7}"/>
              </a:ext>
            </a:extLst>
          </p:cNvPr>
          <p:cNvPicPr>
            <a:picLocks noChangeAspect="1"/>
          </p:cNvPicPr>
          <p:nvPr/>
        </p:nvPicPr>
        <p:blipFill>
          <a:blip r:embed="rId3"/>
          <a:stretch>
            <a:fillRect/>
          </a:stretch>
        </p:blipFill>
        <p:spPr>
          <a:xfrm>
            <a:off x="4313863" y="5430599"/>
            <a:ext cx="4363059" cy="1181265"/>
          </a:xfrm>
          <a:prstGeom prst="rect">
            <a:avLst/>
          </a:prstGeom>
        </p:spPr>
      </p:pic>
    </p:spTree>
    <p:extLst>
      <p:ext uri="{BB962C8B-B14F-4D97-AF65-F5344CB8AC3E}">
        <p14:creationId xmlns:p14="http://schemas.microsoft.com/office/powerpoint/2010/main" val="496924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2616C6-01D0-59EB-9C1B-4B261B5651A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AE7F52F-C050-41F8-483B-EEDA72C7401C}"/>
              </a:ext>
            </a:extLst>
          </p:cNvPr>
          <p:cNvSpPr>
            <a:spLocks noGrp="1"/>
          </p:cNvSpPr>
          <p:nvPr>
            <p:ph type="title"/>
          </p:nvPr>
        </p:nvSpPr>
        <p:spPr>
          <a:xfrm>
            <a:off x="2035576" y="589276"/>
            <a:ext cx="9714990" cy="1280890"/>
          </a:xfrm>
        </p:spPr>
        <p:txBody>
          <a:bodyPr rtlCol="0">
            <a:normAutofit/>
          </a:bodyPr>
          <a:lstStyle/>
          <a:p>
            <a:r>
              <a:rPr lang="fr-FR" dirty="0"/>
              <a:t>Les fonctions avancées</a:t>
            </a:r>
            <a:br>
              <a:rPr lang="fr-FR" dirty="0"/>
            </a:br>
            <a:r>
              <a:rPr lang="fr-FR" dirty="0"/>
              <a:t>VS </a:t>
            </a:r>
            <a:r>
              <a:rPr lang="fr-FR" dirty="0" err="1"/>
              <a:t>Ranks</a:t>
            </a:r>
            <a:endParaRPr lang="fr-FR" dirty="0"/>
          </a:p>
        </p:txBody>
      </p:sp>
      <p:sp>
        <p:nvSpPr>
          <p:cNvPr id="4" name="Espace réservé du numéro de diapositive 3">
            <a:extLst>
              <a:ext uri="{FF2B5EF4-FFF2-40B4-BE49-F238E27FC236}">
                <a16:creationId xmlns:a16="http://schemas.microsoft.com/office/drawing/2014/main" id="{E6422548-7424-F504-E4E8-E75F8CAA27EC}"/>
              </a:ext>
            </a:extLst>
          </p:cNvPr>
          <p:cNvSpPr>
            <a:spLocks noGrp="1"/>
          </p:cNvSpPr>
          <p:nvPr>
            <p:ph type="sldNum" sz="quarter" idx="12"/>
          </p:nvPr>
        </p:nvSpPr>
        <p:spPr/>
        <p:txBody>
          <a:bodyPr/>
          <a:lstStyle/>
          <a:p>
            <a:pPr rtl="0"/>
            <a:fld id="{401CF334-2D5C-4859-84A6-CA7E6E43FAEB}" type="slidenum">
              <a:rPr lang="fr-FR" noProof="0" smtClean="0"/>
              <a:t>144</a:t>
            </a:fld>
            <a:endParaRPr lang="fr-FR" noProof="0"/>
          </a:p>
        </p:txBody>
      </p:sp>
      <p:sp>
        <p:nvSpPr>
          <p:cNvPr id="9" name="Rectangle 8">
            <a:extLst>
              <a:ext uri="{FF2B5EF4-FFF2-40B4-BE49-F238E27FC236}">
                <a16:creationId xmlns:a16="http://schemas.microsoft.com/office/drawing/2014/main" id="{7C44B5FB-10D2-EDE1-CF81-2DA5079D74FA}"/>
              </a:ext>
            </a:extLst>
          </p:cNvPr>
          <p:cNvSpPr/>
          <p:nvPr/>
        </p:nvSpPr>
        <p:spPr>
          <a:xfrm>
            <a:off x="1311579" y="2035726"/>
            <a:ext cx="10438987" cy="3693319"/>
          </a:xfrm>
          <a:prstGeom prst="rect">
            <a:avLst/>
          </a:prstGeom>
        </p:spPr>
        <p:txBody>
          <a:bodyPr wrap="square">
            <a:spAutoFit/>
          </a:bodyPr>
          <a:lstStyle/>
          <a:p>
            <a:pPr marL="285750" indent="-285750" algn="just">
              <a:buFont typeface="Wingdings" panose="05000000000000000000" pitchFamily="2" charset="2"/>
              <a:buChar char="Ø"/>
            </a:pPr>
            <a:r>
              <a:rPr lang="fr-FR" b="1" dirty="0">
                <a:solidFill>
                  <a:schemeClr val="accent4"/>
                </a:solidFill>
                <a:effectLst/>
              </a:rPr>
              <a:t>Avec la fonction </a:t>
            </a:r>
            <a:r>
              <a:rPr lang="fr-FR" b="1" dirty="0" err="1">
                <a:solidFill>
                  <a:schemeClr val="accent4"/>
                </a:solidFill>
                <a:effectLst/>
              </a:rPr>
              <a:t>Ranks</a:t>
            </a:r>
            <a:r>
              <a:rPr lang="fr-FR" b="1" dirty="0">
                <a:solidFill>
                  <a:schemeClr val="accent4"/>
                </a:solidFill>
                <a:effectLst/>
              </a:rPr>
              <a:t>, </a:t>
            </a:r>
            <a:r>
              <a:rPr lang="fr-FR" dirty="0">
                <a:effectLst/>
              </a:rPr>
              <a:t>on peut également créer un classement/rang. </a:t>
            </a:r>
            <a:endParaRPr lang="fr-FR" u="sng" dirty="0"/>
          </a:p>
          <a:p>
            <a:pPr marL="285750" indent="-285750" algn="just">
              <a:buFont typeface="Wingdings" panose="05000000000000000000" pitchFamily="2" charset="2"/>
              <a:buChar char="Ø"/>
            </a:pPr>
            <a:r>
              <a:rPr lang="fr-FR" u="sng" dirty="0"/>
              <a:t>Exemple :</a:t>
            </a:r>
          </a:p>
          <a:p>
            <a:pPr algn="just"/>
            <a:r>
              <a:rPr lang="fr-FR" i="1" dirty="0"/>
              <a:t>Pour chaque ligne de la table vendeurs, on a rapporté la somme du montant des ventes . Je souhaite maintenant créer une colonne qui me ramène le numéro de rang du vendeur en fonction du montant des ventes réalisé.</a:t>
            </a:r>
          </a:p>
          <a:p>
            <a:pPr algn="just"/>
            <a:endParaRPr lang="fr-FR" i="1" dirty="0"/>
          </a:p>
          <a:p>
            <a:r>
              <a:rPr lang="fr-FR" b="0" dirty="0">
                <a:solidFill>
                  <a:srgbClr val="000000"/>
                </a:solidFill>
                <a:effectLst/>
                <a:latin typeface="Consolas" panose="020B0609020204030204" pitchFamily="49" charset="0"/>
              </a:rPr>
              <a:t>Rang Vendeur RANKS = </a:t>
            </a:r>
          </a:p>
          <a:p>
            <a:r>
              <a:rPr lang="fr-FR" b="0" dirty="0">
                <a:solidFill>
                  <a:srgbClr val="3165BB"/>
                </a:solidFill>
                <a:effectLst/>
                <a:latin typeface="Consolas" panose="020B0609020204030204" pitchFamily="49" charset="0"/>
              </a:rPr>
              <a:t>RANKX</a:t>
            </a:r>
            <a:r>
              <a:rPr lang="fr-FR" b="0" dirty="0">
                <a:solidFill>
                  <a:srgbClr val="000000"/>
                </a:solidFill>
                <a:effectLst/>
                <a:latin typeface="Consolas" panose="020B0609020204030204" pitchFamily="49" charset="0"/>
              </a:rPr>
              <a:t>(</a:t>
            </a:r>
            <a:r>
              <a:rPr lang="fr-FR" b="0" dirty="0">
                <a:solidFill>
                  <a:srgbClr val="001080"/>
                </a:solidFill>
                <a:effectLst/>
                <a:latin typeface="Consolas" panose="020B0609020204030204" pitchFamily="49" charset="0"/>
              </a:rPr>
              <a:t>'Vendeurs’</a:t>
            </a:r>
            <a:r>
              <a:rPr lang="fr-FR" b="0" dirty="0">
                <a:solidFill>
                  <a:srgbClr val="000000"/>
                </a:solidFill>
                <a:effectLst/>
                <a:latin typeface="Consolas" panose="020B0609020204030204" pitchFamily="49" charset="0"/>
              </a:rPr>
              <a:t>; </a:t>
            </a:r>
            <a:r>
              <a:rPr lang="fr-FR" b="0" dirty="0">
                <a:solidFill>
                  <a:srgbClr val="00B0F0"/>
                </a:solidFill>
                <a:effectLst/>
                <a:latin typeface="Consolas" panose="020B0609020204030204" pitchFamily="49" charset="0"/>
              </a:rPr>
              <a:t>-- sur quelle table on fait le rang</a:t>
            </a:r>
            <a:endParaRPr lang="fr-FR" b="0" dirty="0">
              <a:solidFill>
                <a:srgbClr val="000000"/>
              </a:solidFill>
              <a:effectLst/>
              <a:latin typeface="Consolas" panose="020B0609020204030204" pitchFamily="49" charset="0"/>
            </a:endParaRPr>
          </a:p>
          <a:p>
            <a:r>
              <a:rPr lang="fr-FR" dirty="0">
                <a:solidFill>
                  <a:srgbClr val="000000"/>
                </a:solidFill>
                <a:latin typeface="Consolas" panose="020B0609020204030204" pitchFamily="49" charset="0"/>
              </a:rPr>
              <a:t>		</a:t>
            </a:r>
            <a:r>
              <a:rPr lang="fr-FR" b="0" dirty="0">
                <a:solidFill>
                  <a:srgbClr val="001080"/>
                </a:solidFill>
                <a:effectLst/>
                <a:latin typeface="Consolas" panose="020B0609020204030204" pitchFamily="49" charset="0"/>
              </a:rPr>
              <a:t>'Vendeurs'[SUMX colonne]</a:t>
            </a:r>
            <a:r>
              <a:rPr lang="fr-FR" b="0" dirty="0">
                <a:solidFill>
                  <a:srgbClr val="000000"/>
                </a:solidFill>
                <a:effectLst/>
                <a:latin typeface="Consolas" panose="020B0609020204030204" pitchFamily="49" charset="0"/>
              </a:rPr>
              <a:t>;; </a:t>
            </a:r>
            <a:r>
              <a:rPr lang="fr-FR" b="0" dirty="0">
                <a:solidFill>
                  <a:srgbClr val="00B0F0"/>
                </a:solidFill>
                <a:effectLst/>
                <a:latin typeface="Consolas" panose="020B0609020204030204" pitchFamily="49" charset="0"/>
              </a:rPr>
              <a:t>-- sur quelle colonne/valeur </a:t>
            </a:r>
          </a:p>
          <a:p>
            <a:r>
              <a:rPr lang="fr-FR" dirty="0">
                <a:solidFill>
                  <a:srgbClr val="000000"/>
                </a:solidFill>
                <a:latin typeface="Consolas" panose="020B0609020204030204" pitchFamily="49" charset="0"/>
              </a:rPr>
              <a:t>		</a:t>
            </a:r>
            <a:r>
              <a:rPr lang="fr-FR" b="0" dirty="0" err="1">
                <a:solidFill>
                  <a:srgbClr val="0000FF"/>
                </a:solidFill>
                <a:effectLst/>
                <a:latin typeface="Consolas" panose="020B0609020204030204" pitchFamily="49" charset="0"/>
              </a:rPr>
              <a:t>asc</a:t>
            </a:r>
            <a:r>
              <a:rPr lang="fr-FR" b="0" dirty="0">
                <a:solidFill>
                  <a:srgbClr val="000000"/>
                </a:solidFill>
                <a:effectLst/>
                <a:latin typeface="Consolas" panose="020B0609020204030204" pitchFamily="49" charset="0"/>
              </a:rPr>
              <a:t>; </a:t>
            </a:r>
            <a:r>
              <a:rPr lang="fr-FR" b="0" dirty="0">
                <a:solidFill>
                  <a:srgbClr val="3165BB"/>
                </a:solidFill>
                <a:effectLst/>
                <a:latin typeface="Consolas" panose="020B0609020204030204" pitchFamily="49" charset="0"/>
              </a:rPr>
              <a:t>Dense</a:t>
            </a:r>
            <a:r>
              <a:rPr lang="fr-FR" b="0" dirty="0">
                <a:solidFill>
                  <a:srgbClr val="000000"/>
                </a:solidFill>
                <a:effectLst/>
                <a:latin typeface="Consolas" panose="020B0609020204030204" pitchFamily="49" charset="0"/>
              </a:rPr>
              <a:t>) </a:t>
            </a:r>
            <a:r>
              <a:rPr lang="fr-FR" b="0" dirty="0">
                <a:solidFill>
                  <a:srgbClr val="00B0F0"/>
                </a:solidFill>
                <a:effectLst/>
                <a:latin typeface="Consolas" panose="020B0609020204030204" pitchFamily="49" charset="0"/>
              </a:rPr>
              <a:t>– tri ascendant ou descendant // + dense (Ou SKIP), si même valeur même numéro de rang </a:t>
            </a:r>
            <a:r>
              <a:rPr lang="fr-FR" dirty="0">
                <a:solidFill>
                  <a:schemeClr val="accent5"/>
                </a:solidFill>
                <a:effectLst/>
                <a:latin typeface="Consolas" panose="020B0609020204030204" pitchFamily="49" charset="0"/>
              </a:rPr>
              <a:t>(opposé de SKIP par défaut pour EARLIER)</a:t>
            </a:r>
          </a:p>
          <a:p>
            <a:r>
              <a:rPr lang="fr-FR" b="0" dirty="0">
                <a:solidFill>
                  <a:srgbClr val="000000"/>
                </a:solidFill>
                <a:effectLst/>
                <a:latin typeface="Consolas" panose="020B0609020204030204" pitchFamily="49" charset="0"/>
              </a:rPr>
              <a:t>    </a:t>
            </a:r>
            <a:r>
              <a:rPr lang="fr-FR" b="0" dirty="0">
                <a:solidFill>
                  <a:srgbClr val="008000"/>
                </a:solidFill>
                <a:effectLst/>
                <a:latin typeface="Consolas" panose="020B0609020204030204" pitchFamily="49" charset="0"/>
              </a:rPr>
              <a:t>-- somme des valeurs plus petites et incluant la ligne en cours</a:t>
            </a:r>
            <a:endParaRPr lang="fr-FR" b="0" dirty="0">
              <a:solidFill>
                <a:srgbClr val="000000"/>
              </a:solidFill>
              <a:effectLst/>
              <a:latin typeface="Consolas" panose="020B0609020204030204" pitchFamily="49" charset="0"/>
            </a:endParaRPr>
          </a:p>
          <a:p>
            <a:r>
              <a:rPr lang="fr-FR" b="0" dirty="0">
                <a:solidFill>
                  <a:srgbClr val="000000"/>
                </a:solidFill>
                <a:effectLst/>
                <a:latin typeface="Consolas" panose="020B0609020204030204" pitchFamily="49" charset="0"/>
              </a:rPr>
              <a:t>          ))</a:t>
            </a:r>
          </a:p>
        </p:txBody>
      </p:sp>
      <p:pic>
        <p:nvPicPr>
          <p:cNvPr id="6" name="Image 5">
            <a:extLst>
              <a:ext uri="{FF2B5EF4-FFF2-40B4-BE49-F238E27FC236}">
                <a16:creationId xmlns:a16="http://schemas.microsoft.com/office/drawing/2014/main" id="{362B497E-A7D5-ECD6-2D7F-5F8626F81F13}"/>
              </a:ext>
            </a:extLst>
          </p:cNvPr>
          <p:cNvPicPr>
            <a:picLocks noChangeAspect="1"/>
          </p:cNvPicPr>
          <p:nvPr/>
        </p:nvPicPr>
        <p:blipFill>
          <a:blip r:embed="rId3"/>
          <a:stretch>
            <a:fillRect/>
          </a:stretch>
        </p:blipFill>
        <p:spPr>
          <a:xfrm>
            <a:off x="5077542" y="5421073"/>
            <a:ext cx="4324954" cy="11907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45279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80140100-614F-AC6D-E2B1-6A2885611E8B}"/>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7777F9CD-C4A4-7E1F-1A4A-5DAA7377F143}"/>
              </a:ext>
            </a:extLst>
          </p:cNvPr>
          <p:cNvSpPr>
            <a:spLocks noGrp="1"/>
          </p:cNvSpPr>
          <p:nvPr>
            <p:ph type="ctrTitle"/>
          </p:nvPr>
        </p:nvSpPr>
        <p:spPr>
          <a:xfrm>
            <a:off x="3350394" y="2599617"/>
            <a:ext cx="8131550" cy="2440919"/>
          </a:xfrm>
        </p:spPr>
        <p:txBody>
          <a:bodyPr>
            <a:normAutofit/>
          </a:bodyPr>
          <a:lstStyle/>
          <a:p>
            <a:pPr>
              <a:lnSpc>
                <a:spcPct val="90000"/>
              </a:lnSpc>
            </a:pPr>
            <a:r>
              <a:rPr lang="fr-FR" sz="5400" dirty="0">
                <a:solidFill>
                  <a:schemeClr val="tx1"/>
                </a:solidFill>
                <a:effectLst/>
              </a:rPr>
              <a:t>La fonction de gestion des valeurs vides : ISBLANK</a:t>
            </a:r>
            <a:endParaRPr lang="fr-FR" sz="5000" dirty="0"/>
          </a:p>
        </p:txBody>
      </p:sp>
      <p:sp>
        <p:nvSpPr>
          <p:cNvPr id="4" name="Espace réservé du numéro de diapositive 3">
            <a:extLst>
              <a:ext uri="{FF2B5EF4-FFF2-40B4-BE49-F238E27FC236}">
                <a16:creationId xmlns:a16="http://schemas.microsoft.com/office/drawing/2014/main" id="{6311BCC0-26E3-5884-0819-F28DE72A691F}"/>
              </a:ext>
            </a:extLst>
          </p:cNvPr>
          <p:cNvSpPr>
            <a:spLocks noGrp="1"/>
          </p:cNvSpPr>
          <p:nvPr>
            <p:ph type="sldNum" sz="quarter" idx="12"/>
          </p:nvPr>
        </p:nvSpPr>
        <p:spPr>
          <a:xfrm>
            <a:off x="110598" y="4543907"/>
            <a:ext cx="779767" cy="365125"/>
          </a:xfrm>
        </p:spPr>
        <p:txBody>
          <a:bodyPr>
            <a:normAutofit/>
          </a:bodyPr>
          <a:lstStyle/>
          <a:p>
            <a:pPr rtl="0">
              <a:lnSpc>
                <a:spcPct val="90000"/>
              </a:lnSpc>
              <a:spcAft>
                <a:spcPts val="600"/>
              </a:spcAft>
            </a:pPr>
            <a:fld id="{401CF334-2D5C-4859-84A6-CA7E6E43FAEB}" type="slidenum">
              <a:rPr lang="fr-FR" sz="1900" noProof="0" smtClean="0"/>
              <a:pPr rtl="0">
                <a:lnSpc>
                  <a:spcPct val="90000"/>
                </a:lnSpc>
                <a:spcAft>
                  <a:spcPts val="600"/>
                </a:spcAft>
              </a:pPr>
              <a:t>145</a:t>
            </a:fld>
            <a:endParaRPr lang="fr-FR" sz="1900" noProof="0"/>
          </a:p>
        </p:txBody>
      </p:sp>
    </p:spTree>
    <p:extLst>
      <p:ext uri="{BB962C8B-B14F-4D97-AF65-F5344CB8AC3E}">
        <p14:creationId xmlns:p14="http://schemas.microsoft.com/office/powerpoint/2010/main" val="30761008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35576" y="589276"/>
            <a:ext cx="9192675" cy="1280890"/>
          </a:xfrm>
        </p:spPr>
        <p:txBody>
          <a:bodyPr rtlCol="0">
            <a:normAutofit/>
          </a:bodyPr>
          <a:lstStyle/>
          <a:p>
            <a:r>
              <a:rPr lang="fr-FR" dirty="0"/>
              <a:t>Fonctions avancées</a:t>
            </a:r>
            <a:br>
              <a:rPr lang="fr-FR" dirty="0"/>
            </a:br>
            <a:r>
              <a:rPr lang="fr-FR" dirty="0"/>
              <a:t>Précautions : ISBLANK et autres</a:t>
            </a:r>
          </a:p>
        </p:txBody>
      </p:sp>
      <p:sp>
        <p:nvSpPr>
          <p:cNvPr id="4" name="Espace réservé du numéro de diapositive 3"/>
          <p:cNvSpPr>
            <a:spLocks noGrp="1"/>
          </p:cNvSpPr>
          <p:nvPr>
            <p:ph type="sldNum" sz="quarter" idx="12"/>
          </p:nvPr>
        </p:nvSpPr>
        <p:spPr/>
        <p:txBody>
          <a:bodyPr/>
          <a:lstStyle/>
          <a:p>
            <a:pPr rtl="0"/>
            <a:fld id="{401CF334-2D5C-4859-84A6-CA7E6E43FAEB}" type="slidenum">
              <a:rPr lang="fr-FR" noProof="0" smtClean="0"/>
              <a:t>146</a:t>
            </a:fld>
            <a:endParaRPr lang="fr-FR" noProof="0"/>
          </a:p>
        </p:txBody>
      </p:sp>
      <p:sp>
        <p:nvSpPr>
          <p:cNvPr id="9" name="Rectangle 8"/>
          <p:cNvSpPr/>
          <p:nvPr/>
        </p:nvSpPr>
        <p:spPr>
          <a:xfrm>
            <a:off x="1311579" y="2139557"/>
            <a:ext cx="10680724" cy="4247317"/>
          </a:xfrm>
          <a:prstGeom prst="rect">
            <a:avLst/>
          </a:prstGeom>
        </p:spPr>
        <p:txBody>
          <a:bodyPr wrap="square">
            <a:spAutoFit/>
          </a:bodyPr>
          <a:lstStyle/>
          <a:p>
            <a:pPr marL="285750" indent="-285750">
              <a:buFont typeface="Wingdings" panose="05000000000000000000" pitchFamily="2" charset="2"/>
              <a:buChar char="Ø"/>
            </a:pPr>
            <a:r>
              <a:rPr lang="fr-FR" b="1" u="sng" dirty="0"/>
              <a:t>Condition </a:t>
            </a:r>
            <a:r>
              <a:rPr lang="fr-FR" b="1" u="sng" dirty="0">
                <a:solidFill>
                  <a:schemeClr val="accent4"/>
                </a:solidFill>
              </a:rPr>
              <a:t>sur une seule colonne </a:t>
            </a:r>
            <a:r>
              <a:rPr lang="fr-FR" b="1" u="sng" dirty="0"/>
              <a:t>avant de faire un calcul </a:t>
            </a:r>
            <a:r>
              <a:rPr lang="fr-FR" dirty="0"/>
              <a:t>: </a:t>
            </a:r>
          </a:p>
          <a:p>
            <a:pPr algn="just"/>
            <a:r>
              <a:rPr lang="fr-FR" dirty="0"/>
              <a:t>= IF( </a:t>
            </a:r>
            <a:r>
              <a:rPr lang="fr-FR" b="1" dirty="0"/>
              <a:t>ISNUMBER</a:t>
            </a:r>
            <a:r>
              <a:rPr lang="fr-FR" dirty="0"/>
              <a:t>( Sales[Price] ); Sales[</a:t>
            </a:r>
            <a:r>
              <a:rPr lang="fr-FR" dirty="0" err="1"/>
              <a:t>Quantity</a:t>
            </a:r>
            <a:r>
              <a:rPr lang="fr-FR" dirty="0"/>
              <a:t>] * Sales[Price], BLANK() )</a:t>
            </a:r>
          </a:p>
          <a:p>
            <a:pPr algn="just"/>
            <a:r>
              <a:rPr lang="fr-FR" dirty="0">
                <a:solidFill>
                  <a:srgbClr val="00B0F0"/>
                </a:solidFill>
              </a:rPr>
              <a:t>-- s’il y a un numéro renseigné dans la colonne PRICE alors je fais ma multiplication sinon je ne fais rien pour ces lignes.</a:t>
            </a:r>
          </a:p>
          <a:p>
            <a:pPr algn="just"/>
            <a:r>
              <a:rPr lang="fr-FR" dirty="0"/>
              <a:t>= IF( </a:t>
            </a:r>
            <a:r>
              <a:rPr lang="fr-FR" b="1" dirty="0"/>
              <a:t>ISBLANK</a:t>
            </a:r>
            <a:r>
              <a:rPr lang="fr-FR" dirty="0"/>
              <a:t>( Sales[Price] ) ; BLANK() ; Sales[</a:t>
            </a:r>
            <a:r>
              <a:rPr lang="fr-FR" dirty="0" err="1"/>
              <a:t>Quantity</a:t>
            </a:r>
            <a:r>
              <a:rPr lang="fr-FR" dirty="0"/>
              <a:t>] * Sales[Price])</a:t>
            </a:r>
          </a:p>
          <a:p>
            <a:pPr algn="just"/>
            <a:r>
              <a:rPr lang="fr-FR" dirty="0">
                <a:solidFill>
                  <a:srgbClr val="00B0F0"/>
                </a:solidFill>
              </a:rPr>
              <a:t>-- Si la colonne PRICE n’est pas renseignée (vide/</a:t>
            </a:r>
            <a:r>
              <a:rPr lang="fr-FR" dirty="0" err="1">
                <a:solidFill>
                  <a:srgbClr val="00B0F0"/>
                </a:solidFill>
              </a:rPr>
              <a:t>Null</a:t>
            </a:r>
            <a:r>
              <a:rPr lang="fr-FR" dirty="0">
                <a:solidFill>
                  <a:srgbClr val="00B0F0"/>
                </a:solidFill>
              </a:rPr>
              <a:t>) alors je ne fais rien, sinon je fais ma multiplication.</a:t>
            </a:r>
          </a:p>
          <a:p>
            <a:pPr algn="just"/>
            <a:endParaRPr lang="fr-FR" dirty="0"/>
          </a:p>
          <a:p>
            <a:pPr algn="just"/>
            <a:r>
              <a:rPr lang="fr-FR" b="1" u="sng" dirty="0"/>
              <a:t>Condition </a:t>
            </a:r>
            <a:r>
              <a:rPr lang="fr-FR" b="1" u="sng" dirty="0">
                <a:solidFill>
                  <a:schemeClr val="accent4"/>
                </a:solidFill>
              </a:rPr>
              <a:t>sur les deux colonnes </a:t>
            </a:r>
            <a:r>
              <a:rPr lang="fr-FR" b="1" u="sng" dirty="0"/>
              <a:t>avant de faire un calcul </a:t>
            </a:r>
            <a:r>
              <a:rPr lang="fr-FR" dirty="0"/>
              <a:t>: </a:t>
            </a:r>
          </a:p>
          <a:p>
            <a:pPr algn="just"/>
            <a:r>
              <a:rPr lang="fr-FR" dirty="0"/>
              <a:t>= IF(ISBLANK( Sales[Price] ) </a:t>
            </a:r>
            <a:r>
              <a:rPr lang="fr-FR" b="1" dirty="0"/>
              <a:t>||</a:t>
            </a:r>
            <a:r>
              <a:rPr lang="fr-FR" dirty="0"/>
              <a:t> ISBLANK Sales[</a:t>
            </a:r>
            <a:r>
              <a:rPr lang="fr-FR" dirty="0" err="1"/>
              <a:t>Quantity</a:t>
            </a:r>
            <a:r>
              <a:rPr lang="fr-FR" dirty="0"/>
              <a:t>] ; BLANK() ; Sales[</a:t>
            </a:r>
            <a:r>
              <a:rPr lang="fr-FR" dirty="0" err="1"/>
              <a:t>Quantity</a:t>
            </a:r>
            <a:r>
              <a:rPr lang="fr-FR" dirty="0"/>
              <a:t>] * Sales[Price])</a:t>
            </a:r>
          </a:p>
          <a:p>
            <a:pPr algn="just"/>
            <a:r>
              <a:rPr lang="fr-FR" dirty="0">
                <a:solidFill>
                  <a:srgbClr val="00B0F0"/>
                </a:solidFill>
              </a:rPr>
              <a:t>-- Si la colonne Price ou (||) la colonne </a:t>
            </a:r>
            <a:r>
              <a:rPr lang="fr-FR" dirty="0" err="1">
                <a:solidFill>
                  <a:srgbClr val="00B0F0"/>
                </a:solidFill>
              </a:rPr>
              <a:t>Quantity</a:t>
            </a:r>
            <a:r>
              <a:rPr lang="fr-FR" dirty="0">
                <a:solidFill>
                  <a:srgbClr val="00B0F0"/>
                </a:solidFill>
              </a:rPr>
              <a:t> n’est pas renseignée, alors je ne fais rien, sinon je fais le calcul.</a:t>
            </a:r>
          </a:p>
          <a:p>
            <a:pPr algn="just"/>
            <a:endParaRPr lang="fr-FR" dirty="0"/>
          </a:p>
          <a:p>
            <a:pPr algn="just"/>
            <a:r>
              <a:rPr lang="fr-FR" dirty="0"/>
              <a:t>= IF( </a:t>
            </a:r>
            <a:r>
              <a:rPr lang="fr-FR" b="1" dirty="0"/>
              <a:t>ISERROR</a:t>
            </a:r>
            <a:r>
              <a:rPr lang="fr-FR" dirty="0"/>
              <a:t>( Sales[</a:t>
            </a:r>
            <a:r>
              <a:rPr lang="fr-FR" dirty="0" err="1"/>
              <a:t>Quantity</a:t>
            </a:r>
            <a:r>
              <a:rPr lang="fr-FR" dirty="0"/>
              <a:t>] * Sales[Price] ); BLANK(); Sales[</a:t>
            </a:r>
            <a:r>
              <a:rPr lang="fr-FR" dirty="0" err="1"/>
              <a:t>Quantity</a:t>
            </a:r>
            <a:r>
              <a:rPr lang="fr-FR" dirty="0"/>
              <a:t>] * Sales[Price] ) </a:t>
            </a:r>
          </a:p>
          <a:p>
            <a:pPr algn="just"/>
            <a:r>
              <a:rPr lang="fr-FR" dirty="0">
                <a:solidFill>
                  <a:srgbClr val="00B0F0"/>
                </a:solidFill>
              </a:rPr>
              <a:t>-- S’il y a une erreur dans le calcul entre les deux colonnes, je ne fais rien, sinon je fais le calcul.</a:t>
            </a:r>
          </a:p>
        </p:txBody>
      </p:sp>
    </p:spTree>
    <p:extLst>
      <p:ext uri="{BB962C8B-B14F-4D97-AF65-F5344CB8AC3E}">
        <p14:creationId xmlns:p14="http://schemas.microsoft.com/office/powerpoint/2010/main" val="1317024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8FEE6BE0-16FD-13FB-3A86-B92C5FEF2C28}"/>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CA2DD2C3-5C8E-6485-70B4-CFDE7DB678EE}"/>
              </a:ext>
            </a:extLst>
          </p:cNvPr>
          <p:cNvSpPr>
            <a:spLocks noGrp="1"/>
          </p:cNvSpPr>
          <p:nvPr>
            <p:ph type="ctrTitle"/>
          </p:nvPr>
        </p:nvSpPr>
        <p:spPr>
          <a:xfrm>
            <a:off x="2228193" y="2830844"/>
            <a:ext cx="9264261" cy="2440919"/>
          </a:xfrm>
        </p:spPr>
        <p:txBody>
          <a:bodyPr>
            <a:normAutofit/>
          </a:bodyPr>
          <a:lstStyle/>
          <a:p>
            <a:pPr>
              <a:lnSpc>
                <a:spcPct val="90000"/>
              </a:lnSpc>
            </a:pPr>
            <a:r>
              <a:rPr lang="fr-FR" sz="5400" dirty="0">
                <a:solidFill>
                  <a:schemeClr val="tx1"/>
                </a:solidFill>
                <a:effectLst/>
                <a:latin typeface="+mj-lt"/>
              </a:rPr>
              <a:t>Les fonctions DAX de création de tables</a:t>
            </a:r>
            <a:endParaRPr lang="fr-FR" sz="5000" dirty="0"/>
          </a:p>
        </p:txBody>
      </p:sp>
      <p:sp>
        <p:nvSpPr>
          <p:cNvPr id="4" name="Espace réservé du numéro de diapositive 3">
            <a:extLst>
              <a:ext uri="{FF2B5EF4-FFF2-40B4-BE49-F238E27FC236}">
                <a16:creationId xmlns:a16="http://schemas.microsoft.com/office/drawing/2014/main" id="{DF58E175-3C45-DAEC-DBE0-6AD1399CC10A}"/>
              </a:ext>
            </a:extLst>
          </p:cNvPr>
          <p:cNvSpPr>
            <a:spLocks noGrp="1"/>
          </p:cNvSpPr>
          <p:nvPr>
            <p:ph type="sldNum" sz="quarter" idx="12"/>
          </p:nvPr>
        </p:nvSpPr>
        <p:spPr>
          <a:xfrm>
            <a:off x="110598" y="4543907"/>
            <a:ext cx="779767" cy="365125"/>
          </a:xfrm>
        </p:spPr>
        <p:txBody>
          <a:bodyPr>
            <a:normAutofit/>
          </a:bodyPr>
          <a:lstStyle/>
          <a:p>
            <a:pPr rtl="0">
              <a:lnSpc>
                <a:spcPct val="90000"/>
              </a:lnSpc>
              <a:spcAft>
                <a:spcPts val="600"/>
              </a:spcAft>
            </a:pPr>
            <a:fld id="{401CF334-2D5C-4859-84A6-CA7E6E43FAEB}" type="slidenum">
              <a:rPr lang="fr-FR" sz="1900" noProof="0" smtClean="0"/>
              <a:pPr rtl="0">
                <a:lnSpc>
                  <a:spcPct val="90000"/>
                </a:lnSpc>
                <a:spcAft>
                  <a:spcPts val="600"/>
                </a:spcAft>
              </a:pPr>
              <a:t>147</a:t>
            </a:fld>
            <a:endParaRPr lang="fr-FR" sz="1900" noProof="0"/>
          </a:p>
        </p:txBody>
      </p:sp>
    </p:spTree>
    <p:extLst>
      <p:ext uri="{BB962C8B-B14F-4D97-AF65-F5344CB8AC3E}">
        <p14:creationId xmlns:p14="http://schemas.microsoft.com/office/powerpoint/2010/main" val="12144400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9B0EF4-71B6-4FAA-FEEB-27327D91CEA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BA0C3FC-419E-0695-0E71-D780D687D920}"/>
              </a:ext>
            </a:extLst>
          </p:cNvPr>
          <p:cNvSpPr>
            <a:spLocks noGrp="1"/>
          </p:cNvSpPr>
          <p:nvPr>
            <p:ph type="title"/>
          </p:nvPr>
        </p:nvSpPr>
        <p:spPr>
          <a:xfrm>
            <a:off x="2035576" y="589276"/>
            <a:ext cx="9714990" cy="1280890"/>
          </a:xfrm>
        </p:spPr>
        <p:txBody>
          <a:bodyPr rtlCol="0">
            <a:normAutofit/>
          </a:bodyPr>
          <a:lstStyle/>
          <a:p>
            <a:r>
              <a:rPr lang="fr-FR" dirty="0"/>
              <a:t>Les fonctions de création de tables</a:t>
            </a:r>
            <a:br>
              <a:rPr lang="fr-FR" dirty="0"/>
            </a:br>
            <a:r>
              <a:rPr lang="fr-FR" dirty="0"/>
              <a:t>SUMMARIZECOLUMNS (1/2)</a:t>
            </a:r>
          </a:p>
        </p:txBody>
      </p:sp>
      <p:sp>
        <p:nvSpPr>
          <p:cNvPr id="4" name="Espace réservé du numéro de diapositive 3">
            <a:extLst>
              <a:ext uri="{FF2B5EF4-FFF2-40B4-BE49-F238E27FC236}">
                <a16:creationId xmlns:a16="http://schemas.microsoft.com/office/drawing/2014/main" id="{B1348275-AD89-743D-21DB-2DB0BE2C9DBB}"/>
              </a:ext>
            </a:extLst>
          </p:cNvPr>
          <p:cNvSpPr>
            <a:spLocks noGrp="1"/>
          </p:cNvSpPr>
          <p:nvPr>
            <p:ph type="sldNum" sz="quarter" idx="12"/>
          </p:nvPr>
        </p:nvSpPr>
        <p:spPr/>
        <p:txBody>
          <a:bodyPr/>
          <a:lstStyle/>
          <a:p>
            <a:pPr rtl="0"/>
            <a:fld id="{401CF334-2D5C-4859-84A6-CA7E6E43FAEB}" type="slidenum">
              <a:rPr lang="fr-FR" noProof="0" smtClean="0"/>
              <a:t>148</a:t>
            </a:fld>
            <a:endParaRPr lang="fr-FR" noProof="0"/>
          </a:p>
        </p:txBody>
      </p:sp>
      <p:sp>
        <p:nvSpPr>
          <p:cNvPr id="9" name="Rectangle 8">
            <a:extLst>
              <a:ext uri="{FF2B5EF4-FFF2-40B4-BE49-F238E27FC236}">
                <a16:creationId xmlns:a16="http://schemas.microsoft.com/office/drawing/2014/main" id="{E8C6B9F7-0595-7E13-428D-7716FCEBB186}"/>
              </a:ext>
            </a:extLst>
          </p:cNvPr>
          <p:cNvSpPr/>
          <p:nvPr/>
        </p:nvSpPr>
        <p:spPr>
          <a:xfrm>
            <a:off x="1061545" y="1901022"/>
            <a:ext cx="10689021" cy="4708981"/>
          </a:xfrm>
          <a:prstGeom prst="rect">
            <a:avLst/>
          </a:prstGeom>
        </p:spPr>
        <p:txBody>
          <a:bodyPr wrap="square">
            <a:spAutoFit/>
          </a:bodyPr>
          <a:lstStyle/>
          <a:p>
            <a:pPr marL="285750" indent="-285750" algn="just">
              <a:buFont typeface="Wingdings" panose="05000000000000000000" pitchFamily="2" charset="2"/>
              <a:buChar char="Ø"/>
            </a:pPr>
            <a:r>
              <a:rPr lang="fr-FR" b="1" dirty="0">
                <a:solidFill>
                  <a:schemeClr val="accent4"/>
                </a:solidFill>
                <a:effectLst/>
              </a:rPr>
              <a:t>SUMMARIZECOLUMNS </a:t>
            </a:r>
            <a:r>
              <a:rPr lang="fr-FR" dirty="0">
                <a:effectLst/>
              </a:rPr>
              <a:t>permet de créer </a:t>
            </a:r>
            <a:r>
              <a:rPr lang="fr-FR" b="1" dirty="0">
                <a:solidFill>
                  <a:schemeClr val="accent5"/>
                </a:solidFill>
                <a:effectLst/>
              </a:rPr>
              <a:t>une table </a:t>
            </a:r>
            <a:r>
              <a:rPr lang="fr-FR" dirty="0">
                <a:effectLst/>
              </a:rPr>
              <a:t>qu’on va utiliser ensuite de la même manière qu’une table du modèle de données</a:t>
            </a:r>
            <a:r>
              <a:rPr lang="fr-FR" dirty="0"/>
              <a:t> et permet de réaliser </a:t>
            </a:r>
            <a:r>
              <a:rPr lang="fr-FR" b="1" dirty="0">
                <a:solidFill>
                  <a:schemeClr val="accent2"/>
                </a:solidFill>
              </a:rPr>
              <a:t>des regroupements et agrégations </a:t>
            </a:r>
            <a:r>
              <a:rPr lang="fr-FR" dirty="0"/>
              <a:t>(comme la fonctionnalité « </a:t>
            </a:r>
            <a:r>
              <a:rPr lang="fr-FR" u="sng" dirty="0"/>
              <a:t>Regrouper </a:t>
            </a:r>
            <a:r>
              <a:rPr lang="fr-FR" dirty="0"/>
              <a:t>» dans Power </a:t>
            </a:r>
            <a:r>
              <a:rPr lang="fr-FR" dirty="0" err="1"/>
              <a:t>Query</a:t>
            </a:r>
            <a:r>
              <a:rPr lang="fr-FR" dirty="0"/>
              <a:t> »).</a:t>
            </a:r>
            <a:endParaRPr lang="fr-FR" dirty="0">
              <a:effectLst/>
            </a:endParaRPr>
          </a:p>
          <a:p>
            <a:pPr marL="285750" indent="-285750" algn="just">
              <a:buFont typeface="Wingdings" panose="05000000000000000000" pitchFamily="2" charset="2"/>
              <a:buChar char="Ø"/>
            </a:pPr>
            <a:r>
              <a:rPr lang="fr-FR" dirty="0"/>
              <a:t>On ne peut pas l’utiliser </a:t>
            </a:r>
            <a:r>
              <a:rPr lang="fr-FR" b="1" dirty="0"/>
              <a:t>directement pour une mesure</a:t>
            </a:r>
            <a:r>
              <a:rPr lang="fr-FR" dirty="0"/>
              <a:t>. </a:t>
            </a:r>
            <a:r>
              <a:rPr lang="fr-FR" sz="1400" i="1" dirty="0" err="1"/>
              <a:t>Sumx</a:t>
            </a:r>
            <a:r>
              <a:rPr lang="fr-FR" sz="1400" i="1" dirty="0"/>
              <a:t> (</a:t>
            </a:r>
            <a:r>
              <a:rPr lang="fr-FR" sz="1400" i="1" dirty="0" err="1"/>
              <a:t>summarizecolumns</a:t>
            </a:r>
            <a:r>
              <a:rPr lang="fr-FR" sz="1400" i="1" dirty="0"/>
              <a:t>) impossible</a:t>
            </a:r>
          </a:p>
          <a:p>
            <a:pPr algn="just"/>
            <a:endParaRPr lang="fr-FR" sz="1400" i="1" dirty="0"/>
          </a:p>
          <a:p>
            <a:pPr marL="285750" indent="-285750" algn="just">
              <a:buFont typeface="Wingdings" panose="05000000000000000000" pitchFamily="2" charset="2"/>
              <a:buChar char="Ø"/>
            </a:pPr>
            <a:r>
              <a:rPr lang="fr-FR" dirty="0">
                <a:solidFill>
                  <a:srgbClr val="00B0F0"/>
                </a:solidFill>
              </a:rPr>
              <a:t>Intéressant si on n’a </a:t>
            </a:r>
            <a:r>
              <a:rPr lang="fr-FR" b="1" dirty="0">
                <a:solidFill>
                  <a:srgbClr val="00B0F0"/>
                </a:solidFill>
              </a:rPr>
              <a:t>pas la main sur Power </a:t>
            </a:r>
            <a:r>
              <a:rPr lang="fr-FR" b="1" dirty="0" err="1">
                <a:solidFill>
                  <a:srgbClr val="00B0F0"/>
                </a:solidFill>
              </a:rPr>
              <a:t>Query</a:t>
            </a:r>
            <a:r>
              <a:rPr lang="fr-FR" b="1" dirty="0">
                <a:solidFill>
                  <a:srgbClr val="00B0F0"/>
                </a:solidFill>
              </a:rPr>
              <a:t> </a:t>
            </a:r>
          </a:p>
          <a:p>
            <a:pPr marL="285750" indent="-285750" algn="just">
              <a:buFont typeface="Wingdings" panose="05000000000000000000" pitchFamily="2" charset="2"/>
              <a:buChar char="Ø"/>
            </a:pPr>
            <a:r>
              <a:rPr lang="fr-FR" dirty="0">
                <a:solidFill>
                  <a:srgbClr val="00B0F0"/>
                </a:solidFill>
              </a:rPr>
              <a:t>ET pour </a:t>
            </a:r>
            <a:r>
              <a:rPr lang="fr-FR" b="1" dirty="0">
                <a:solidFill>
                  <a:srgbClr val="00B0F0"/>
                </a:solidFill>
              </a:rPr>
              <a:t>utiliser sur certains visuels </a:t>
            </a:r>
            <a:r>
              <a:rPr lang="fr-FR" dirty="0">
                <a:solidFill>
                  <a:srgbClr val="00B0F0"/>
                </a:solidFill>
              </a:rPr>
              <a:t>qui demandent une </a:t>
            </a:r>
            <a:r>
              <a:rPr lang="fr-FR" b="1" dirty="0">
                <a:solidFill>
                  <a:srgbClr val="00B0F0"/>
                </a:solidFill>
              </a:rPr>
              <a:t>préparation</a:t>
            </a:r>
            <a:r>
              <a:rPr lang="fr-FR" dirty="0">
                <a:solidFill>
                  <a:srgbClr val="00B0F0"/>
                </a:solidFill>
              </a:rPr>
              <a:t> spécifique des données en amont.</a:t>
            </a:r>
            <a:endParaRPr lang="fr-FR" sz="1400" i="1" dirty="0"/>
          </a:p>
          <a:p>
            <a:pPr marL="285750" indent="-285750" algn="just">
              <a:buFont typeface="Wingdings" panose="05000000000000000000" pitchFamily="2" charset="2"/>
              <a:buChar char="Ø"/>
            </a:pPr>
            <a:endParaRPr lang="fr-FR" sz="1400" i="1" dirty="0"/>
          </a:p>
          <a:p>
            <a:pPr marL="285750" indent="-285750" algn="just">
              <a:buFont typeface="Wingdings" panose="05000000000000000000" pitchFamily="2" charset="2"/>
              <a:buChar char="Ø"/>
            </a:pPr>
            <a:r>
              <a:rPr lang="fr-FR" b="1" dirty="0"/>
              <a:t>La syntaxe générale :</a:t>
            </a:r>
          </a:p>
          <a:p>
            <a:pPr algn="just"/>
            <a:r>
              <a:rPr lang="fr-FR" sz="1600" dirty="0"/>
              <a:t>SUMMARIZECOLUMNS( </a:t>
            </a:r>
          </a:p>
          <a:p>
            <a:pPr algn="just"/>
            <a:r>
              <a:rPr lang="fr-FR" sz="1600" dirty="0"/>
              <a:t>		&lt;</a:t>
            </a:r>
            <a:r>
              <a:rPr lang="fr-FR" sz="1600" dirty="0" err="1"/>
              <a:t>groupBy_columnName</a:t>
            </a:r>
            <a:r>
              <a:rPr lang="fr-FR" sz="1600" dirty="0"/>
              <a:t>&gt; ; -- </a:t>
            </a:r>
            <a:r>
              <a:rPr lang="fr-FR" sz="1600" dirty="0">
                <a:solidFill>
                  <a:srgbClr val="00B0F0"/>
                </a:solidFill>
              </a:rPr>
              <a:t>regroupement1 / spécification de la colonne</a:t>
            </a:r>
            <a:endParaRPr lang="fr-FR" sz="1600" dirty="0"/>
          </a:p>
          <a:p>
            <a:pPr algn="just"/>
            <a:r>
              <a:rPr lang="fr-FR" sz="1600" dirty="0"/>
              <a:t>		&lt;</a:t>
            </a:r>
            <a:r>
              <a:rPr lang="fr-FR" sz="1600" dirty="0" err="1"/>
              <a:t>groupBy_columnName</a:t>
            </a:r>
            <a:r>
              <a:rPr lang="fr-FR" sz="1600" dirty="0"/>
              <a:t>&gt; ; </a:t>
            </a:r>
            <a:r>
              <a:rPr lang="fr-FR" sz="1600" dirty="0">
                <a:solidFill>
                  <a:srgbClr val="00B0F0"/>
                </a:solidFill>
              </a:rPr>
              <a:t>-- regroupement 2 / etc…</a:t>
            </a:r>
            <a:endParaRPr lang="fr-FR" sz="1600" dirty="0"/>
          </a:p>
          <a:p>
            <a:pPr algn="just"/>
            <a:r>
              <a:rPr lang="fr-FR" sz="1600" dirty="0"/>
              <a:t>		&lt;</a:t>
            </a:r>
            <a:r>
              <a:rPr lang="fr-FR" sz="1600" dirty="0" err="1"/>
              <a:t>filterTable</a:t>
            </a:r>
            <a:r>
              <a:rPr lang="fr-FR" sz="1600" dirty="0"/>
              <a:t>&gt;;  </a:t>
            </a:r>
            <a:r>
              <a:rPr lang="fr-FR" sz="1600" i="1" dirty="0">
                <a:solidFill>
                  <a:schemeClr val="accent4"/>
                </a:solidFill>
              </a:rPr>
              <a:t>-- le filtre se fera sur les colonnes à regrouper en amont du calcul</a:t>
            </a:r>
            <a:endParaRPr lang="fr-FR" sz="1600" dirty="0"/>
          </a:p>
          <a:p>
            <a:pPr algn="just"/>
            <a:r>
              <a:rPr lang="fr-FR" sz="1600" dirty="0"/>
              <a:t>		&lt;</a:t>
            </a:r>
            <a:r>
              <a:rPr lang="fr-FR" sz="1600" dirty="0" err="1"/>
              <a:t>name</a:t>
            </a:r>
            <a:r>
              <a:rPr lang="fr-FR" sz="1600" dirty="0"/>
              <a:t>&gt;;  </a:t>
            </a:r>
            <a:r>
              <a:rPr lang="fr-FR" sz="1600" dirty="0">
                <a:solidFill>
                  <a:srgbClr val="00B0F0"/>
                </a:solidFill>
              </a:rPr>
              <a:t>-- nom de la nouvelle colonne correspondant au calcul suivant (expression)</a:t>
            </a:r>
            <a:endParaRPr lang="fr-FR" sz="1600" dirty="0"/>
          </a:p>
          <a:p>
            <a:pPr algn="just"/>
            <a:r>
              <a:rPr lang="fr-FR" sz="1600" dirty="0"/>
              <a:t>		&lt;expression&gt; ; </a:t>
            </a:r>
            <a:r>
              <a:rPr lang="fr-FR" sz="1600" dirty="0">
                <a:solidFill>
                  <a:srgbClr val="00B0F0"/>
                </a:solidFill>
              </a:rPr>
              <a:t>– calcul permettant de créer cette colonne</a:t>
            </a:r>
          </a:p>
          <a:p>
            <a:pPr algn="just"/>
            <a:r>
              <a:rPr lang="fr-FR" sz="1600" dirty="0"/>
              <a:t>		&lt;</a:t>
            </a:r>
            <a:r>
              <a:rPr lang="fr-FR" sz="1600" dirty="0" err="1"/>
              <a:t>name</a:t>
            </a:r>
            <a:r>
              <a:rPr lang="fr-FR" sz="1600" dirty="0"/>
              <a:t>&gt;;		</a:t>
            </a:r>
            <a:r>
              <a:rPr lang="fr-FR" sz="1600" dirty="0">
                <a:solidFill>
                  <a:srgbClr val="00B0F0"/>
                </a:solidFill>
              </a:rPr>
              <a:t>-- nom de la seconde nouvelle colonne</a:t>
            </a:r>
          </a:p>
          <a:p>
            <a:pPr algn="just"/>
            <a:r>
              <a:rPr lang="fr-FR" sz="1600" dirty="0"/>
              <a:t>		&lt;expression&gt; )   </a:t>
            </a:r>
            <a:r>
              <a:rPr lang="fr-FR" sz="1600" dirty="0">
                <a:solidFill>
                  <a:srgbClr val="00B0F0"/>
                </a:solidFill>
              </a:rPr>
              <a:t>– calcul permettant de créer cette seconde colonne</a:t>
            </a:r>
          </a:p>
        </p:txBody>
      </p:sp>
    </p:spTree>
    <p:extLst>
      <p:ext uri="{BB962C8B-B14F-4D97-AF65-F5344CB8AC3E}">
        <p14:creationId xmlns:p14="http://schemas.microsoft.com/office/powerpoint/2010/main" val="3976526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427A3-5460-ACB6-BFB9-6C02713AE74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72F78BB-F77A-6B85-7B0C-742C6505695E}"/>
              </a:ext>
            </a:extLst>
          </p:cNvPr>
          <p:cNvSpPr>
            <a:spLocks noGrp="1"/>
          </p:cNvSpPr>
          <p:nvPr>
            <p:ph type="title"/>
          </p:nvPr>
        </p:nvSpPr>
        <p:spPr>
          <a:xfrm>
            <a:off x="2035576" y="589276"/>
            <a:ext cx="9714990" cy="1280890"/>
          </a:xfrm>
        </p:spPr>
        <p:txBody>
          <a:bodyPr rtlCol="0">
            <a:normAutofit/>
          </a:bodyPr>
          <a:lstStyle/>
          <a:p>
            <a:r>
              <a:rPr lang="fr-FR" dirty="0"/>
              <a:t>Les fonctions de création de tables</a:t>
            </a:r>
            <a:br>
              <a:rPr lang="fr-FR" dirty="0"/>
            </a:br>
            <a:r>
              <a:rPr lang="fr-FR" dirty="0"/>
              <a:t>SUMMARIZECOLUMNS (2/2)</a:t>
            </a:r>
          </a:p>
        </p:txBody>
      </p:sp>
      <p:sp>
        <p:nvSpPr>
          <p:cNvPr id="4" name="Espace réservé du numéro de diapositive 3">
            <a:extLst>
              <a:ext uri="{FF2B5EF4-FFF2-40B4-BE49-F238E27FC236}">
                <a16:creationId xmlns:a16="http://schemas.microsoft.com/office/drawing/2014/main" id="{B8299A80-73FF-4B5E-EB45-1CC4F5B9F012}"/>
              </a:ext>
            </a:extLst>
          </p:cNvPr>
          <p:cNvSpPr>
            <a:spLocks noGrp="1"/>
          </p:cNvSpPr>
          <p:nvPr>
            <p:ph type="sldNum" sz="quarter" idx="12"/>
          </p:nvPr>
        </p:nvSpPr>
        <p:spPr/>
        <p:txBody>
          <a:bodyPr/>
          <a:lstStyle/>
          <a:p>
            <a:pPr rtl="0"/>
            <a:fld id="{401CF334-2D5C-4859-84A6-CA7E6E43FAEB}" type="slidenum">
              <a:rPr lang="fr-FR" noProof="0" smtClean="0"/>
              <a:t>149</a:t>
            </a:fld>
            <a:endParaRPr lang="fr-FR" noProof="0"/>
          </a:p>
        </p:txBody>
      </p:sp>
      <p:sp>
        <p:nvSpPr>
          <p:cNvPr id="9" name="Rectangle 8">
            <a:extLst>
              <a:ext uri="{FF2B5EF4-FFF2-40B4-BE49-F238E27FC236}">
                <a16:creationId xmlns:a16="http://schemas.microsoft.com/office/drawing/2014/main" id="{3CF185D9-D6F5-6A2D-50A4-9F58C2B7F3E6}"/>
              </a:ext>
            </a:extLst>
          </p:cNvPr>
          <p:cNvSpPr/>
          <p:nvPr/>
        </p:nvSpPr>
        <p:spPr>
          <a:xfrm>
            <a:off x="851338" y="1912615"/>
            <a:ext cx="5244662" cy="2308324"/>
          </a:xfrm>
          <a:prstGeom prst="rect">
            <a:avLst/>
          </a:prstGeom>
        </p:spPr>
        <p:txBody>
          <a:bodyPr wrap="square">
            <a:spAutoFit/>
          </a:bodyPr>
          <a:lstStyle/>
          <a:p>
            <a:pPr marL="285750" indent="-285750" algn="just">
              <a:buFont typeface="Wingdings" panose="05000000000000000000" pitchFamily="2" charset="2"/>
              <a:buChar char="Ø"/>
            </a:pPr>
            <a:r>
              <a:rPr lang="fr-FR" u="sng" dirty="0"/>
              <a:t>Exemple :</a:t>
            </a:r>
          </a:p>
          <a:p>
            <a:pPr marL="285750" indent="-285750" algn="just">
              <a:buFont typeface="Wingdings" panose="05000000000000000000" pitchFamily="2" charset="2"/>
              <a:buChar char="ü"/>
            </a:pPr>
            <a:r>
              <a:rPr lang="fr-FR" dirty="0"/>
              <a:t>Je n’ai pas accès à Power </a:t>
            </a:r>
            <a:r>
              <a:rPr lang="fr-FR" dirty="0" err="1"/>
              <a:t>Query</a:t>
            </a:r>
            <a:r>
              <a:rPr lang="fr-FR" dirty="0"/>
              <a:t> (droits d’accès etc.), j’ai besoin de créer une table de faits ou autre. </a:t>
            </a:r>
          </a:p>
          <a:p>
            <a:pPr algn="just"/>
            <a:endParaRPr lang="fr-FR" dirty="0"/>
          </a:p>
          <a:p>
            <a:pPr marL="285750" indent="-285750" algn="just">
              <a:buFont typeface="Wingdings" panose="05000000000000000000" pitchFamily="2" charset="2"/>
              <a:buChar char="ü"/>
            </a:pPr>
            <a:r>
              <a:rPr lang="fr-FR" dirty="0"/>
              <a:t>Pas besoin de faire remonter les colonnes utilisées dans la même table car la fonction utilise naturellement les relations.</a:t>
            </a:r>
          </a:p>
        </p:txBody>
      </p:sp>
      <p:pic>
        <p:nvPicPr>
          <p:cNvPr id="6" name="Image 5">
            <a:extLst>
              <a:ext uri="{FF2B5EF4-FFF2-40B4-BE49-F238E27FC236}">
                <a16:creationId xmlns:a16="http://schemas.microsoft.com/office/drawing/2014/main" id="{4DABC1E3-257C-B27C-1DA9-54496E670277}"/>
              </a:ext>
            </a:extLst>
          </p:cNvPr>
          <p:cNvPicPr>
            <a:picLocks noChangeAspect="1"/>
          </p:cNvPicPr>
          <p:nvPr/>
        </p:nvPicPr>
        <p:blipFill>
          <a:blip r:embed="rId3"/>
          <a:stretch>
            <a:fillRect/>
          </a:stretch>
        </p:blipFill>
        <p:spPr>
          <a:xfrm>
            <a:off x="6372678" y="1876257"/>
            <a:ext cx="5487166" cy="3410426"/>
          </a:xfrm>
          <a:prstGeom prst="rect">
            <a:avLst/>
          </a:prstGeom>
          <a:ln>
            <a:noFill/>
          </a:ln>
          <a:effectLst>
            <a:outerShdw blurRad="292100" dist="139700" dir="2700000" algn="tl" rotWithShape="0">
              <a:srgbClr val="333333">
                <a:alpha val="65000"/>
              </a:srgbClr>
            </a:outerShdw>
          </a:effectLst>
        </p:spPr>
      </p:pic>
      <p:pic>
        <p:nvPicPr>
          <p:cNvPr id="8" name="Image 7">
            <a:extLst>
              <a:ext uri="{FF2B5EF4-FFF2-40B4-BE49-F238E27FC236}">
                <a16:creationId xmlns:a16="http://schemas.microsoft.com/office/drawing/2014/main" id="{62AAB5E9-386E-20D6-D001-0EE0FE875445}"/>
              </a:ext>
            </a:extLst>
          </p:cNvPr>
          <p:cNvPicPr>
            <a:picLocks noChangeAspect="1"/>
          </p:cNvPicPr>
          <p:nvPr/>
        </p:nvPicPr>
        <p:blipFill>
          <a:blip r:embed="rId4"/>
          <a:stretch>
            <a:fillRect/>
          </a:stretch>
        </p:blipFill>
        <p:spPr>
          <a:xfrm>
            <a:off x="851338" y="4542105"/>
            <a:ext cx="10004930" cy="17266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68734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rtl="0"/>
            <a:r>
              <a:rPr lang="fr-FR" dirty="0"/>
              <a:t>Le cycle de conception :</a:t>
            </a:r>
            <a:br>
              <a:rPr lang="fr-FR" dirty="0"/>
            </a:br>
            <a:r>
              <a:rPr lang="fr-FR" dirty="0"/>
              <a:t>Organisation des relations</a:t>
            </a:r>
          </a:p>
        </p:txBody>
      </p:sp>
      <p:sp>
        <p:nvSpPr>
          <p:cNvPr id="4" name="Espace réservé du numéro de diapositive 3"/>
          <p:cNvSpPr>
            <a:spLocks noGrp="1"/>
          </p:cNvSpPr>
          <p:nvPr>
            <p:ph type="sldNum" sz="quarter" idx="12"/>
          </p:nvPr>
        </p:nvSpPr>
        <p:spPr/>
        <p:txBody>
          <a:bodyPr/>
          <a:lstStyle/>
          <a:p>
            <a:pPr rtl="0"/>
            <a:fld id="{401CF334-2D5C-4859-84A6-CA7E6E43FAEB}" type="slidenum">
              <a:rPr lang="fr-FR" noProof="0" smtClean="0"/>
              <a:t>15</a:t>
            </a:fld>
            <a:endParaRPr lang="fr-FR" noProof="0"/>
          </a:p>
        </p:txBody>
      </p:sp>
      <p:sp>
        <p:nvSpPr>
          <p:cNvPr id="5" name="Espace réservé du contenu 2">
            <a:extLst>
              <a:ext uri="{FF2B5EF4-FFF2-40B4-BE49-F238E27FC236}">
                <a16:creationId xmlns:a16="http://schemas.microsoft.com/office/drawing/2014/main" id="{583C7C56-AB2D-B0FD-5ED3-1C2A5906613C}"/>
              </a:ext>
            </a:extLst>
          </p:cNvPr>
          <p:cNvSpPr txBox="1">
            <a:spLocks/>
          </p:cNvSpPr>
          <p:nvPr/>
        </p:nvSpPr>
        <p:spPr>
          <a:xfrm>
            <a:off x="1625600" y="1905000"/>
            <a:ext cx="10162448" cy="480607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spcBef>
                <a:spcPct val="0"/>
              </a:spcBef>
              <a:buClrTx/>
              <a:buNone/>
              <a:defRPr/>
            </a:pPr>
            <a:endParaRPr lang="fr-FR" altLang="fr-FR" dirty="0">
              <a:solidFill>
                <a:srgbClr val="000000"/>
              </a:solidFill>
            </a:endParaRPr>
          </a:p>
          <a:p>
            <a:pPr algn="just">
              <a:spcBef>
                <a:spcPct val="0"/>
              </a:spcBef>
              <a:buClrTx/>
              <a:buFont typeface="Wingdings" panose="05000000000000000000" pitchFamily="2" charset="2"/>
              <a:buChar char="ü"/>
              <a:defRPr/>
            </a:pPr>
            <a:r>
              <a:rPr lang="fr-FR" altLang="fr-FR" dirty="0">
                <a:solidFill>
                  <a:srgbClr val="000000"/>
                </a:solidFill>
              </a:rPr>
              <a:t>Conditions des </a:t>
            </a:r>
            <a:r>
              <a:rPr lang="fr-FR" altLang="fr-FR" b="1" dirty="0">
                <a:solidFill>
                  <a:srgbClr val="000000"/>
                </a:solidFill>
              </a:rPr>
              <a:t>relations automatiques </a:t>
            </a:r>
            <a:r>
              <a:rPr lang="fr-FR" altLang="fr-FR" dirty="0">
                <a:solidFill>
                  <a:srgbClr val="000000"/>
                </a:solidFill>
              </a:rPr>
              <a:t>: Si vos colonnes de correspondances entre les tables ont le même nom et le même type de données.</a:t>
            </a:r>
          </a:p>
          <a:p>
            <a:pPr algn="just">
              <a:spcBef>
                <a:spcPct val="0"/>
              </a:spcBef>
              <a:buClrTx/>
              <a:buFont typeface="Wingdings" panose="05000000000000000000" pitchFamily="2" charset="2"/>
              <a:buChar char="ü"/>
              <a:defRPr/>
            </a:pPr>
            <a:endParaRPr lang="fr-FR" altLang="fr-FR" dirty="0">
              <a:solidFill>
                <a:srgbClr val="000000"/>
              </a:solidFill>
            </a:endParaRPr>
          </a:p>
          <a:p>
            <a:pPr algn="just">
              <a:spcBef>
                <a:spcPct val="0"/>
              </a:spcBef>
              <a:buClrTx/>
              <a:buFont typeface="Wingdings" panose="05000000000000000000" pitchFamily="2" charset="2"/>
              <a:buChar char="ü"/>
              <a:defRPr/>
            </a:pPr>
            <a:r>
              <a:rPr lang="fr-FR" altLang="fr-FR" b="1" dirty="0">
                <a:solidFill>
                  <a:srgbClr val="000000"/>
                </a:solidFill>
              </a:rPr>
              <a:t>Créer &amp; modifier et/ou contrôler </a:t>
            </a:r>
            <a:r>
              <a:rPr lang="fr-FR" altLang="fr-FR" dirty="0">
                <a:solidFill>
                  <a:srgbClr val="000000"/>
                </a:solidFill>
              </a:rPr>
              <a:t>: l’outil permet de modifier et contrôler aisément.</a:t>
            </a:r>
          </a:p>
          <a:p>
            <a:pPr marL="0" indent="0" algn="just">
              <a:spcBef>
                <a:spcPct val="0"/>
              </a:spcBef>
              <a:buClrTx/>
              <a:buNone/>
              <a:defRPr/>
            </a:pPr>
            <a:endParaRPr lang="fr-FR" altLang="fr-FR" dirty="0">
              <a:solidFill>
                <a:srgbClr val="000000"/>
              </a:solidFill>
            </a:endParaRPr>
          </a:p>
          <a:p>
            <a:pPr algn="just">
              <a:spcBef>
                <a:spcPct val="0"/>
              </a:spcBef>
              <a:buClrTx/>
              <a:buFont typeface="Wingdings" panose="05000000000000000000" pitchFamily="2" charset="2"/>
              <a:buChar char="ü"/>
              <a:defRPr/>
            </a:pPr>
            <a:r>
              <a:rPr lang="fr-FR" altLang="fr-FR" b="1" dirty="0">
                <a:solidFill>
                  <a:srgbClr val="000000"/>
                </a:solidFill>
              </a:rPr>
              <a:t>Relations actives et inactives </a:t>
            </a:r>
            <a:r>
              <a:rPr lang="fr-FR" altLang="fr-FR" dirty="0">
                <a:solidFill>
                  <a:srgbClr val="000000"/>
                </a:solidFill>
              </a:rPr>
              <a:t>: Une seule relation active est possible. Si d’autres relations doivent être utilisées, elles seront créées en inactive puis on les sollicitera à l’aide d’une fonction DAX.</a:t>
            </a:r>
          </a:p>
          <a:p>
            <a:pPr marL="0" indent="0" algn="just">
              <a:spcBef>
                <a:spcPct val="0"/>
              </a:spcBef>
              <a:buClrTx/>
              <a:buNone/>
              <a:defRPr/>
            </a:pPr>
            <a:endParaRPr lang="fr-FR" altLang="fr-FR" dirty="0">
              <a:solidFill>
                <a:srgbClr val="000000"/>
              </a:solidFill>
            </a:endParaRPr>
          </a:p>
          <a:p>
            <a:pPr algn="just">
              <a:spcBef>
                <a:spcPct val="0"/>
              </a:spcBef>
              <a:buClrTx/>
              <a:buFont typeface="Wingdings" panose="05000000000000000000" pitchFamily="2" charset="2"/>
              <a:buChar char="ü"/>
              <a:defRPr/>
            </a:pPr>
            <a:r>
              <a:rPr lang="fr-FR" altLang="fr-FR" b="1" dirty="0">
                <a:solidFill>
                  <a:srgbClr val="000000"/>
                </a:solidFill>
              </a:rPr>
              <a:t>Cardinalités</a:t>
            </a:r>
            <a:r>
              <a:rPr lang="fr-FR" altLang="fr-FR" dirty="0">
                <a:solidFill>
                  <a:srgbClr val="000000"/>
                </a:solidFill>
              </a:rPr>
              <a:t> : les cardinalités souhaitées sont 1-N dans schéma BI. </a:t>
            </a:r>
            <a:r>
              <a:rPr lang="fr-FR" altLang="fr-FR" sz="1400" i="1" dirty="0">
                <a:solidFill>
                  <a:srgbClr val="000000"/>
                </a:solidFill>
              </a:rPr>
              <a:t>Pour un client, il peut y avoir plusieurs commandes (N). Pour une commande, il ne peut y avoir qu’un seul client associé (1).</a:t>
            </a:r>
          </a:p>
          <a:p>
            <a:pPr marL="0" indent="0" algn="just">
              <a:spcBef>
                <a:spcPct val="0"/>
              </a:spcBef>
              <a:buClrTx/>
              <a:buNone/>
              <a:defRPr/>
            </a:pPr>
            <a:endParaRPr lang="fr-FR" altLang="fr-FR" sz="1400" i="1" dirty="0">
              <a:solidFill>
                <a:srgbClr val="000000"/>
              </a:solidFill>
            </a:endParaRPr>
          </a:p>
          <a:p>
            <a:pPr algn="just">
              <a:spcBef>
                <a:spcPct val="0"/>
              </a:spcBef>
              <a:buClrTx/>
              <a:buFont typeface="Wingdings" panose="05000000000000000000" pitchFamily="2" charset="2"/>
              <a:buChar char="ü"/>
              <a:defRPr/>
            </a:pPr>
            <a:r>
              <a:rPr lang="fr-FR" altLang="fr-FR" b="1" dirty="0">
                <a:solidFill>
                  <a:srgbClr val="000000"/>
                </a:solidFill>
              </a:rPr>
              <a:t>Direction du filtrage croisé </a:t>
            </a:r>
            <a:r>
              <a:rPr lang="fr-FR" altLang="fr-FR" dirty="0">
                <a:solidFill>
                  <a:srgbClr val="000000"/>
                </a:solidFill>
              </a:rPr>
              <a:t>: si 1-N, toujours « à sens unique » d’un élément en 1 vers N.</a:t>
            </a:r>
          </a:p>
          <a:p>
            <a:pPr marL="0" indent="0" algn="just">
              <a:spcBef>
                <a:spcPct val="0"/>
              </a:spcBef>
              <a:buClrTx/>
              <a:buNone/>
              <a:defRPr/>
            </a:pPr>
            <a:endParaRPr lang="fr-FR" altLang="fr-FR" dirty="0"/>
          </a:p>
          <a:p>
            <a:pPr algn="just">
              <a:spcBef>
                <a:spcPct val="0"/>
              </a:spcBef>
              <a:buClrTx/>
              <a:buFont typeface="Wingdings" panose="05000000000000000000" pitchFamily="2" charset="2"/>
              <a:buChar char="ü"/>
              <a:defRPr/>
            </a:pPr>
            <a:r>
              <a:rPr lang="fr-FR" altLang="fr-FR" dirty="0">
                <a:solidFill>
                  <a:srgbClr val="000000"/>
                </a:solidFill>
              </a:rPr>
              <a:t>Vérifier avec </a:t>
            </a:r>
            <a:r>
              <a:rPr lang="fr-FR" altLang="fr-FR" b="1" dirty="0">
                <a:solidFill>
                  <a:srgbClr val="000000"/>
                </a:solidFill>
              </a:rPr>
              <a:t>TCD</a:t>
            </a:r>
            <a:r>
              <a:rPr lang="fr-FR" altLang="fr-FR" dirty="0">
                <a:solidFill>
                  <a:srgbClr val="000000"/>
                </a:solidFill>
              </a:rPr>
              <a:t> : Afin de</a:t>
            </a:r>
            <a:r>
              <a:rPr lang="fr-FR" altLang="fr-FR" b="1" dirty="0">
                <a:solidFill>
                  <a:srgbClr val="000000"/>
                </a:solidFill>
              </a:rPr>
              <a:t> contrôler </a:t>
            </a:r>
            <a:r>
              <a:rPr lang="fr-FR" altLang="fr-FR" dirty="0">
                <a:solidFill>
                  <a:srgbClr val="000000"/>
                </a:solidFill>
              </a:rPr>
              <a:t>le bon fonctionnement des relations.</a:t>
            </a:r>
            <a:endParaRPr lang="fr-FR" altLang="fr-FR" dirty="0">
              <a:solidFill>
                <a:srgbClr val="000000"/>
              </a:solidFill>
              <a:highlight>
                <a:srgbClr val="FFFF00"/>
              </a:highlight>
            </a:endParaRPr>
          </a:p>
          <a:p>
            <a:pPr algn="just">
              <a:spcBef>
                <a:spcPct val="0"/>
              </a:spcBef>
              <a:buClrTx/>
              <a:buFont typeface="Wingdings" panose="05000000000000000000" pitchFamily="2" charset="2"/>
              <a:buChar char="ü"/>
              <a:defRPr/>
            </a:pPr>
            <a:endParaRPr lang="fr-FR" altLang="fr-FR" dirty="0">
              <a:solidFill>
                <a:srgbClr val="000000"/>
              </a:solidFill>
            </a:endParaRPr>
          </a:p>
          <a:p>
            <a:pPr algn="just">
              <a:spcBef>
                <a:spcPct val="0"/>
              </a:spcBef>
              <a:buClrTx/>
              <a:buFont typeface="Wingdings" panose="05000000000000000000" pitchFamily="2" charset="2"/>
              <a:buChar char="ü"/>
              <a:defRPr/>
            </a:pPr>
            <a:endParaRPr lang="fr-FR" altLang="fr-FR" dirty="0">
              <a:solidFill>
                <a:srgbClr val="000000"/>
              </a:solidFill>
            </a:endParaRPr>
          </a:p>
        </p:txBody>
      </p:sp>
    </p:spTree>
    <p:extLst>
      <p:ext uri="{BB962C8B-B14F-4D97-AF65-F5344CB8AC3E}">
        <p14:creationId xmlns:p14="http://schemas.microsoft.com/office/powerpoint/2010/main" val="1577078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0B045-D515-38AE-A6E4-C6F11930EC7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069195F-3CE6-B0D4-3910-AB14E84919A5}"/>
              </a:ext>
            </a:extLst>
          </p:cNvPr>
          <p:cNvSpPr>
            <a:spLocks noGrp="1"/>
          </p:cNvSpPr>
          <p:nvPr>
            <p:ph type="title"/>
          </p:nvPr>
        </p:nvSpPr>
        <p:spPr>
          <a:xfrm>
            <a:off x="1671145" y="589276"/>
            <a:ext cx="10079421" cy="1280890"/>
          </a:xfrm>
        </p:spPr>
        <p:txBody>
          <a:bodyPr rtlCol="0">
            <a:normAutofit/>
          </a:bodyPr>
          <a:lstStyle/>
          <a:p>
            <a:r>
              <a:rPr lang="fr-FR" dirty="0"/>
              <a:t>Les fonctions de création de tables</a:t>
            </a:r>
            <a:br>
              <a:rPr lang="fr-FR" dirty="0"/>
            </a:br>
            <a:r>
              <a:rPr lang="fr-FR" dirty="0"/>
              <a:t>CALCULATE TABLE  avec </a:t>
            </a:r>
            <a:r>
              <a:rPr lang="fr-FR" dirty="0" err="1"/>
              <a:t>SummarizeColumns</a:t>
            </a:r>
            <a:endParaRPr lang="fr-FR" dirty="0"/>
          </a:p>
        </p:txBody>
      </p:sp>
      <p:sp>
        <p:nvSpPr>
          <p:cNvPr id="4" name="Espace réservé du numéro de diapositive 3">
            <a:extLst>
              <a:ext uri="{FF2B5EF4-FFF2-40B4-BE49-F238E27FC236}">
                <a16:creationId xmlns:a16="http://schemas.microsoft.com/office/drawing/2014/main" id="{007E82E8-527A-C0BC-5C08-AE0AC628D0A4}"/>
              </a:ext>
            </a:extLst>
          </p:cNvPr>
          <p:cNvSpPr>
            <a:spLocks noGrp="1"/>
          </p:cNvSpPr>
          <p:nvPr>
            <p:ph type="sldNum" sz="quarter" idx="12"/>
          </p:nvPr>
        </p:nvSpPr>
        <p:spPr/>
        <p:txBody>
          <a:bodyPr/>
          <a:lstStyle/>
          <a:p>
            <a:pPr rtl="0"/>
            <a:fld id="{401CF334-2D5C-4859-84A6-CA7E6E43FAEB}" type="slidenum">
              <a:rPr lang="fr-FR" noProof="0" smtClean="0"/>
              <a:t>150</a:t>
            </a:fld>
            <a:endParaRPr lang="fr-FR" noProof="0"/>
          </a:p>
        </p:txBody>
      </p:sp>
      <p:sp>
        <p:nvSpPr>
          <p:cNvPr id="9" name="Rectangle 8">
            <a:extLst>
              <a:ext uri="{FF2B5EF4-FFF2-40B4-BE49-F238E27FC236}">
                <a16:creationId xmlns:a16="http://schemas.microsoft.com/office/drawing/2014/main" id="{5F5E40E3-C419-0879-AE3B-27FAEB03D155}"/>
              </a:ext>
            </a:extLst>
          </p:cNvPr>
          <p:cNvSpPr/>
          <p:nvPr/>
        </p:nvSpPr>
        <p:spPr>
          <a:xfrm>
            <a:off x="1208690" y="2035726"/>
            <a:ext cx="10541876" cy="3877985"/>
          </a:xfrm>
          <a:prstGeom prst="rect">
            <a:avLst/>
          </a:prstGeom>
        </p:spPr>
        <p:txBody>
          <a:bodyPr wrap="square">
            <a:spAutoFit/>
          </a:bodyPr>
          <a:lstStyle/>
          <a:p>
            <a:pPr marL="285750" indent="-285750" algn="just">
              <a:buFont typeface="Wingdings" panose="05000000000000000000" pitchFamily="2" charset="2"/>
              <a:buChar char="Ø"/>
            </a:pPr>
            <a:r>
              <a:rPr lang="fr-FR" b="1" dirty="0">
                <a:solidFill>
                  <a:schemeClr val="accent4"/>
                </a:solidFill>
                <a:effectLst/>
              </a:rPr>
              <a:t>CALCULATETABLE </a:t>
            </a:r>
            <a:r>
              <a:rPr lang="fr-FR" dirty="0">
                <a:effectLst/>
              </a:rPr>
              <a:t>permet de créer des tables physiques et/ou </a:t>
            </a:r>
            <a:r>
              <a:rPr lang="fr-FR" b="1" dirty="0">
                <a:solidFill>
                  <a:schemeClr val="accent4"/>
                </a:solidFill>
                <a:effectLst/>
              </a:rPr>
              <a:t>virtuelles </a:t>
            </a:r>
            <a:r>
              <a:rPr lang="fr-FR" dirty="0">
                <a:effectLst/>
              </a:rPr>
              <a:t>que l’on peut filtrer en utilisant plusieurs </a:t>
            </a:r>
            <a:r>
              <a:rPr lang="fr-FR" b="1" dirty="0">
                <a:solidFill>
                  <a:schemeClr val="accent4"/>
                </a:solidFill>
                <a:effectLst/>
              </a:rPr>
              <a:t>conditions/filtres </a:t>
            </a:r>
            <a:r>
              <a:rPr lang="fr-FR" dirty="0">
                <a:effectLst/>
              </a:rPr>
              <a:t>et d'utiliser cette table pour effectuer d'autres calculs.</a:t>
            </a:r>
          </a:p>
          <a:p>
            <a:pPr marL="285750" indent="-285750" algn="just">
              <a:buFont typeface="Wingdings" panose="05000000000000000000" pitchFamily="2" charset="2"/>
              <a:buChar char="Ø"/>
            </a:pPr>
            <a:endParaRPr lang="fr-FR" sz="600" dirty="0"/>
          </a:p>
          <a:p>
            <a:pPr marL="285750" indent="-285750" algn="just">
              <a:buFont typeface="Wingdings" panose="05000000000000000000" pitchFamily="2" charset="2"/>
              <a:buChar char="Ø"/>
            </a:pPr>
            <a:r>
              <a:rPr lang="fr-FR" dirty="0"/>
              <a:t>Si on souhaite regrouper au préalable, il faudra utiliser un SUMMARIZECOLUMNS à l’intérieur du CALCULATETABLE.</a:t>
            </a:r>
          </a:p>
          <a:p>
            <a:pPr algn="just"/>
            <a:endParaRPr lang="fr-FR" sz="600" dirty="0">
              <a:effectLst/>
            </a:endParaRPr>
          </a:p>
          <a:p>
            <a:pPr algn="just"/>
            <a:endParaRPr lang="fr-FR" b="1" dirty="0">
              <a:solidFill>
                <a:schemeClr val="accent4"/>
              </a:solidFill>
            </a:endParaRPr>
          </a:p>
          <a:p>
            <a:pPr marL="285750" indent="-285750" algn="just">
              <a:buFont typeface="Wingdings" panose="05000000000000000000" pitchFamily="2" charset="2"/>
              <a:buChar char="Ø"/>
            </a:pPr>
            <a:r>
              <a:rPr lang="fr-FR" u="sng" dirty="0"/>
              <a:t>Même exemple que pour SUMMARIZE mais le filtre dans CALCULATETABLE:</a:t>
            </a:r>
          </a:p>
          <a:p>
            <a:r>
              <a:rPr lang="fr-FR" b="0" dirty="0">
                <a:solidFill>
                  <a:srgbClr val="3165BB"/>
                </a:solidFill>
                <a:effectLst/>
                <a:highlight>
                  <a:srgbClr val="C0C0C0"/>
                </a:highlight>
                <a:latin typeface="Consolas" panose="020B0609020204030204" pitchFamily="49" charset="0"/>
              </a:rPr>
              <a:t>CALCULATETABLE</a:t>
            </a:r>
            <a:r>
              <a:rPr lang="fr-FR" b="0" dirty="0">
                <a:solidFill>
                  <a:srgbClr val="000000"/>
                </a:solidFill>
                <a:effectLst/>
                <a:highlight>
                  <a:srgbClr val="C0C0C0"/>
                </a:highlight>
                <a:latin typeface="Consolas" panose="020B0609020204030204" pitchFamily="49" charset="0"/>
              </a:rPr>
              <a:t>(</a:t>
            </a:r>
            <a:r>
              <a:rPr lang="fr-FR" b="0" dirty="0">
                <a:solidFill>
                  <a:srgbClr val="000000"/>
                </a:solidFill>
                <a:effectLst/>
                <a:latin typeface="Consolas" panose="020B0609020204030204" pitchFamily="49" charset="0"/>
              </a:rPr>
              <a:t>   </a:t>
            </a:r>
            <a:r>
              <a:rPr lang="fr-FR" dirty="0">
                <a:solidFill>
                  <a:srgbClr val="008000"/>
                </a:solidFill>
                <a:latin typeface="Consolas" panose="020B0609020204030204" pitchFamily="49" charset="0"/>
              </a:rPr>
              <a:t>--premier argument « ce que j’affiche » (colonnes)</a:t>
            </a:r>
          </a:p>
          <a:p>
            <a:r>
              <a:rPr lang="fr-FR" b="0" dirty="0">
                <a:solidFill>
                  <a:srgbClr val="3165BB"/>
                </a:solidFill>
                <a:effectLst/>
                <a:latin typeface="Consolas" panose="020B0609020204030204" pitchFamily="49" charset="0"/>
              </a:rPr>
              <a:t>SUMMARIZECOLUMNS</a:t>
            </a:r>
            <a:r>
              <a:rPr lang="fr-FR" b="0" dirty="0">
                <a:solidFill>
                  <a:srgbClr val="000000"/>
                </a:solidFill>
                <a:effectLst/>
                <a:latin typeface="Consolas" panose="020B0609020204030204" pitchFamily="49" charset="0"/>
              </a:rPr>
              <a:t>(</a:t>
            </a:r>
            <a:r>
              <a:rPr lang="fr-FR" b="0" dirty="0">
                <a:solidFill>
                  <a:srgbClr val="001080"/>
                </a:solidFill>
                <a:effectLst/>
                <a:latin typeface="Consolas" panose="020B0609020204030204" pitchFamily="49" charset="0"/>
              </a:rPr>
              <a:t>Produit[Catégorie]</a:t>
            </a:r>
            <a:r>
              <a:rPr lang="fr-FR" b="0" dirty="0">
                <a:solidFill>
                  <a:srgbClr val="000000"/>
                </a:solidFill>
                <a:effectLst/>
                <a:latin typeface="Consolas" panose="020B0609020204030204" pitchFamily="49" charset="0"/>
              </a:rPr>
              <a:t>;</a:t>
            </a:r>
          </a:p>
          <a:p>
            <a:r>
              <a:rPr lang="fr-FR" b="0" dirty="0">
                <a:solidFill>
                  <a:srgbClr val="000000"/>
                </a:solidFill>
                <a:effectLst/>
                <a:latin typeface="Consolas" panose="020B0609020204030204" pitchFamily="49" charset="0"/>
              </a:rPr>
              <a:t>                 </a:t>
            </a:r>
            <a:r>
              <a:rPr lang="fr-FR" b="0" dirty="0">
                <a:solidFill>
                  <a:srgbClr val="001080"/>
                </a:solidFill>
                <a:effectLst/>
                <a:latin typeface="Consolas" panose="020B0609020204030204" pitchFamily="49" charset="0"/>
              </a:rPr>
              <a:t>'1Table Date Dax'[Année]</a:t>
            </a:r>
            <a:r>
              <a:rPr lang="fr-FR" b="0" dirty="0">
                <a:solidFill>
                  <a:srgbClr val="000000"/>
                </a:solidFill>
                <a:effectLst/>
                <a:latin typeface="Consolas" panose="020B0609020204030204" pitchFamily="49" charset="0"/>
              </a:rPr>
              <a:t>;</a:t>
            </a:r>
          </a:p>
          <a:p>
            <a:r>
              <a:rPr lang="fr-FR" b="0" dirty="0">
                <a:solidFill>
                  <a:srgbClr val="000000"/>
                </a:solidFill>
                <a:effectLst/>
                <a:latin typeface="Consolas" panose="020B0609020204030204" pitchFamily="49" charset="0"/>
              </a:rPr>
              <a:t>                 </a:t>
            </a:r>
            <a:r>
              <a:rPr lang="fr-FR" b="0" dirty="0">
                <a:solidFill>
                  <a:srgbClr val="A31515"/>
                </a:solidFill>
                <a:effectLst/>
                <a:latin typeface="Consolas" panose="020B0609020204030204" pitchFamily="49" charset="0"/>
              </a:rPr>
              <a:t>"Montant ventes </a:t>
            </a:r>
            <a:r>
              <a:rPr lang="fr-FR" b="0" dirty="0" err="1">
                <a:solidFill>
                  <a:srgbClr val="A31515"/>
                </a:solidFill>
                <a:effectLst/>
                <a:latin typeface="Consolas" panose="020B0609020204030204" pitchFamily="49" charset="0"/>
              </a:rPr>
              <a:t>sumcol</a:t>
            </a:r>
            <a:r>
              <a:rPr lang="fr-FR" b="0" dirty="0">
                <a:solidFill>
                  <a:srgbClr val="A31515"/>
                </a:solidFill>
                <a:effectLst/>
                <a:latin typeface="Consolas" panose="020B0609020204030204" pitchFamily="49" charset="0"/>
              </a:rPr>
              <a:t>"</a:t>
            </a:r>
            <a:r>
              <a:rPr lang="fr-FR" b="0" dirty="0">
                <a:solidFill>
                  <a:srgbClr val="000000"/>
                </a:solidFill>
                <a:effectLst/>
                <a:latin typeface="Consolas" panose="020B0609020204030204" pitchFamily="49" charset="0"/>
              </a:rPr>
              <a:t>; </a:t>
            </a:r>
            <a:r>
              <a:rPr lang="fr-FR" b="0" dirty="0">
                <a:solidFill>
                  <a:srgbClr val="68349C"/>
                </a:solidFill>
                <a:effectLst/>
                <a:latin typeface="Consolas" panose="020B0609020204030204" pitchFamily="49" charset="0"/>
              </a:rPr>
              <a:t>[Somme montants ventes</a:t>
            </a:r>
            <a:r>
              <a:rPr lang="fr-FR" b="0" dirty="0">
                <a:solidFill>
                  <a:srgbClr val="68349C"/>
                </a:solidFill>
                <a:effectLst/>
                <a:highlight>
                  <a:srgbClr val="C0C0C0"/>
                </a:highlight>
                <a:latin typeface="Consolas" panose="020B0609020204030204" pitchFamily="49" charset="0"/>
              </a:rPr>
              <a:t>]</a:t>
            </a:r>
            <a:r>
              <a:rPr lang="fr-FR" b="0" dirty="0">
                <a:solidFill>
                  <a:srgbClr val="000000"/>
                </a:solidFill>
                <a:effectLst/>
                <a:highlight>
                  <a:srgbClr val="C0C0C0"/>
                </a:highlight>
                <a:latin typeface="Consolas" panose="020B0609020204030204" pitchFamily="49" charset="0"/>
              </a:rPr>
              <a:t>);</a:t>
            </a:r>
          </a:p>
          <a:p>
            <a:r>
              <a:rPr lang="fr-FR" b="0" dirty="0">
                <a:solidFill>
                  <a:srgbClr val="3165BB"/>
                </a:solidFill>
                <a:effectLst/>
                <a:highlight>
                  <a:srgbClr val="C0C0C0"/>
                </a:highlight>
                <a:latin typeface="Consolas" panose="020B0609020204030204" pitchFamily="49" charset="0"/>
              </a:rPr>
              <a:t>TREATAS</a:t>
            </a:r>
            <a:r>
              <a:rPr lang="fr-FR" b="0" dirty="0">
                <a:solidFill>
                  <a:srgbClr val="000000"/>
                </a:solidFill>
                <a:effectLst/>
                <a:highlight>
                  <a:srgbClr val="C0C0C0"/>
                </a:highlight>
                <a:latin typeface="Consolas" panose="020B0609020204030204" pitchFamily="49" charset="0"/>
              </a:rPr>
              <a:t>({</a:t>
            </a:r>
            <a:r>
              <a:rPr lang="fr-FR" b="0" dirty="0">
                <a:solidFill>
                  <a:srgbClr val="A31515"/>
                </a:solidFill>
                <a:effectLst/>
                <a:highlight>
                  <a:srgbClr val="C0C0C0"/>
                </a:highlight>
                <a:latin typeface="Consolas" panose="020B0609020204030204" pitchFamily="49" charset="0"/>
              </a:rPr>
              <a:t>"</a:t>
            </a:r>
            <a:r>
              <a:rPr lang="fr-FR" b="0" dirty="0" err="1">
                <a:solidFill>
                  <a:srgbClr val="A31515"/>
                </a:solidFill>
                <a:effectLst/>
                <a:highlight>
                  <a:srgbClr val="C0C0C0"/>
                </a:highlight>
                <a:latin typeface="Consolas" panose="020B0609020204030204" pitchFamily="49" charset="0"/>
              </a:rPr>
              <a:t>Audio"</a:t>
            </a:r>
            <a:r>
              <a:rPr lang="fr-FR" b="0" dirty="0" err="1">
                <a:solidFill>
                  <a:srgbClr val="000000"/>
                </a:solidFill>
                <a:effectLst/>
                <a:highlight>
                  <a:srgbClr val="C0C0C0"/>
                </a:highlight>
                <a:latin typeface="Consolas" panose="020B0609020204030204" pitchFamily="49" charset="0"/>
              </a:rPr>
              <a:t>;</a:t>
            </a:r>
            <a:r>
              <a:rPr lang="fr-FR" b="0" dirty="0" err="1">
                <a:solidFill>
                  <a:srgbClr val="A31515"/>
                </a:solidFill>
                <a:effectLst/>
                <a:highlight>
                  <a:srgbClr val="C0C0C0"/>
                </a:highlight>
                <a:latin typeface="Consolas" panose="020B0609020204030204" pitchFamily="49" charset="0"/>
              </a:rPr>
              <a:t>"TV</a:t>
            </a:r>
            <a:r>
              <a:rPr lang="fr-FR" b="0" dirty="0">
                <a:solidFill>
                  <a:srgbClr val="A31515"/>
                </a:solidFill>
                <a:effectLst/>
                <a:highlight>
                  <a:srgbClr val="C0C0C0"/>
                </a:highlight>
                <a:latin typeface="Consolas" panose="020B0609020204030204" pitchFamily="49" charset="0"/>
              </a:rPr>
              <a:t> et </a:t>
            </a:r>
            <a:r>
              <a:rPr lang="fr-FR" b="0" dirty="0" err="1">
                <a:solidFill>
                  <a:srgbClr val="A31515"/>
                </a:solidFill>
                <a:effectLst/>
                <a:highlight>
                  <a:srgbClr val="C0C0C0"/>
                </a:highlight>
                <a:latin typeface="Consolas" panose="020B0609020204030204" pitchFamily="49" charset="0"/>
              </a:rPr>
              <a:t>Video</a:t>
            </a:r>
            <a:r>
              <a:rPr lang="fr-FR" b="0" dirty="0">
                <a:solidFill>
                  <a:srgbClr val="A31515"/>
                </a:solidFill>
                <a:effectLst/>
                <a:highlight>
                  <a:srgbClr val="C0C0C0"/>
                </a:highlight>
                <a:latin typeface="Consolas" panose="020B0609020204030204" pitchFamily="49" charset="0"/>
              </a:rPr>
              <a:t>"</a:t>
            </a:r>
            <a:r>
              <a:rPr lang="fr-FR" b="0" dirty="0">
                <a:solidFill>
                  <a:srgbClr val="000000"/>
                </a:solidFill>
                <a:effectLst/>
                <a:highlight>
                  <a:srgbClr val="C0C0C0"/>
                </a:highlight>
                <a:latin typeface="Consolas" panose="020B0609020204030204" pitchFamily="49" charset="0"/>
              </a:rPr>
              <a:t>}; </a:t>
            </a:r>
            <a:r>
              <a:rPr lang="fr-FR" b="0" dirty="0">
                <a:solidFill>
                  <a:srgbClr val="001080"/>
                </a:solidFill>
                <a:effectLst/>
                <a:highlight>
                  <a:srgbClr val="C0C0C0"/>
                </a:highlight>
                <a:latin typeface="Consolas" panose="020B0609020204030204" pitchFamily="49" charset="0"/>
              </a:rPr>
              <a:t>Produit[Catégorie]</a:t>
            </a:r>
            <a:r>
              <a:rPr lang="fr-FR" b="0" dirty="0">
                <a:solidFill>
                  <a:srgbClr val="000000"/>
                </a:solidFill>
                <a:effectLst/>
                <a:highlight>
                  <a:srgbClr val="C0C0C0"/>
                </a:highlight>
                <a:latin typeface="Consolas" panose="020B0609020204030204" pitchFamily="49" charset="0"/>
              </a:rPr>
              <a:t>) </a:t>
            </a:r>
          </a:p>
          <a:p>
            <a:r>
              <a:rPr lang="fr-FR" b="0" dirty="0">
                <a:solidFill>
                  <a:srgbClr val="000000"/>
                </a:solidFill>
                <a:effectLst/>
                <a:latin typeface="Consolas" panose="020B0609020204030204" pitchFamily="49" charset="0"/>
              </a:rPr>
              <a:t>				) </a:t>
            </a:r>
          </a:p>
          <a:p>
            <a:r>
              <a:rPr lang="fr-FR" b="0" dirty="0">
                <a:solidFill>
                  <a:srgbClr val="000000"/>
                </a:solidFill>
                <a:effectLst/>
                <a:latin typeface="Consolas" panose="020B0609020204030204" pitchFamily="49" charset="0"/>
              </a:rPr>
              <a:t> </a:t>
            </a:r>
            <a:r>
              <a:rPr lang="fr-FR" b="0" dirty="0">
                <a:solidFill>
                  <a:srgbClr val="008000"/>
                </a:solidFill>
                <a:effectLst/>
                <a:latin typeface="Consolas" panose="020B0609020204030204" pitchFamily="49" charset="0"/>
              </a:rPr>
              <a:t>-- je filtre sur les catégories « audio et TV/</a:t>
            </a:r>
            <a:r>
              <a:rPr lang="fr-FR" b="0" dirty="0" err="1">
                <a:solidFill>
                  <a:srgbClr val="008000"/>
                </a:solidFill>
                <a:effectLst/>
                <a:latin typeface="Consolas" panose="020B0609020204030204" pitchFamily="49" charset="0"/>
              </a:rPr>
              <a:t>Video</a:t>
            </a:r>
            <a:r>
              <a:rPr lang="fr-FR" b="0" dirty="0">
                <a:solidFill>
                  <a:srgbClr val="008000"/>
                </a:solidFill>
                <a:effectLst/>
                <a:latin typeface="Consolas" panose="020B0609020204030204" pitchFamily="49" charset="0"/>
              </a:rPr>
              <a:t> » dans le CALCULATETABLE</a:t>
            </a:r>
            <a:endParaRPr lang="fr-FR" b="0" dirty="0">
              <a:solidFill>
                <a:srgbClr val="000000"/>
              </a:solidFill>
              <a:effectLst/>
              <a:latin typeface="Consolas" panose="020B0609020204030204" pitchFamily="49" charset="0"/>
            </a:endParaRPr>
          </a:p>
        </p:txBody>
      </p:sp>
    </p:spTree>
    <p:extLst>
      <p:ext uri="{BB962C8B-B14F-4D97-AF65-F5344CB8AC3E}">
        <p14:creationId xmlns:p14="http://schemas.microsoft.com/office/powerpoint/2010/main" val="2026362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E4D69A-3241-58BF-D444-D3A5CF0DC2F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E79D00A-2E93-CEBA-EFBD-B9AEA6DFA60E}"/>
              </a:ext>
            </a:extLst>
          </p:cNvPr>
          <p:cNvSpPr>
            <a:spLocks noGrp="1"/>
          </p:cNvSpPr>
          <p:nvPr>
            <p:ph type="title"/>
          </p:nvPr>
        </p:nvSpPr>
        <p:spPr>
          <a:xfrm>
            <a:off x="2035576" y="589276"/>
            <a:ext cx="9714990" cy="1280890"/>
          </a:xfrm>
        </p:spPr>
        <p:txBody>
          <a:bodyPr rtlCol="0">
            <a:normAutofit/>
          </a:bodyPr>
          <a:lstStyle/>
          <a:p>
            <a:r>
              <a:rPr lang="fr-FR" dirty="0"/>
              <a:t>Les fonctions de création de tables</a:t>
            </a:r>
            <a:br>
              <a:rPr lang="fr-FR" dirty="0"/>
            </a:br>
            <a:r>
              <a:rPr lang="fr-FR" dirty="0"/>
              <a:t>CALCULATE TABLE dans une MESURE</a:t>
            </a:r>
          </a:p>
        </p:txBody>
      </p:sp>
      <p:sp>
        <p:nvSpPr>
          <p:cNvPr id="4" name="Espace réservé du numéro de diapositive 3">
            <a:extLst>
              <a:ext uri="{FF2B5EF4-FFF2-40B4-BE49-F238E27FC236}">
                <a16:creationId xmlns:a16="http://schemas.microsoft.com/office/drawing/2014/main" id="{F36250A0-C975-48B7-EBE8-852582E8A539}"/>
              </a:ext>
            </a:extLst>
          </p:cNvPr>
          <p:cNvSpPr>
            <a:spLocks noGrp="1"/>
          </p:cNvSpPr>
          <p:nvPr>
            <p:ph type="sldNum" sz="quarter" idx="12"/>
          </p:nvPr>
        </p:nvSpPr>
        <p:spPr/>
        <p:txBody>
          <a:bodyPr/>
          <a:lstStyle/>
          <a:p>
            <a:pPr rtl="0"/>
            <a:fld id="{401CF334-2D5C-4859-84A6-CA7E6E43FAEB}" type="slidenum">
              <a:rPr lang="fr-FR" noProof="0" smtClean="0"/>
              <a:t>151</a:t>
            </a:fld>
            <a:endParaRPr lang="fr-FR" noProof="0"/>
          </a:p>
        </p:txBody>
      </p:sp>
      <p:sp>
        <p:nvSpPr>
          <p:cNvPr id="9" name="Rectangle 8">
            <a:extLst>
              <a:ext uri="{FF2B5EF4-FFF2-40B4-BE49-F238E27FC236}">
                <a16:creationId xmlns:a16="http://schemas.microsoft.com/office/drawing/2014/main" id="{E6F85096-A699-3FA5-AAA1-CEEFFEE33EA9}"/>
              </a:ext>
            </a:extLst>
          </p:cNvPr>
          <p:cNvSpPr/>
          <p:nvPr/>
        </p:nvSpPr>
        <p:spPr>
          <a:xfrm>
            <a:off x="1219201" y="2035726"/>
            <a:ext cx="10531366" cy="4401205"/>
          </a:xfrm>
          <a:prstGeom prst="rect">
            <a:avLst/>
          </a:prstGeom>
        </p:spPr>
        <p:txBody>
          <a:bodyPr wrap="square">
            <a:spAutoFit/>
          </a:bodyPr>
          <a:lstStyle/>
          <a:p>
            <a:pPr algn="just"/>
            <a:endParaRPr lang="fr-FR" sz="600" dirty="0">
              <a:effectLst/>
            </a:endParaRPr>
          </a:p>
          <a:p>
            <a:pPr marL="285750" indent="-285750" algn="just">
              <a:buFont typeface="Wingdings" panose="05000000000000000000" pitchFamily="2" charset="2"/>
              <a:buChar char="Ø"/>
            </a:pPr>
            <a:r>
              <a:rPr lang="fr-FR" dirty="0"/>
              <a:t>On </a:t>
            </a:r>
            <a:r>
              <a:rPr lang="fr-FR" b="1" dirty="0">
                <a:solidFill>
                  <a:schemeClr val="accent5"/>
                </a:solidFill>
              </a:rPr>
              <a:t>peut l’utiliser directement pour une mesure</a:t>
            </a:r>
            <a:r>
              <a:rPr lang="fr-FR" dirty="0"/>
              <a:t>. </a:t>
            </a:r>
          </a:p>
          <a:p>
            <a:pPr marL="285750" indent="-285750" algn="just">
              <a:buFont typeface="Wingdings" panose="05000000000000000000" pitchFamily="2" charset="2"/>
              <a:buChar char="Ø"/>
            </a:pPr>
            <a:r>
              <a:rPr lang="fr-FR" dirty="0"/>
              <a:t>Donc au lieu de créer une table avec le </a:t>
            </a:r>
            <a:r>
              <a:rPr lang="fr-FR" b="1" dirty="0"/>
              <a:t>CALCULATETABLE</a:t>
            </a:r>
            <a:r>
              <a:rPr lang="fr-FR" dirty="0"/>
              <a:t>, je vais tout simplement écrire un </a:t>
            </a:r>
            <a:r>
              <a:rPr lang="fr-FR" b="1" dirty="0"/>
              <a:t>SUMX</a:t>
            </a:r>
            <a:r>
              <a:rPr lang="fr-FR" dirty="0"/>
              <a:t> ou autre calcul qui englobera ma </a:t>
            </a:r>
            <a:r>
              <a:rPr lang="fr-FR" b="1" dirty="0">
                <a:solidFill>
                  <a:schemeClr val="accent5"/>
                </a:solidFill>
              </a:rPr>
              <a:t>table virtuelle</a:t>
            </a:r>
            <a:r>
              <a:rPr lang="fr-FR" dirty="0"/>
              <a:t>.</a:t>
            </a:r>
            <a:endParaRPr lang="fr-FR" dirty="0">
              <a:effectLst/>
            </a:endParaRPr>
          </a:p>
          <a:p>
            <a:pPr algn="just"/>
            <a:endParaRPr lang="fr-FR" b="1" dirty="0">
              <a:solidFill>
                <a:schemeClr val="accent4"/>
              </a:solidFill>
            </a:endParaRPr>
          </a:p>
          <a:p>
            <a:pPr marL="285750" indent="-285750" algn="just">
              <a:buFont typeface="Wingdings" panose="05000000000000000000" pitchFamily="2" charset="2"/>
              <a:buChar char="Ø"/>
            </a:pPr>
            <a:r>
              <a:rPr lang="fr-FR" u="sng" dirty="0"/>
              <a:t>Exemple simple – création de table pour contrôler :</a:t>
            </a:r>
          </a:p>
          <a:p>
            <a:r>
              <a:rPr lang="fr-FR" b="0" dirty="0">
                <a:solidFill>
                  <a:srgbClr val="000000"/>
                </a:solidFill>
                <a:effectLst/>
                <a:latin typeface="Consolas" panose="020B0609020204030204" pitchFamily="49" charset="0"/>
              </a:rPr>
              <a:t>             </a:t>
            </a:r>
            <a:r>
              <a:rPr lang="fr-FR" b="0" dirty="0">
                <a:solidFill>
                  <a:srgbClr val="3165BB"/>
                </a:solidFill>
                <a:effectLst/>
                <a:latin typeface="Consolas" panose="020B0609020204030204" pitchFamily="49" charset="0"/>
              </a:rPr>
              <a:t>CALCULATETABLE</a:t>
            </a:r>
            <a:r>
              <a:rPr lang="fr-FR" b="0" dirty="0">
                <a:solidFill>
                  <a:srgbClr val="000000"/>
                </a:solidFill>
                <a:effectLst/>
                <a:latin typeface="Consolas" panose="020B0609020204030204" pitchFamily="49" charset="0"/>
              </a:rPr>
              <a:t>( '2Ventes ouvrées DAX';</a:t>
            </a:r>
          </a:p>
          <a:p>
            <a:r>
              <a:rPr lang="fr-FR" b="0" dirty="0">
                <a:solidFill>
                  <a:srgbClr val="000000"/>
                </a:solidFill>
                <a:effectLst/>
                <a:latin typeface="Consolas" panose="020B0609020204030204" pitchFamily="49" charset="0"/>
              </a:rPr>
              <a:t>                             '1Table Date Dax'[Année]= </a:t>
            </a:r>
            <a:r>
              <a:rPr lang="fr-FR" b="0" dirty="0">
                <a:solidFill>
                  <a:srgbClr val="098658"/>
                </a:solidFill>
                <a:effectLst/>
                <a:latin typeface="Consolas" panose="020B0609020204030204" pitchFamily="49" charset="0"/>
              </a:rPr>
              <a:t>2024</a:t>
            </a:r>
            <a:r>
              <a:rPr lang="fr-FR" b="0" dirty="0">
                <a:solidFill>
                  <a:srgbClr val="000000"/>
                </a:solidFill>
                <a:effectLst/>
                <a:latin typeface="Consolas" panose="020B0609020204030204" pitchFamily="49" charset="0"/>
              </a:rPr>
              <a:t> )</a:t>
            </a:r>
          </a:p>
          <a:p>
            <a:r>
              <a:rPr lang="fr-FR" sz="1600" i="1" dirty="0">
                <a:solidFill>
                  <a:srgbClr val="00B0F0"/>
                </a:solidFill>
                <a:latin typeface="Consolas" panose="020B0609020204030204" pitchFamily="49" charset="0"/>
              </a:rPr>
              <a:t>Crée une table qui comporte tous les éléments de la table ventes mais filtrée sur 2024</a:t>
            </a:r>
          </a:p>
          <a:p>
            <a:endParaRPr lang="fr-FR" u="sng" dirty="0"/>
          </a:p>
          <a:p>
            <a:pPr marL="285750" indent="-285750" algn="just">
              <a:buFont typeface="Wingdings" panose="05000000000000000000" pitchFamily="2" charset="2"/>
              <a:buChar char="Ø"/>
            </a:pPr>
            <a:r>
              <a:rPr lang="fr-FR" u="sng" dirty="0"/>
              <a:t>Exemple avec SUMX par-dessus – création mesure uniquement :</a:t>
            </a:r>
          </a:p>
          <a:p>
            <a:pPr algn="just"/>
            <a:r>
              <a:rPr lang="fr-FR" sz="1600" i="1" dirty="0">
                <a:solidFill>
                  <a:srgbClr val="00B0F0"/>
                </a:solidFill>
                <a:latin typeface="Consolas" panose="020B0609020204030204" pitchFamily="49" charset="0"/>
              </a:rPr>
              <a:t>Crée une mesure qui fait la somme du montant des ventes pour l’année 2024 (qu’importe les filtres utilisés ensuite sur les visuels – c’est bloqué)</a:t>
            </a:r>
          </a:p>
          <a:p>
            <a:r>
              <a:rPr lang="fr-FR" sz="1600" b="0" dirty="0">
                <a:solidFill>
                  <a:srgbClr val="3165BB"/>
                </a:solidFill>
                <a:effectLst/>
                <a:latin typeface="Consolas" panose="020B0609020204030204" pitchFamily="49" charset="0"/>
              </a:rPr>
              <a:t>SUMX</a:t>
            </a:r>
            <a:r>
              <a:rPr lang="fr-FR" sz="1600" b="0" dirty="0">
                <a:solidFill>
                  <a:srgbClr val="000000"/>
                </a:solidFill>
                <a:effectLst/>
                <a:latin typeface="Consolas" panose="020B0609020204030204" pitchFamily="49" charset="0"/>
              </a:rPr>
              <a:t>(</a:t>
            </a:r>
          </a:p>
          <a:p>
            <a:r>
              <a:rPr lang="fr-FR" sz="1600" b="0" dirty="0">
                <a:solidFill>
                  <a:srgbClr val="000000"/>
                </a:solidFill>
                <a:effectLst/>
                <a:latin typeface="Consolas" panose="020B0609020204030204" pitchFamily="49" charset="0"/>
              </a:rPr>
              <a:t>      </a:t>
            </a:r>
            <a:r>
              <a:rPr lang="fr-FR" sz="1600" b="0" dirty="0">
                <a:solidFill>
                  <a:srgbClr val="3165BB"/>
                </a:solidFill>
                <a:effectLst/>
                <a:latin typeface="Consolas" panose="020B0609020204030204" pitchFamily="49" charset="0"/>
              </a:rPr>
              <a:t>CALCULATETABLE</a:t>
            </a:r>
            <a:r>
              <a:rPr lang="fr-FR" sz="1600" b="0" dirty="0">
                <a:solidFill>
                  <a:srgbClr val="000000"/>
                </a:solidFill>
                <a:effectLst/>
                <a:latin typeface="Consolas" panose="020B0609020204030204" pitchFamily="49" charset="0"/>
              </a:rPr>
              <a:t>( </a:t>
            </a:r>
            <a:r>
              <a:rPr lang="fr-FR" sz="1600" b="0" dirty="0">
                <a:solidFill>
                  <a:srgbClr val="001080"/>
                </a:solidFill>
                <a:effectLst/>
                <a:latin typeface="Consolas" panose="020B0609020204030204" pitchFamily="49" charset="0"/>
              </a:rPr>
              <a:t>'2Ventes ouvrées DAX'</a:t>
            </a:r>
            <a:r>
              <a:rPr lang="fr-FR" sz="1600" b="0" dirty="0">
                <a:solidFill>
                  <a:srgbClr val="000000"/>
                </a:solidFill>
                <a:effectLst/>
                <a:latin typeface="Consolas" panose="020B0609020204030204" pitchFamily="49" charset="0"/>
              </a:rPr>
              <a:t>;</a:t>
            </a:r>
          </a:p>
          <a:p>
            <a:r>
              <a:rPr lang="fr-FR" sz="1600" b="0" dirty="0">
                <a:solidFill>
                  <a:srgbClr val="000000"/>
                </a:solidFill>
                <a:effectLst/>
                <a:latin typeface="Consolas" panose="020B0609020204030204" pitchFamily="49" charset="0"/>
              </a:rPr>
              <a:t>                      </a:t>
            </a:r>
            <a:r>
              <a:rPr lang="fr-FR" sz="1600" b="0" dirty="0">
                <a:solidFill>
                  <a:srgbClr val="001080"/>
                </a:solidFill>
                <a:effectLst/>
                <a:latin typeface="Consolas" panose="020B0609020204030204" pitchFamily="49" charset="0"/>
              </a:rPr>
              <a:t>'1Table Date Dax'[Année]</a:t>
            </a:r>
            <a:r>
              <a:rPr lang="fr-FR" sz="1600" b="0" dirty="0">
                <a:solidFill>
                  <a:srgbClr val="000000"/>
                </a:solidFill>
                <a:effectLst/>
                <a:latin typeface="Consolas" panose="020B0609020204030204" pitchFamily="49" charset="0"/>
              </a:rPr>
              <a:t>= </a:t>
            </a:r>
            <a:r>
              <a:rPr lang="fr-FR" sz="1600" b="0" dirty="0">
                <a:solidFill>
                  <a:srgbClr val="098658"/>
                </a:solidFill>
                <a:effectLst/>
                <a:latin typeface="Consolas" panose="020B0609020204030204" pitchFamily="49" charset="0"/>
              </a:rPr>
              <a:t>2024</a:t>
            </a:r>
            <a:r>
              <a:rPr lang="fr-FR" sz="1600" b="0" dirty="0">
                <a:solidFill>
                  <a:srgbClr val="000000"/>
                </a:solidFill>
                <a:effectLst/>
                <a:latin typeface="Consolas" panose="020B0609020204030204" pitchFamily="49" charset="0"/>
              </a:rPr>
              <a:t> ) ; </a:t>
            </a:r>
            <a:r>
              <a:rPr lang="fr-FR" sz="1600" b="0" dirty="0">
                <a:solidFill>
                  <a:srgbClr val="008000"/>
                </a:solidFill>
                <a:effectLst/>
                <a:latin typeface="Consolas" panose="020B0609020204030204" pitchFamily="49" charset="0"/>
              </a:rPr>
              <a:t>-- sur la table filtrée sur 2024</a:t>
            </a:r>
            <a:endParaRPr lang="fr-FR" sz="1600" b="0" dirty="0">
              <a:solidFill>
                <a:srgbClr val="000000"/>
              </a:solidFill>
              <a:effectLst/>
              <a:latin typeface="Consolas" panose="020B0609020204030204" pitchFamily="49" charset="0"/>
            </a:endParaRPr>
          </a:p>
          <a:p>
            <a:r>
              <a:rPr lang="fr-FR" sz="1600" b="0" dirty="0">
                <a:solidFill>
                  <a:srgbClr val="000000"/>
                </a:solidFill>
                <a:effectLst/>
                <a:latin typeface="Consolas" panose="020B0609020204030204" pitchFamily="49" charset="0"/>
              </a:rPr>
              <a:t>    </a:t>
            </a:r>
            <a:r>
              <a:rPr lang="fr-FR" sz="1600" b="0" dirty="0">
                <a:solidFill>
                  <a:srgbClr val="001080"/>
                </a:solidFill>
                <a:effectLst/>
                <a:latin typeface="Consolas" panose="020B0609020204030204" pitchFamily="49" charset="0"/>
              </a:rPr>
              <a:t>'2Ventes ouvrées DAX'[</a:t>
            </a:r>
            <a:r>
              <a:rPr lang="fr-FR" sz="1600" b="0" dirty="0" err="1">
                <a:solidFill>
                  <a:srgbClr val="001080"/>
                </a:solidFill>
                <a:effectLst/>
                <a:latin typeface="Consolas" panose="020B0609020204030204" pitchFamily="49" charset="0"/>
              </a:rPr>
              <a:t>MontantVentes</a:t>
            </a:r>
            <a:r>
              <a:rPr lang="fr-FR" sz="1600" b="0" dirty="0">
                <a:solidFill>
                  <a:srgbClr val="001080"/>
                </a:solidFill>
                <a:effectLst/>
                <a:latin typeface="Consolas" panose="020B0609020204030204" pitchFamily="49" charset="0"/>
              </a:rPr>
              <a:t>]</a:t>
            </a:r>
            <a:r>
              <a:rPr lang="fr-FR" sz="1600" b="0" dirty="0">
                <a:solidFill>
                  <a:srgbClr val="000000"/>
                </a:solidFill>
                <a:effectLst/>
                <a:latin typeface="Consolas" panose="020B0609020204030204" pitchFamily="49" charset="0"/>
              </a:rPr>
              <a:t> ) </a:t>
            </a:r>
            <a:r>
              <a:rPr lang="fr-FR" sz="1600" b="0" dirty="0">
                <a:solidFill>
                  <a:srgbClr val="008000"/>
                </a:solidFill>
                <a:effectLst/>
                <a:latin typeface="Consolas" panose="020B0609020204030204" pitchFamily="49" charset="0"/>
              </a:rPr>
              <a:t>-- je fais la somme sur le montant des ventes</a:t>
            </a:r>
            <a:endParaRPr lang="fr-FR" sz="1600" b="0" dirty="0">
              <a:solidFill>
                <a:srgbClr val="000000"/>
              </a:solidFill>
              <a:effectLst/>
              <a:latin typeface="Consolas" panose="020B0609020204030204" pitchFamily="49" charset="0"/>
            </a:endParaRPr>
          </a:p>
        </p:txBody>
      </p:sp>
      <p:pic>
        <p:nvPicPr>
          <p:cNvPr id="5" name="Image 4">
            <a:extLst>
              <a:ext uri="{FF2B5EF4-FFF2-40B4-BE49-F238E27FC236}">
                <a16:creationId xmlns:a16="http://schemas.microsoft.com/office/drawing/2014/main" id="{AD3E4AE8-E2E7-9824-44F7-650BE8809927}"/>
              </a:ext>
            </a:extLst>
          </p:cNvPr>
          <p:cNvPicPr>
            <a:picLocks noChangeAspect="1"/>
          </p:cNvPicPr>
          <p:nvPr/>
        </p:nvPicPr>
        <p:blipFill>
          <a:blip r:embed="rId3"/>
          <a:stretch>
            <a:fillRect/>
          </a:stretch>
        </p:blipFill>
        <p:spPr>
          <a:xfrm>
            <a:off x="7739981" y="5240201"/>
            <a:ext cx="4010585" cy="37152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28119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4F66B2-8580-558D-B2A7-C34371E15C4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B1D8218-646B-DE51-AC46-830E509B4048}"/>
              </a:ext>
            </a:extLst>
          </p:cNvPr>
          <p:cNvSpPr>
            <a:spLocks noGrp="1"/>
          </p:cNvSpPr>
          <p:nvPr>
            <p:ph type="title"/>
          </p:nvPr>
        </p:nvSpPr>
        <p:spPr>
          <a:xfrm>
            <a:off x="2035576" y="589276"/>
            <a:ext cx="9714990" cy="1280890"/>
          </a:xfrm>
        </p:spPr>
        <p:txBody>
          <a:bodyPr rtlCol="0">
            <a:normAutofit/>
          </a:bodyPr>
          <a:lstStyle/>
          <a:p>
            <a:r>
              <a:rPr lang="fr-FR" dirty="0"/>
              <a:t>Les fonctions de création de tables</a:t>
            </a:r>
            <a:br>
              <a:rPr lang="fr-FR" dirty="0"/>
            </a:br>
            <a:r>
              <a:rPr lang="fr-FR" dirty="0"/>
              <a:t>UNION : ajout de lignes</a:t>
            </a:r>
          </a:p>
        </p:txBody>
      </p:sp>
      <p:sp>
        <p:nvSpPr>
          <p:cNvPr id="4" name="Espace réservé du numéro de diapositive 3">
            <a:extLst>
              <a:ext uri="{FF2B5EF4-FFF2-40B4-BE49-F238E27FC236}">
                <a16:creationId xmlns:a16="http://schemas.microsoft.com/office/drawing/2014/main" id="{8D3463AC-0387-58E1-A74D-88C250B0FD40}"/>
              </a:ext>
            </a:extLst>
          </p:cNvPr>
          <p:cNvSpPr>
            <a:spLocks noGrp="1"/>
          </p:cNvSpPr>
          <p:nvPr>
            <p:ph type="sldNum" sz="quarter" idx="12"/>
          </p:nvPr>
        </p:nvSpPr>
        <p:spPr/>
        <p:txBody>
          <a:bodyPr/>
          <a:lstStyle/>
          <a:p>
            <a:pPr rtl="0"/>
            <a:fld id="{401CF334-2D5C-4859-84A6-CA7E6E43FAEB}" type="slidenum">
              <a:rPr lang="fr-FR" noProof="0" smtClean="0"/>
              <a:t>152</a:t>
            </a:fld>
            <a:endParaRPr lang="fr-FR" noProof="0"/>
          </a:p>
        </p:txBody>
      </p:sp>
      <p:sp>
        <p:nvSpPr>
          <p:cNvPr id="9" name="Rectangle 8">
            <a:extLst>
              <a:ext uri="{FF2B5EF4-FFF2-40B4-BE49-F238E27FC236}">
                <a16:creationId xmlns:a16="http://schemas.microsoft.com/office/drawing/2014/main" id="{A966F0AC-4683-5828-8E06-F40D26F3302D}"/>
              </a:ext>
            </a:extLst>
          </p:cNvPr>
          <p:cNvSpPr/>
          <p:nvPr/>
        </p:nvSpPr>
        <p:spPr>
          <a:xfrm>
            <a:off x="3531476" y="2035726"/>
            <a:ext cx="8219090" cy="3970318"/>
          </a:xfrm>
          <a:prstGeom prst="rect">
            <a:avLst/>
          </a:prstGeom>
        </p:spPr>
        <p:txBody>
          <a:bodyPr wrap="square">
            <a:spAutoFit/>
          </a:bodyPr>
          <a:lstStyle/>
          <a:p>
            <a:pPr marL="285750" indent="-285750" algn="just">
              <a:buFont typeface="Wingdings" panose="05000000000000000000" pitchFamily="2" charset="2"/>
              <a:buChar char="Ø"/>
            </a:pPr>
            <a:r>
              <a:rPr lang="fr-FR" b="1" dirty="0">
                <a:solidFill>
                  <a:schemeClr val="accent4"/>
                </a:solidFill>
                <a:effectLst/>
              </a:rPr>
              <a:t>UNION </a:t>
            </a:r>
            <a:r>
              <a:rPr lang="fr-FR" dirty="0">
                <a:effectLst/>
              </a:rPr>
              <a:t>permet de </a:t>
            </a:r>
            <a:r>
              <a:rPr lang="fr-FR" dirty="0">
                <a:solidFill>
                  <a:schemeClr val="accent5"/>
                </a:solidFill>
                <a:effectLst/>
              </a:rPr>
              <a:t>créer une nouvelle table </a:t>
            </a:r>
            <a:r>
              <a:rPr lang="fr-FR" dirty="0">
                <a:effectLst/>
              </a:rPr>
              <a:t>qui </a:t>
            </a:r>
            <a:r>
              <a:rPr lang="fr-FR" b="1" dirty="0">
                <a:effectLst/>
              </a:rPr>
              <a:t>associe les lignes d’une table avec celles d’une autre</a:t>
            </a:r>
            <a:r>
              <a:rPr lang="fr-FR" dirty="0">
                <a:effectLst/>
              </a:rPr>
              <a:t> à condition qu’elles aient les mêmes colonnes (même nombre, mêmes noms et dans le même ordre).</a:t>
            </a:r>
          </a:p>
          <a:p>
            <a:pPr marL="285750" indent="-285750" algn="just">
              <a:buFont typeface="Wingdings" panose="05000000000000000000" pitchFamily="2" charset="2"/>
              <a:buChar char="Ø"/>
            </a:pPr>
            <a:endParaRPr lang="fr-FR" dirty="0">
              <a:effectLst/>
            </a:endParaRPr>
          </a:p>
          <a:p>
            <a:pPr marL="285750" indent="-285750" algn="just">
              <a:buFont typeface="Wingdings" panose="05000000000000000000" pitchFamily="2" charset="2"/>
              <a:buChar char="Ø"/>
            </a:pPr>
            <a:r>
              <a:rPr lang="fr-FR" dirty="0"/>
              <a:t>Permet de faire comme « </a:t>
            </a:r>
            <a:r>
              <a:rPr lang="fr-FR" b="1" dirty="0"/>
              <a:t>Ajouter des colonnes </a:t>
            </a:r>
            <a:r>
              <a:rPr lang="fr-FR" dirty="0"/>
              <a:t>» dans Power </a:t>
            </a:r>
            <a:r>
              <a:rPr lang="fr-FR" dirty="0" err="1"/>
              <a:t>Query</a:t>
            </a:r>
            <a:endParaRPr lang="fr-FR" dirty="0">
              <a:effectLst/>
            </a:endParaRPr>
          </a:p>
          <a:p>
            <a:pPr algn="just"/>
            <a:endParaRPr lang="fr-FR" b="1" dirty="0">
              <a:solidFill>
                <a:schemeClr val="accent4"/>
              </a:solidFill>
            </a:endParaRPr>
          </a:p>
          <a:p>
            <a:pPr marL="285750" indent="-285750" algn="just">
              <a:buFont typeface="Wingdings" panose="05000000000000000000" pitchFamily="2" charset="2"/>
              <a:buChar char="Ø"/>
            </a:pPr>
            <a:r>
              <a:rPr lang="fr-FR" u="sng" dirty="0"/>
              <a:t>Exemple:</a:t>
            </a:r>
          </a:p>
          <a:p>
            <a:pPr algn="just"/>
            <a:r>
              <a:rPr lang="fr-FR" i="1" dirty="0"/>
              <a:t>Pour faire l’exemple, charger dans le fichier Excel « Données démo simple », les tables « prod1 » et « prod2 ».</a:t>
            </a:r>
          </a:p>
          <a:p>
            <a:pPr algn="just"/>
            <a:endParaRPr lang="fr-FR" i="1" dirty="0"/>
          </a:p>
          <a:p>
            <a:pPr algn="just"/>
            <a:r>
              <a:rPr lang="fr-FR" b="0" dirty="0">
                <a:solidFill>
                  <a:srgbClr val="000000"/>
                </a:solidFill>
                <a:effectLst/>
                <a:latin typeface="Consolas" panose="020B0609020204030204" pitchFamily="49" charset="0"/>
              </a:rPr>
              <a:t>UNION DES PROD = </a:t>
            </a:r>
            <a:r>
              <a:rPr lang="fr-FR" b="0" dirty="0">
                <a:solidFill>
                  <a:srgbClr val="3165BB"/>
                </a:solidFill>
                <a:effectLst/>
                <a:latin typeface="Consolas" panose="020B0609020204030204" pitchFamily="49" charset="0"/>
              </a:rPr>
              <a:t>UNION</a:t>
            </a:r>
            <a:r>
              <a:rPr lang="fr-FR" b="0" dirty="0">
                <a:solidFill>
                  <a:srgbClr val="000000"/>
                </a:solidFill>
                <a:effectLst/>
                <a:latin typeface="Consolas" panose="020B0609020204030204" pitchFamily="49" charset="0"/>
              </a:rPr>
              <a:t>(</a:t>
            </a:r>
            <a:r>
              <a:rPr lang="fr-FR" b="0" dirty="0">
                <a:solidFill>
                  <a:srgbClr val="001080"/>
                </a:solidFill>
                <a:effectLst/>
                <a:latin typeface="Consolas" panose="020B0609020204030204" pitchFamily="49" charset="0"/>
              </a:rPr>
              <a:t>PROD1</a:t>
            </a:r>
            <a:r>
              <a:rPr lang="fr-FR" b="0" dirty="0">
                <a:solidFill>
                  <a:srgbClr val="000000"/>
                </a:solidFill>
                <a:effectLst/>
                <a:latin typeface="Consolas" panose="020B0609020204030204" pitchFamily="49" charset="0"/>
              </a:rPr>
              <a:t>;</a:t>
            </a:r>
            <a:r>
              <a:rPr lang="fr-FR" b="0" dirty="0">
                <a:solidFill>
                  <a:srgbClr val="001080"/>
                </a:solidFill>
                <a:effectLst/>
                <a:latin typeface="Consolas" panose="020B0609020204030204" pitchFamily="49" charset="0"/>
              </a:rPr>
              <a:t>PROD2</a:t>
            </a:r>
            <a:r>
              <a:rPr lang="fr-FR" b="0" dirty="0">
                <a:solidFill>
                  <a:srgbClr val="000000"/>
                </a:solidFill>
                <a:effectLst/>
                <a:latin typeface="Consolas" panose="020B0609020204030204" pitchFamily="49" charset="0"/>
              </a:rPr>
              <a:t>)</a:t>
            </a:r>
          </a:p>
          <a:p>
            <a:pPr algn="just"/>
            <a:r>
              <a:rPr lang="fr-FR" dirty="0">
                <a:solidFill>
                  <a:srgbClr val="00B0F0"/>
                </a:solidFill>
                <a:latin typeface="Consolas" panose="020B0609020204030204" pitchFamily="49" charset="0"/>
              </a:rPr>
              <a:t>- Possibilité de mettre autant de tables que souhaité</a:t>
            </a:r>
          </a:p>
          <a:p>
            <a:pPr algn="just"/>
            <a:r>
              <a:rPr lang="fr-FR" dirty="0">
                <a:solidFill>
                  <a:srgbClr val="00B0F0"/>
                </a:solidFill>
                <a:latin typeface="Consolas" panose="020B0609020204030204" pitchFamily="49" charset="0"/>
              </a:rPr>
              <a:t>- Intéressant si on n’a pas la main sur Power </a:t>
            </a:r>
            <a:r>
              <a:rPr lang="fr-FR" dirty="0" err="1">
                <a:solidFill>
                  <a:srgbClr val="00B0F0"/>
                </a:solidFill>
                <a:latin typeface="Consolas" panose="020B0609020204030204" pitchFamily="49" charset="0"/>
              </a:rPr>
              <a:t>Query</a:t>
            </a:r>
            <a:endParaRPr lang="fr-FR" b="0" dirty="0">
              <a:solidFill>
                <a:srgbClr val="00B0F0"/>
              </a:solidFill>
              <a:effectLst/>
              <a:latin typeface="Consolas" panose="020B0609020204030204" pitchFamily="49" charset="0"/>
            </a:endParaRPr>
          </a:p>
        </p:txBody>
      </p:sp>
      <p:pic>
        <p:nvPicPr>
          <p:cNvPr id="7" name="Image 6">
            <a:extLst>
              <a:ext uri="{FF2B5EF4-FFF2-40B4-BE49-F238E27FC236}">
                <a16:creationId xmlns:a16="http://schemas.microsoft.com/office/drawing/2014/main" id="{CE4BD1F6-94F9-3EE7-4D1A-C67002A46D2E}"/>
              </a:ext>
            </a:extLst>
          </p:cNvPr>
          <p:cNvPicPr>
            <a:picLocks noChangeAspect="1"/>
          </p:cNvPicPr>
          <p:nvPr/>
        </p:nvPicPr>
        <p:blipFill>
          <a:blip r:embed="rId3"/>
          <a:stretch>
            <a:fillRect/>
          </a:stretch>
        </p:blipFill>
        <p:spPr>
          <a:xfrm>
            <a:off x="1573985" y="3248517"/>
            <a:ext cx="1476581" cy="9907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37578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6D725F01-3153-C5C0-870A-5160E45127F9}"/>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12A74392-8430-0650-938F-1653875A5DA7}"/>
              </a:ext>
            </a:extLst>
          </p:cNvPr>
          <p:cNvSpPr>
            <a:spLocks noGrp="1"/>
          </p:cNvSpPr>
          <p:nvPr>
            <p:ph type="ctrTitle"/>
          </p:nvPr>
        </p:nvSpPr>
        <p:spPr>
          <a:xfrm>
            <a:off x="2774731" y="2683699"/>
            <a:ext cx="8623130" cy="2440919"/>
          </a:xfrm>
        </p:spPr>
        <p:txBody>
          <a:bodyPr>
            <a:normAutofit fontScale="90000"/>
          </a:bodyPr>
          <a:lstStyle/>
          <a:p>
            <a:pPr>
              <a:lnSpc>
                <a:spcPct val="90000"/>
              </a:lnSpc>
            </a:pPr>
            <a:r>
              <a:rPr lang="fr-FR" sz="6000" dirty="0">
                <a:solidFill>
                  <a:schemeClr val="tx1"/>
                </a:solidFill>
                <a:latin typeface="+mj-lt"/>
              </a:rPr>
              <a:t>Les fonctions de filtres : </a:t>
            </a:r>
            <a:r>
              <a:rPr lang="fr-FR" sz="5300" dirty="0">
                <a:solidFill>
                  <a:schemeClr val="tx1"/>
                </a:solidFill>
                <a:latin typeface="+mj-lt"/>
              </a:rPr>
              <a:t>SELECTEDVALUE, HASONFILTER et ISFILTERED</a:t>
            </a:r>
            <a:endParaRPr lang="fr-FR" sz="5300" dirty="0"/>
          </a:p>
        </p:txBody>
      </p:sp>
      <p:sp>
        <p:nvSpPr>
          <p:cNvPr id="4" name="Espace réservé du numéro de diapositive 3">
            <a:extLst>
              <a:ext uri="{FF2B5EF4-FFF2-40B4-BE49-F238E27FC236}">
                <a16:creationId xmlns:a16="http://schemas.microsoft.com/office/drawing/2014/main" id="{032F4CD2-9850-2F69-1390-D17FA023B517}"/>
              </a:ext>
            </a:extLst>
          </p:cNvPr>
          <p:cNvSpPr>
            <a:spLocks noGrp="1"/>
          </p:cNvSpPr>
          <p:nvPr>
            <p:ph type="sldNum" sz="quarter" idx="12"/>
          </p:nvPr>
        </p:nvSpPr>
        <p:spPr>
          <a:xfrm>
            <a:off x="110598" y="4543907"/>
            <a:ext cx="779767" cy="365125"/>
          </a:xfrm>
        </p:spPr>
        <p:txBody>
          <a:bodyPr>
            <a:normAutofit/>
          </a:bodyPr>
          <a:lstStyle/>
          <a:p>
            <a:pPr rtl="0">
              <a:lnSpc>
                <a:spcPct val="90000"/>
              </a:lnSpc>
              <a:spcAft>
                <a:spcPts val="600"/>
              </a:spcAft>
            </a:pPr>
            <a:fld id="{401CF334-2D5C-4859-84A6-CA7E6E43FAEB}" type="slidenum">
              <a:rPr lang="fr-FR" sz="1900" noProof="0" smtClean="0"/>
              <a:pPr rtl="0">
                <a:lnSpc>
                  <a:spcPct val="90000"/>
                </a:lnSpc>
                <a:spcAft>
                  <a:spcPts val="600"/>
                </a:spcAft>
              </a:pPr>
              <a:t>153</a:t>
            </a:fld>
            <a:endParaRPr lang="fr-FR" sz="1900" noProof="0"/>
          </a:p>
        </p:txBody>
      </p:sp>
    </p:spTree>
    <p:extLst>
      <p:ext uri="{BB962C8B-B14F-4D97-AF65-F5344CB8AC3E}">
        <p14:creationId xmlns:p14="http://schemas.microsoft.com/office/powerpoint/2010/main" val="36586655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BCC31C-FE01-C1D4-8A05-AEDE97C5D43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B41A784-4930-166D-61AE-E5CC5CA8AA48}"/>
              </a:ext>
            </a:extLst>
          </p:cNvPr>
          <p:cNvSpPr>
            <a:spLocks noGrp="1"/>
          </p:cNvSpPr>
          <p:nvPr>
            <p:ph type="title"/>
          </p:nvPr>
        </p:nvSpPr>
        <p:spPr>
          <a:xfrm>
            <a:off x="2035576" y="589276"/>
            <a:ext cx="9714990" cy="1280890"/>
          </a:xfrm>
        </p:spPr>
        <p:txBody>
          <a:bodyPr rtlCol="0">
            <a:normAutofit/>
          </a:bodyPr>
          <a:lstStyle/>
          <a:p>
            <a:r>
              <a:rPr lang="fr-FR" dirty="0"/>
              <a:t>Les fonctions avancées de filtrage</a:t>
            </a:r>
            <a:br>
              <a:rPr lang="fr-FR" dirty="0"/>
            </a:br>
            <a:r>
              <a:rPr lang="fr-FR" dirty="0"/>
              <a:t>SELECTEDVALUE pour les Titres dynamiques</a:t>
            </a:r>
          </a:p>
        </p:txBody>
      </p:sp>
      <p:sp>
        <p:nvSpPr>
          <p:cNvPr id="4" name="Espace réservé du numéro de diapositive 3">
            <a:extLst>
              <a:ext uri="{FF2B5EF4-FFF2-40B4-BE49-F238E27FC236}">
                <a16:creationId xmlns:a16="http://schemas.microsoft.com/office/drawing/2014/main" id="{7A7CF9B5-0BE1-5988-E8C9-1F1C7E5D89A4}"/>
              </a:ext>
            </a:extLst>
          </p:cNvPr>
          <p:cNvSpPr>
            <a:spLocks noGrp="1"/>
          </p:cNvSpPr>
          <p:nvPr>
            <p:ph type="sldNum" sz="quarter" idx="12"/>
          </p:nvPr>
        </p:nvSpPr>
        <p:spPr/>
        <p:txBody>
          <a:bodyPr/>
          <a:lstStyle/>
          <a:p>
            <a:pPr rtl="0"/>
            <a:fld id="{401CF334-2D5C-4859-84A6-CA7E6E43FAEB}" type="slidenum">
              <a:rPr lang="fr-FR" noProof="0" smtClean="0"/>
              <a:t>154</a:t>
            </a:fld>
            <a:endParaRPr lang="fr-FR" noProof="0"/>
          </a:p>
        </p:txBody>
      </p:sp>
      <p:sp>
        <p:nvSpPr>
          <p:cNvPr id="9" name="Rectangle 8">
            <a:extLst>
              <a:ext uri="{FF2B5EF4-FFF2-40B4-BE49-F238E27FC236}">
                <a16:creationId xmlns:a16="http://schemas.microsoft.com/office/drawing/2014/main" id="{900380A4-27D2-8640-772E-1FBAB8328F20}"/>
              </a:ext>
            </a:extLst>
          </p:cNvPr>
          <p:cNvSpPr/>
          <p:nvPr/>
        </p:nvSpPr>
        <p:spPr>
          <a:xfrm>
            <a:off x="1545021" y="2035726"/>
            <a:ext cx="10205545" cy="4524315"/>
          </a:xfrm>
          <a:prstGeom prst="rect">
            <a:avLst/>
          </a:prstGeom>
        </p:spPr>
        <p:txBody>
          <a:bodyPr wrap="square">
            <a:spAutoFit/>
          </a:bodyPr>
          <a:lstStyle/>
          <a:p>
            <a:pPr marL="285750" indent="-285750" algn="just">
              <a:buFont typeface="Wingdings" panose="05000000000000000000" pitchFamily="2" charset="2"/>
              <a:buChar char="Ø"/>
            </a:pPr>
            <a:r>
              <a:rPr lang="fr-FR" b="1" dirty="0">
                <a:solidFill>
                  <a:schemeClr val="accent5"/>
                </a:solidFill>
                <a:effectLst/>
              </a:rPr>
              <a:t>SELECTEDVALUE</a:t>
            </a:r>
            <a:r>
              <a:rPr lang="fr-FR" b="1" dirty="0">
                <a:solidFill>
                  <a:schemeClr val="accent4"/>
                </a:solidFill>
                <a:effectLst/>
              </a:rPr>
              <a:t> </a:t>
            </a:r>
            <a:r>
              <a:rPr lang="fr-FR" dirty="0">
                <a:effectLst/>
              </a:rPr>
              <a:t>permet de créer des mesures pour gérer des </a:t>
            </a:r>
            <a:r>
              <a:rPr lang="fr-FR" b="1" dirty="0">
                <a:solidFill>
                  <a:schemeClr val="accent4"/>
                </a:solidFill>
                <a:effectLst/>
              </a:rPr>
              <a:t>titres</a:t>
            </a:r>
            <a:r>
              <a:rPr lang="fr-FR" dirty="0">
                <a:effectLst/>
              </a:rPr>
              <a:t> et sous-titres </a:t>
            </a:r>
            <a:r>
              <a:rPr lang="fr-FR" b="1" dirty="0">
                <a:solidFill>
                  <a:schemeClr val="accent4"/>
                </a:solidFill>
                <a:effectLst/>
              </a:rPr>
              <a:t>dynamiques</a:t>
            </a:r>
            <a:r>
              <a:rPr lang="fr-FR" dirty="0">
                <a:effectLst/>
              </a:rPr>
              <a:t>. </a:t>
            </a:r>
          </a:p>
          <a:p>
            <a:pPr algn="just"/>
            <a:endParaRPr lang="fr-FR" u="sng" dirty="0"/>
          </a:p>
          <a:p>
            <a:pPr marL="285750" indent="-285750" algn="just">
              <a:buFont typeface="Wingdings" panose="05000000000000000000" pitchFamily="2" charset="2"/>
              <a:buChar char="Ø"/>
            </a:pPr>
            <a:r>
              <a:rPr lang="fr-FR" u="sng" dirty="0"/>
              <a:t>Exemple :</a:t>
            </a:r>
          </a:p>
          <a:p>
            <a:pPr algn="just"/>
            <a:r>
              <a:rPr lang="fr-FR" i="1" dirty="0"/>
              <a:t>J’ai un segment sur la classe de produit. On souhaite que le sous-titre du visuel s’actualise en fonction de la classe sélectionnée. Je crée dans une mesure = « Titre dynamique classe »</a:t>
            </a:r>
          </a:p>
          <a:p>
            <a:r>
              <a:rPr lang="fr-FR" b="0" dirty="0">
                <a:solidFill>
                  <a:srgbClr val="000000"/>
                </a:solidFill>
                <a:effectLst/>
                <a:latin typeface="Consolas" panose="020B0609020204030204" pitchFamily="49" charset="0"/>
              </a:rPr>
              <a:t>Titre dynamique CLASSE = </a:t>
            </a:r>
            <a:r>
              <a:rPr lang="fr-FR" b="0" dirty="0">
                <a:solidFill>
                  <a:srgbClr val="3165BB"/>
                </a:solidFill>
                <a:effectLst/>
                <a:latin typeface="Consolas" panose="020B0609020204030204" pitchFamily="49" charset="0"/>
              </a:rPr>
              <a:t>SELECTEDVALUE</a:t>
            </a:r>
            <a:r>
              <a:rPr lang="fr-FR" b="0" dirty="0">
                <a:solidFill>
                  <a:srgbClr val="000000"/>
                </a:solidFill>
                <a:effectLst/>
                <a:latin typeface="Consolas" panose="020B0609020204030204" pitchFamily="49" charset="0"/>
              </a:rPr>
              <a:t>(</a:t>
            </a:r>
            <a:r>
              <a:rPr lang="fr-FR" b="0" dirty="0">
                <a:solidFill>
                  <a:srgbClr val="001080"/>
                </a:solidFill>
                <a:effectLst/>
                <a:latin typeface="Consolas" panose="020B0609020204030204" pitchFamily="49" charset="0"/>
              </a:rPr>
              <a:t>Produit[Classe]</a:t>
            </a:r>
            <a:r>
              <a:rPr lang="fr-FR" b="0" dirty="0">
                <a:solidFill>
                  <a:srgbClr val="000000"/>
                </a:solidFill>
                <a:effectLst/>
                <a:latin typeface="Consolas" panose="020B0609020204030204" pitchFamily="49" charset="0"/>
              </a:rPr>
              <a:t>; </a:t>
            </a:r>
            <a:r>
              <a:rPr lang="fr-FR" b="0" dirty="0">
                <a:solidFill>
                  <a:srgbClr val="A31515"/>
                </a:solidFill>
                <a:effectLst/>
                <a:latin typeface="Consolas" panose="020B0609020204030204" pitchFamily="49" charset="0"/>
              </a:rPr>
              <a:t>"Plusieurs classes sélectionnées"</a:t>
            </a:r>
            <a:r>
              <a:rPr lang="fr-FR" b="0" dirty="0">
                <a:solidFill>
                  <a:srgbClr val="000000"/>
                </a:solidFill>
                <a:effectLst/>
                <a:latin typeface="Consolas" panose="020B0609020204030204" pitchFamily="49" charset="0"/>
              </a:rPr>
              <a:t>)</a:t>
            </a:r>
          </a:p>
          <a:p>
            <a:pPr algn="ctr"/>
            <a:r>
              <a:rPr lang="fr-FR" sz="1800" i="1" dirty="0">
                <a:solidFill>
                  <a:srgbClr val="00B0F0"/>
                </a:solidFill>
                <a:latin typeface="Consolas" panose="020B0609020204030204" pitchFamily="49" charset="0"/>
              </a:rPr>
              <a:t>Affiche la valeur sélectionnée dans le segment CLASSE. Si aucune valeur ou plusieurs valeurs sélectionnées alors affiche « Plusieurs classes sélectionnées »</a:t>
            </a:r>
          </a:p>
          <a:p>
            <a:pPr algn="ctr"/>
            <a:endParaRPr lang="fr-FR" b="0" i="1" dirty="0">
              <a:effectLst/>
              <a:latin typeface="Consolas" panose="020B0609020204030204" pitchFamily="49" charset="0"/>
            </a:endParaRPr>
          </a:p>
          <a:p>
            <a:pPr marL="285750" indent="-285750" algn="just">
              <a:buFont typeface="Wingdings" panose="05000000000000000000" pitchFamily="2" charset="2"/>
              <a:buChar char="Ø"/>
            </a:pPr>
            <a:r>
              <a:rPr lang="fr-FR" b="0" i="1" dirty="0">
                <a:effectLst/>
              </a:rPr>
              <a:t>Aller dans la fenêtre « Visualisation » &gt; « Mise en forme votre visuel » &gt; « Titre » &gt; « Sous-titre » &gt; Texte = Cliquer sur « FX » &gt; « Sur quel champ devons-nous nous baser » : Sélectionner la mesure créée. Le titre s’actualise en fonction du segment.</a:t>
            </a:r>
            <a:endParaRPr lang="fr-FR" b="0" dirty="0">
              <a:effectLst/>
            </a:endParaRPr>
          </a:p>
        </p:txBody>
      </p:sp>
    </p:spTree>
    <p:extLst>
      <p:ext uri="{BB962C8B-B14F-4D97-AF65-F5344CB8AC3E}">
        <p14:creationId xmlns:p14="http://schemas.microsoft.com/office/powerpoint/2010/main" val="569818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89239-D12A-03F9-816C-B91CD2C1EB8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11C928F-01F1-7A7B-300E-EC722C189999}"/>
              </a:ext>
            </a:extLst>
          </p:cNvPr>
          <p:cNvSpPr>
            <a:spLocks noGrp="1"/>
          </p:cNvSpPr>
          <p:nvPr>
            <p:ph type="title"/>
          </p:nvPr>
        </p:nvSpPr>
        <p:spPr>
          <a:xfrm>
            <a:off x="2035576" y="589276"/>
            <a:ext cx="9714990" cy="1280890"/>
          </a:xfrm>
        </p:spPr>
        <p:txBody>
          <a:bodyPr rtlCol="0">
            <a:normAutofit/>
          </a:bodyPr>
          <a:lstStyle/>
          <a:p>
            <a:r>
              <a:rPr lang="fr-FR" dirty="0"/>
              <a:t>Les fonctions avancées de filtrage</a:t>
            </a:r>
            <a:br>
              <a:rPr lang="fr-FR" dirty="0"/>
            </a:br>
            <a:r>
              <a:rPr lang="fr-FR" dirty="0"/>
              <a:t>CONCATENEX et multi sélection</a:t>
            </a:r>
          </a:p>
        </p:txBody>
      </p:sp>
      <p:sp>
        <p:nvSpPr>
          <p:cNvPr id="4" name="Espace réservé du numéro de diapositive 3">
            <a:extLst>
              <a:ext uri="{FF2B5EF4-FFF2-40B4-BE49-F238E27FC236}">
                <a16:creationId xmlns:a16="http://schemas.microsoft.com/office/drawing/2014/main" id="{4AD196E1-CFC1-C35C-8E06-3B0678950194}"/>
              </a:ext>
            </a:extLst>
          </p:cNvPr>
          <p:cNvSpPr>
            <a:spLocks noGrp="1"/>
          </p:cNvSpPr>
          <p:nvPr>
            <p:ph type="sldNum" sz="quarter" idx="12"/>
          </p:nvPr>
        </p:nvSpPr>
        <p:spPr/>
        <p:txBody>
          <a:bodyPr/>
          <a:lstStyle/>
          <a:p>
            <a:pPr rtl="0"/>
            <a:fld id="{401CF334-2D5C-4859-84A6-CA7E6E43FAEB}" type="slidenum">
              <a:rPr lang="fr-FR" noProof="0" smtClean="0"/>
              <a:t>155</a:t>
            </a:fld>
            <a:endParaRPr lang="fr-FR" noProof="0"/>
          </a:p>
        </p:txBody>
      </p:sp>
      <p:sp>
        <p:nvSpPr>
          <p:cNvPr id="9" name="Rectangle 8">
            <a:extLst>
              <a:ext uri="{FF2B5EF4-FFF2-40B4-BE49-F238E27FC236}">
                <a16:creationId xmlns:a16="http://schemas.microsoft.com/office/drawing/2014/main" id="{EFA5D575-A76D-1829-9C5B-A17CE4C8B93F}"/>
              </a:ext>
            </a:extLst>
          </p:cNvPr>
          <p:cNvSpPr/>
          <p:nvPr/>
        </p:nvSpPr>
        <p:spPr>
          <a:xfrm>
            <a:off x="1545021" y="2035726"/>
            <a:ext cx="10205545" cy="4462760"/>
          </a:xfrm>
          <a:prstGeom prst="rect">
            <a:avLst/>
          </a:prstGeom>
        </p:spPr>
        <p:txBody>
          <a:bodyPr wrap="square">
            <a:spAutoFit/>
          </a:bodyPr>
          <a:lstStyle/>
          <a:p>
            <a:pPr marL="285750" indent="-285750" algn="just">
              <a:buFont typeface="Wingdings" panose="05000000000000000000" pitchFamily="2" charset="2"/>
              <a:buChar char="Ø"/>
            </a:pPr>
            <a:r>
              <a:rPr lang="fr-FR" b="1" dirty="0">
                <a:effectLst/>
              </a:rPr>
              <a:t>SELECTEDVALUE</a:t>
            </a:r>
            <a:r>
              <a:rPr lang="fr-FR" b="1" dirty="0">
                <a:solidFill>
                  <a:schemeClr val="accent4"/>
                </a:solidFill>
                <a:effectLst/>
              </a:rPr>
              <a:t> </a:t>
            </a:r>
            <a:r>
              <a:rPr lang="fr-FR" dirty="0">
                <a:effectLst/>
              </a:rPr>
              <a:t>est très </a:t>
            </a:r>
            <a:r>
              <a:rPr lang="fr-FR" dirty="0"/>
              <a:t>pratique pour notre </a:t>
            </a:r>
            <a:r>
              <a:rPr lang="fr-FR" b="1" dirty="0">
                <a:solidFill>
                  <a:schemeClr val="accent4"/>
                </a:solidFill>
              </a:rPr>
              <a:t>titre dynamique </a:t>
            </a:r>
            <a:r>
              <a:rPr lang="fr-FR" dirty="0">
                <a:effectLst/>
              </a:rPr>
              <a:t>cependant, si je sélectionne deux classes, j’aurais « Plusieurs classes sélectionnées » qui s’affichent et non les noms des classes sélectionnées en question. Pour rectifié, il faut utiliser </a:t>
            </a:r>
            <a:r>
              <a:rPr lang="fr-FR" b="1" dirty="0">
                <a:solidFill>
                  <a:schemeClr val="accent5"/>
                </a:solidFill>
                <a:effectLst/>
              </a:rPr>
              <a:t>CONCATENEX</a:t>
            </a:r>
            <a:r>
              <a:rPr lang="fr-FR" dirty="0">
                <a:effectLst/>
              </a:rPr>
              <a:t>.</a:t>
            </a:r>
          </a:p>
          <a:p>
            <a:pPr algn="just"/>
            <a:endParaRPr lang="fr-FR" u="sng" dirty="0"/>
          </a:p>
          <a:p>
            <a:pPr marL="285750" indent="-285750" algn="just">
              <a:buFont typeface="Wingdings" panose="05000000000000000000" pitchFamily="2" charset="2"/>
              <a:buChar char="Ø"/>
            </a:pPr>
            <a:r>
              <a:rPr lang="fr-FR" u="sng" dirty="0"/>
              <a:t>Exemple :</a:t>
            </a:r>
          </a:p>
          <a:p>
            <a:pPr algn="just"/>
            <a:r>
              <a:rPr lang="fr-FR" i="1" dirty="0"/>
              <a:t>Je souhaite que mon titre affiche Economique et De Luxe si je sélectionne ses classes spécifiques. </a:t>
            </a:r>
          </a:p>
          <a:p>
            <a:r>
              <a:rPr lang="fr-FR" b="0" dirty="0">
                <a:solidFill>
                  <a:srgbClr val="000000"/>
                </a:solidFill>
                <a:effectLst/>
                <a:latin typeface="Consolas" panose="020B0609020204030204" pitchFamily="49" charset="0"/>
              </a:rPr>
              <a:t>Titre dynamique CLASSE multi sélection = </a:t>
            </a:r>
          </a:p>
          <a:p>
            <a:r>
              <a:rPr lang="fr-FR" b="0" dirty="0">
                <a:solidFill>
                  <a:srgbClr val="3165BB"/>
                </a:solidFill>
                <a:effectLst/>
                <a:latin typeface="Consolas" panose="020B0609020204030204" pitchFamily="49" charset="0"/>
              </a:rPr>
              <a:t>CONCATENATEX</a:t>
            </a:r>
            <a:r>
              <a:rPr lang="fr-FR" b="0" dirty="0">
                <a:solidFill>
                  <a:srgbClr val="000000"/>
                </a:solidFill>
                <a:effectLst/>
                <a:latin typeface="Consolas" panose="020B0609020204030204" pitchFamily="49" charset="0"/>
              </a:rPr>
              <a:t> ( </a:t>
            </a:r>
            <a:r>
              <a:rPr lang="fr-FR" b="0" dirty="0">
                <a:solidFill>
                  <a:srgbClr val="3165BB"/>
                </a:solidFill>
                <a:effectLst/>
                <a:latin typeface="Consolas" panose="020B0609020204030204" pitchFamily="49" charset="0"/>
              </a:rPr>
              <a:t>VALUES</a:t>
            </a:r>
            <a:r>
              <a:rPr lang="fr-FR" b="0" dirty="0">
                <a:solidFill>
                  <a:srgbClr val="000000"/>
                </a:solidFill>
                <a:effectLst/>
                <a:latin typeface="Consolas" panose="020B0609020204030204" pitchFamily="49" charset="0"/>
              </a:rPr>
              <a:t> ( </a:t>
            </a:r>
            <a:r>
              <a:rPr lang="fr-FR" b="0" dirty="0">
                <a:solidFill>
                  <a:srgbClr val="001080"/>
                </a:solidFill>
                <a:effectLst/>
                <a:latin typeface="Consolas" panose="020B0609020204030204" pitchFamily="49" charset="0"/>
              </a:rPr>
              <a:t>Produit[Classe]</a:t>
            </a:r>
            <a:r>
              <a:rPr lang="fr-FR" b="0" dirty="0">
                <a:solidFill>
                  <a:srgbClr val="000000"/>
                </a:solidFill>
                <a:effectLst/>
                <a:latin typeface="Consolas" panose="020B0609020204030204" pitchFamily="49" charset="0"/>
              </a:rPr>
              <a:t> ) ; </a:t>
            </a:r>
            <a:r>
              <a:rPr lang="fr-FR" b="0" dirty="0">
                <a:solidFill>
                  <a:srgbClr val="001080"/>
                </a:solidFill>
                <a:effectLst/>
                <a:latin typeface="Consolas" panose="020B0609020204030204" pitchFamily="49" charset="0"/>
              </a:rPr>
              <a:t>Produit[Classe]</a:t>
            </a:r>
            <a:r>
              <a:rPr lang="fr-FR" b="0" dirty="0">
                <a:solidFill>
                  <a:srgbClr val="000000"/>
                </a:solidFill>
                <a:effectLst/>
                <a:latin typeface="Consolas" panose="020B0609020204030204" pitchFamily="49" charset="0"/>
              </a:rPr>
              <a:t> ; </a:t>
            </a:r>
            <a:r>
              <a:rPr lang="fr-FR" b="0" dirty="0">
                <a:solidFill>
                  <a:srgbClr val="A31515"/>
                </a:solidFill>
                <a:effectLst/>
                <a:latin typeface="Consolas" panose="020B0609020204030204" pitchFamily="49" charset="0"/>
              </a:rPr>
              <a:t>" &amp; "</a:t>
            </a:r>
            <a:r>
              <a:rPr lang="fr-FR" b="0" dirty="0">
                <a:solidFill>
                  <a:srgbClr val="000000"/>
                </a:solidFill>
                <a:effectLst/>
                <a:latin typeface="Consolas" panose="020B0609020204030204" pitchFamily="49" charset="0"/>
              </a:rPr>
              <a:t>)   </a:t>
            </a:r>
          </a:p>
          <a:p>
            <a:pPr algn="ctr"/>
            <a:r>
              <a:rPr lang="fr-FR" sz="1800" i="1" dirty="0">
                <a:solidFill>
                  <a:srgbClr val="00B0F0"/>
                </a:solidFill>
                <a:latin typeface="Consolas" panose="020B0609020204030204" pitchFamily="49" charset="0"/>
              </a:rPr>
              <a:t>Je concatène toutes les valeurs de la colonne « Classe » = valeurs uniques car utilisation  de la fonction VALUES (et non pas table complète)</a:t>
            </a:r>
          </a:p>
          <a:p>
            <a:pPr algn="ctr"/>
            <a:r>
              <a:rPr lang="fr-FR" sz="1600" i="1" dirty="0">
                <a:latin typeface="Consolas" panose="020B0609020204030204" pitchFamily="49" charset="0"/>
              </a:rPr>
              <a:t>Je ne souhaite pas concaténer toutes les valeurs «Moyen » répétées plusieurs fois dans la même colonne !</a:t>
            </a:r>
            <a:endParaRPr lang="fr-FR" sz="1800" i="1" dirty="0">
              <a:solidFill>
                <a:srgbClr val="00B0F0"/>
              </a:solidFill>
              <a:latin typeface="Consolas" panose="020B0609020204030204" pitchFamily="49" charset="0"/>
            </a:endParaRPr>
          </a:p>
          <a:p>
            <a:pPr algn="ctr"/>
            <a:r>
              <a:rPr lang="fr-FR" i="1" dirty="0">
                <a:solidFill>
                  <a:srgbClr val="00B0F0"/>
                </a:solidFill>
                <a:latin typeface="Consolas" panose="020B0609020204030204" pitchFamily="49" charset="0"/>
              </a:rPr>
              <a:t>E</a:t>
            </a:r>
            <a:r>
              <a:rPr lang="fr-FR" sz="1800" i="1" dirty="0">
                <a:solidFill>
                  <a:srgbClr val="00B0F0"/>
                </a:solidFill>
                <a:latin typeface="Consolas" panose="020B0609020204030204" pitchFamily="49" charset="0"/>
              </a:rPr>
              <a:t>t j’affiche le nom des classes sélectionnées séparées par un espace + le &amp; et un autre espace.</a:t>
            </a:r>
          </a:p>
        </p:txBody>
      </p:sp>
    </p:spTree>
    <p:extLst>
      <p:ext uri="{BB962C8B-B14F-4D97-AF65-F5344CB8AC3E}">
        <p14:creationId xmlns:p14="http://schemas.microsoft.com/office/powerpoint/2010/main" val="4897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CCECD6-B86A-718F-C85E-74530472B1C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BCA3435-9796-D2EE-1179-6200F3301083}"/>
              </a:ext>
            </a:extLst>
          </p:cNvPr>
          <p:cNvSpPr>
            <a:spLocks noGrp="1"/>
          </p:cNvSpPr>
          <p:nvPr>
            <p:ph type="title"/>
          </p:nvPr>
        </p:nvSpPr>
        <p:spPr>
          <a:xfrm>
            <a:off x="1647911" y="589276"/>
            <a:ext cx="10438986" cy="1280890"/>
          </a:xfrm>
        </p:spPr>
        <p:txBody>
          <a:bodyPr rtlCol="0">
            <a:normAutofit/>
          </a:bodyPr>
          <a:lstStyle/>
          <a:p>
            <a:r>
              <a:rPr lang="fr-FR" sz="4000" dirty="0"/>
              <a:t>Les fonctions avancées de filtrage</a:t>
            </a:r>
            <a:br>
              <a:rPr lang="fr-FR" dirty="0"/>
            </a:br>
            <a:r>
              <a:rPr lang="fr-FR" sz="3800" dirty="0"/>
              <a:t>ISFILTERED : calcul différent si utilisation filtre</a:t>
            </a:r>
          </a:p>
        </p:txBody>
      </p:sp>
      <p:sp>
        <p:nvSpPr>
          <p:cNvPr id="4" name="Espace réservé du numéro de diapositive 3">
            <a:extLst>
              <a:ext uri="{FF2B5EF4-FFF2-40B4-BE49-F238E27FC236}">
                <a16:creationId xmlns:a16="http://schemas.microsoft.com/office/drawing/2014/main" id="{FBD198C7-0CCD-2A7C-B9E7-B4A77DB1E1AC}"/>
              </a:ext>
            </a:extLst>
          </p:cNvPr>
          <p:cNvSpPr>
            <a:spLocks noGrp="1"/>
          </p:cNvSpPr>
          <p:nvPr>
            <p:ph type="sldNum" sz="quarter" idx="12"/>
          </p:nvPr>
        </p:nvSpPr>
        <p:spPr/>
        <p:txBody>
          <a:bodyPr/>
          <a:lstStyle/>
          <a:p>
            <a:pPr rtl="0"/>
            <a:fld id="{401CF334-2D5C-4859-84A6-CA7E6E43FAEB}" type="slidenum">
              <a:rPr lang="fr-FR" noProof="0" smtClean="0"/>
              <a:t>156</a:t>
            </a:fld>
            <a:endParaRPr lang="fr-FR" noProof="0"/>
          </a:p>
        </p:txBody>
      </p:sp>
      <p:sp>
        <p:nvSpPr>
          <p:cNvPr id="9" name="Rectangle 8">
            <a:extLst>
              <a:ext uri="{FF2B5EF4-FFF2-40B4-BE49-F238E27FC236}">
                <a16:creationId xmlns:a16="http://schemas.microsoft.com/office/drawing/2014/main" id="{29003160-BBBA-3622-C278-6224D7EAB2EC}"/>
              </a:ext>
            </a:extLst>
          </p:cNvPr>
          <p:cNvSpPr/>
          <p:nvPr/>
        </p:nvSpPr>
        <p:spPr>
          <a:xfrm>
            <a:off x="1003611" y="2035726"/>
            <a:ext cx="10746956" cy="4388637"/>
          </a:xfrm>
          <a:prstGeom prst="rect">
            <a:avLst/>
          </a:prstGeom>
        </p:spPr>
        <p:txBody>
          <a:bodyPr wrap="square">
            <a:spAutoFit/>
          </a:bodyPr>
          <a:lstStyle/>
          <a:p>
            <a:pPr marL="285750" indent="-285750">
              <a:lnSpc>
                <a:spcPct val="107000"/>
              </a:lnSpc>
              <a:spcAft>
                <a:spcPts val="800"/>
              </a:spcAft>
              <a:buSzPts val="1000"/>
              <a:buFont typeface="Wingdings" panose="05000000000000000000" pitchFamily="2" charset="2"/>
              <a:buChar char="Ø"/>
              <a:tabLst>
                <a:tab pos="457200" algn="l"/>
              </a:tabLst>
            </a:pPr>
            <a:r>
              <a:rPr lang="fr-FR" b="1" dirty="0">
                <a:solidFill>
                  <a:schemeClr val="accent5"/>
                </a:solidFill>
                <a:effectLst/>
              </a:rPr>
              <a:t>ISFILTERED</a:t>
            </a:r>
            <a:r>
              <a:rPr lang="fr-FR" b="1" dirty="0">
                <a:solidFill>
                  <a:schemeClr val="accent4"/>
                </a:solidFill>
                <a:effectLst/>
              </a:rPr>
              <a:t> </a:t>
            </a:r>
            <a:r>
              <a:rPr lang="fr-FR" dirty="0">
                <a:effectLst/>
              </a:rPr>
              <a:t>permet de mettre des conditions selon ce qui est filtré ou non, pour gérer toutes les possibilités d’un titre dynamique par exemple. </a:t>
            </a:r>
            <a:endParaRPr lang="fr-FR" u="sng" dirty="0"/>
          </a:p>
          <a:p>
            <a:pPr marL="285750" indent="-285750" algn="just">
              <a:buFont typeface="Wingdings" panose="05000000000000000000" pitchFamily="2" charset="2"/>
              <a:buChar char="Ø"/>
            </a:pPr>
            <a:r>
              <a:rPr lang="fr-FR" u="sng" dirty="0"/>
              <a:t>Même Exemple que dans la diapositive précédente :</a:t>
            </a:r>
            <a:endParaRPr lang="fr-FR" i="1" dirty="0">
              <a:solidFill>
                <a:schemeClr val="accent5"/>
              </a:solidFill>
            </a:endParaRPr>
          </a:p>
          <a:p>
            <a:pPr marL="285750" indent="-285750" algn="just">
              <a:buFont typeface="Wingdings" panose="05000000000000000000" pitchFamily="2" charset="2"/>
              <a:buChar char="ü"/>
            </a:pPr>
            <a:r>
              <a:rPr lang="fr-FR" i="1" dirty="0">
                <a:solidFill>
                  <a:srgbClr val="00B0F0"/>
                </a:solidFill>
              </a:rPr>
              <a:t>Si les 3 classes de produit sont sélectionnées, je ne veux pas les concaténer mais afficher « Toutes classes confondues » comme pour le cas, ou rien n’est sélectionné.</a:t>
            </a:r>
          </a:p>
          <a:p>
            <a:pPr algn="just"/>
            <a:endParaRPr lang="fr-FR" i="1" dirty="0">
              <a:solidFill>
                <a:srgbClr val="00B0F0"/>
              </a:solidFill>
            </a:endParaRPr>
          </a:p>
          <a:p>
            <a:r>
              <a:rPr lang="fr-FR" b="0" dirty="0">
                <a:solidFill>
                  <a:srgbClr val="0000FF"/>
                </a:solidFill>
                <a:effectLst/>
                <a:latin typeface="Consolas" panose="020B0609020204030204" pitchFamily="49" charset="0"/>
              </a:rPr>
              <a:t>VAR</a:t>
            </a:r>
            <a:r>
              <a:rPr lang="fr-FR" b="0" dirty="0">
                <a:solidFill>
                  <a:srgbClr val="000000"/>
                </a:solidFill>
                <a:effectLst/>
                <a:latin typeface="Consolas" panose="020B0609020204030204" pitchFamily="49" charset="0"/>
              </a:rPr>
              <a:t> </a:t>
            </a:r>
            <a:r>
              <a:rPr lang="fr-FR" b="0" dirty="0" err="1">
                <a:solidFill>
                  <a:srgbClr val="008080"/>
                </a:solidFill>
                <a:effectLst/>
                <a:latin typeface="Consolas" panose="020B0609020204030204" pitchFamily="49" charset="0"/>
              </a:rPr>
              <a:t>VCount</a:t>
            </a:r>
            <a:r>
              <a:rPr lang="fr-FR" b="0" dirty="0">
                <a:solidFill>
                  <a:srgbClr val="000000"/>
                </a:solidFill>
                <a:effectLst/>
                <a:latin typeface="Consolas" panose="020B0609020204030204" pitchFamily="49" charset="0"/>
              </a:rPr>
              <a:t> = </a:t>
            </a:r>
            <a:r>
              <a:rPr lang="fr-FR" b="0" dirty="0">
                <a:solidFill>
                  <a:srgbClr val="3165BB"/>
                </a:solidFill>
                <a:effectLst/>
                <a:latin typeface="Consolas" panose="020B0609020204030204" pitchFamily="49" charset="0"/>
              </a:rPr>
              <a:t>COUNTROWS</a:t>
            </a:r>
            <a:r>
              <a:rPr lang="fr-FR" b="0" dirty="0">
                <a:solidFill>
                  <a:srgbClr val="000000"/>
                </a:solidFill>
                <a:effectLst/>
                <a:latin typeface="Consolas" panose="020B0609020204030204" pitchFamily="49" charset="0"/>
              </a:rPr>
              <a:t>( </a:t>
            </a:r>
            <a:r>
              <a:rPr lang="fr-FR" b="0" dirty="0">
                <a:solidFill>
                  <a:srgbClr val="3165BB"/>
                </a:solidFill>
                <a:effectLst/>
                <a:latin typeface="Consolas" panose="020B0609020204030204" pitchFamily="49" charset="0"/>
              </a:rPr>
              <a:t>VALUES</a:t>
            </a:r>
            <a:r>
              <a:rPr lang="fr-FR" b="0" dirty="0">
                <a:solidFill>
                  <a:srgbClr val="000000"/>
                </a:solidFill>
                <a:effectLst/>
                <a:latin typeface="Consolas" panose="020B0609020204030204" pitchFamily="49" charset="0"/>
              </a:rPr>
              <a:t> (</a:t>
            </a:r>
            <a:r>
              <a:rPr lang="fr-FR" b="0" dirty="0">
                <a:solidFill>
                  <a:srgbClr val="001080"/>
                </a:solidFill>
                <a:effectLst/>
                <a:latin typeface="Consolas" panose="020B0609020204030204" pitchFamily="49" charset="0"/>
              </a:rPr>
              <a:t>Produit[Classe]</a:t>
            </a:r>
            <a:r>
              <a:rPr lang="fr-FR" b="0" dirty="0">
                <a:solidFill>
                  <a:srgbClr val="000000"/>
                </a:solidFill>
                <a:effectLst/>
                <a:latin typeface="Consolas" panose="020B0609020204030204" pitchFamily="49" charset="0"/>
              </a:rPr>
              <a:t>) ) </a:t>
            </a:r>
          </a:p>
          <a:p>
            <a:pPr algn="ctr"/>
            <a:r>
              <a:rPr lang="fr-FR" b="0" i="1" dirty="0">
                <a:solidFill>
                  <a:srgbClr val="00B050"/>
                </a:solidFill>
                <a:effectLst/>
                <a:latin typeface="Consolas" panose="020B0609020204030204" pitchFamily="49" charset="0"/>
              </a:rPr>
              <a:t>– compte le nombre de valeurs sélectionnées dans le segment</a:t>
            </a:r>
          </a:p>
          <a:p>
            <a:r>
              <a:rPr lang="fr-FR" b="0" dirty="0">
                <a:solidFill>
                  <a:srgbClr val="0000FF"/>
                </a:solidFill>
                <a:effectLst/>
                <a:highlight>
                  <a:srgbClr val="C0C0C0"/>
                </a:highlight>
                <a:latin typeface="Consolas" panose="020B0609020204030204" pitchFamily="49" charset="0"/>
              </a:rPr>
              <a:t>VAR</a:t>
            </a:r>
            <a:r>
              <a:rPr lang="fr-FR" b="0" dirty="0">
                <a:solidFill>
                  <a:srgbClr val="000000"/>
                </a:solidFill>
                <a:effectLst/>
                <a:highlight>
                  <a:srgbClr val="C0C0C0"/>
                </a:highlight>
                <a:latin typeface="Consolas" panose="020B0609020204030204" pitchFamily="49" charset="0"/>
              </a:rPr>
              <a:t> </a:t>
            </a:r>
            <a:r>
              <a:rPr lang="fr-FR" b="0" dirty="0" err="1">
                <a:solidFill>
                  <a:srgbClr val="008080"/>
                </a:solidFill>
                <a:effectLst/>
                <a:highlight>
                  <a:srgbClr val="C0C0C0"/>
                </a:highlight>
                <a:latin typeface="Consolas" panose="020B0609020204030204" pitchFamily="49" charset="0"/>
              </a:rPr>
              <a:t>VConcat</a:t>
            </a:r>
            <a:r>
              <a:rPr lang="fr-FR" b="0" dirty="0">
                <a:solidFill>
                  <a:srgbClr val="000000"/>
                </a:solidFill>
                <a:effectLst/>
                <a:highlight>
                  <a:srgbClr val="C0C0C0"/>
                </a:highlight>
                <a:latin typeface="Consolas" panose="020B0609020204030204" pitchFamily="49" charset="0"/>
              </a:rPr>
              <a:t> = </a:t>
            </a:r>
            <a:r>
              <a:rPr lang="fr-FR" b="0" dirty="0">
                <a:solidFill>
                  <a:srgbClr val="3165BB"/>
                </a:solidFill>
                <a:effectLst/>
                <a:highlight>
                  <a:srgbClr val="C0C0C0"/>
                </a:highlight>
                <a:latin typeface="Consolas" panose="020B0609020204030204" pitchFamily="49" charset="0"/>
              </a:rPr>
              <a:t>CONCATENATEX</a:t>
            </a:r>
            <a:r>
              <a:rPr lang="fr-FR" b="0" dirty="0">
                <a:solidFill>
                  <a:srgbClr val="000000"/>
                </a:solidFill>
                <a:effectLst/>
                <a:highlight>
                  <a:srgbClr val="C0C0C0"/>
                </a:highlight>
                <a:latin typeface="Consolas" panose="020B0609020204030204" pitchFamily="49" charset="0"/>
              </a:rPr>
              <a:t> ( </a:t>
            </a:r>
            <a:r>
              <a:rPr lang="fr-FR" b="0" dirty="0">
                <a:solidFill>
                  <a:srgbClr val="3165BB"/>
                </a:solidFill>
                <a:effectLst/>
                <a:highlight>
                  <a:srgbClr val="C0C0C0"/>
                </a:highlight>
                <a:latin typeface="Consolas" panose="020B0609020204030204" pitchFamily="49" charset="0"/>
              </a:rPr>
              <a:t>VALUES</a:t>
            </a:r>
            <a:r>
              <a:rPr lang="fr-FR" b="0" dirty="0">
                <a:solidFill>
                  <a:srgbClr val="000000"/>
                </a:solidFill>
                <a:effectLst/>
                <a:highlight>
                  <a:srgbClr val="C0C0C0"/>
                </a:highlight>
                <a:latin typeface="Consolas" panose="020B0609020204030204" pitchFamily="49" charset="0"/>
              </a:rPr>
              <a:t> ( </a:t>
            </a:r>
            <a:r>
              <a:rPr lang="fr-FR" b="0" dirty="0">
                <a:solidFill>
                  <a:srgbClr val="001080"/>
                </a:solidFill>
                <a:effectLst/>
                <a:highlight>
                  <a:srgbClr val="C0C0C0"/>
                </a:highlight>
                <a:latin typeface="Consolas" panose="020B0609020204030204" pitchFamily="49" charset="0"/>
              </a:rPr>
              <a:t>Produit[Classe]</a:t>
            </a:r>
            <a:r>
              <a:rPr lang="fr-FR" b="0" dirty="0">
                <a:solidFill>
                  <a:srgbClr val="000000"/>
                </a:solidFill>
                <a:effectLst/>
                <a:highlight>
                  <a:srgbClr val="C0C0C0"/>
                </a:highlight>
                <a:latin typeface="Consolas" panose="020B0609020204030204" pitchFamily="49" charset="0"/>
              </a:rPr>
              <a:t> ) ; </a:t>
            </a:r>
            <a:r>
              <a:rPr lang="fr-FR" b="0" dirty="0">
                <a:solidFill>
                  <a:srgbClr val="001080"/>
                </a:solidFill>
                <a:effectLst/>
                <a:highlight>
                  <a:srgbClr val="C0C0C0"/>
                </a:highlight>
                <a:latin typeface="Consolas" panose="020B0609020204030204" pitchFamily="49" charset="0"/>
              </a:rPr>
              <a:t>Produit[Classe]</a:t>
            </a:r>
            <a:r>
              <a:rPr lang="fr-FR" b="0" dirty="0">
                <a:solidFill>
                  <a:srgbClr val="000000"/>
                </a:solidFill>
                <a:effectLst/>
                <a:highlight>
                  <a:srgbClr val="C0C0C0"/>
                </a:highlight>
                <a:latin typeface="Consolas" panose="020B0609020204030204" pitchFamily="49" charset="0"/>
              </a:rPr>
              <a:t> ; </a:t>
            </a:r>
            <a:r>
              <a:rPr lang="fr-FR" b="0" dirty="0">
                <a:solidFill>
                  <a:srgbClr val="A31515"/>
                </a:solidFill>
                <a:effectLst/>
                <a:highlight>
                  <a:srgbClr val="C0C0C0"/>
                </a:highlight>
                <a:latin typeface="Consolas" panose="020B0609020204030204" pitchFamily="49" charset="0"/>
              </a:rPr>
              <a:t>" &amp; "</a:t>
            </a:r>
            <a:r>
              <a:rPr lang="fr-FR" b="0" dirty="0">
                <a:solidFill>
                  <a:srgbClr val="000000"/>
                </a:solidFill>
                <a:effectLst/>
                <a:highlight>
                  <a:srgbClr val="C0C0C0"/>
                </a:highlight>
                <a:latin typeface="Consolas" panose="020B0609020204030204" pitchFamily="49" charset="0"/>
              </a:rPr>
              <a:t>) </a:t>
            </a:r>
          </a:p>
          <a:p>
            <a:endParaRPr lang="fr-FR" b="0" dirty="0">
              <a:solidFill>
                <a:srgbClr val="000000"/>
              </a:solidFill>
              <a:effectLst/>
              <a:highlight>
                <a:srgbClr val="C0C0C0"/>
              </a:highlight>
              <a:latin typeface="Consolas" panose="020B0609020204030204" pitchFamily="49" charset="0"/>
            </a:endParaRPr>
          </a:p>
          <a:p>
            <a:r>
              <a:rPr lang="fr-FR" b="0" dirty="0">
                <a:solidFill>
                  <a:srgbClr val="0000FF"/>
                </a:solidFill>
                <a:effectLst/>
                <a:latin typeface="Consolas" panose="020B0609020204030204" pitchFamily="49" charset="0"/>
              </a:rPr>
              <a:t>RETURN</a:t>
            </a:r>
            <a:r>
              <a:rPr lang="fr-FR" b="0" dirty="0">
                <a:solidFill>
                  <a:srgbClr val="000000"/>
                </a:solidFill>
                <a:effectLst/>
                <a:latin typeface="Consolas" panose="020B0609020204030204" pitchFamily="49" charset="0"/>
              </a:rPr>
              <a:t>      </a:t>
            </a:r>
            <a:r>
              <a:rPr lang="fr-FR" b="0" i="1" dirty="0">
                <a:solidFill>
                  <a:srgbClr val="00B050"/>
                </a:solidFill>
                <a:effectLst/>
                <a:latin typeface="Consolas" panose="020B0609020204030204" pitchFamily="49" charset="0"/>
              </a:rPr>
              <a:t>-- affichage final de la mesure</a:t>
            </a:r>
            <a:endParaRPr lang="fr-FR" b="0" dirty="0">
              <a:solidFill>
                <a:srgbClr val="00B050"/>
              </a:solidFill>
              <a:effectLst/>
              <a:latin typeface="Consolas" panose="020B0609020204030204" pitchFamily="49" charset="0"/>
            </a:endParaRPr>
          </a:p>
          <a:p>
            <a:pPr algn="ctr"/>
            <a:r>
              <a:rPr lang="fr-FR" b="0" dirty="0">
                <a:solidFill>
                  <a:srgbClr val="3165BB"/>
                </a:solidFill>
                <a:effectLst/>
                <a:latin typeface="Consolas" panose="020B0609020204030204" pitchFamily="49" charset="0"/>
              </a:rPr>
              <a:t>IF</a:t>
            </a:r>
            <a:r>
              <a:rPr lang="fr-FR" b="0" dirty="0">
                <a:solidFill>
                  <a:srgbClr val="000000"/>
                </a:solidFill>
                <a:effectLst/>
                <a:latin typeface="Consolas" panose="020B0609020204030204" pitchFamily="49" charset="0"/>
              </a:rPr>
              <a:t>( </a:t>
            </a:r>
            <a:r>
              <a:rPr lang="fr-FR" b="0" dirty="0">
                <a:solidFill>
                  <a:srgbClr val="3165BB"/>
                </a:solidFill>
                <a:effectLst/>
                <a:latin typeface="Consolas" panose="020B0609020204030204" pitchFamily="49" charset="0"/>
              </a:rPr>
              <a:t>ISFILTERED</a:t>
            </a:r>
            <a:r>
              <a:rPr lang="fr-FR" b="0" dirty="0">
                <a:solidFill>
                  <a:srgbClr val="000000"/>
                </a:solidFill>
                <a:effectLst/>
                <a:latin typeface="Consolas" panose="020B0609020204030204" pitchFamily="49" charset="0"/>
              </a:rPr>
              <a:t>( </a:t>
            </a:r>
            <a:r>
              <a:rPr lang="fr-FR" b="0" dirty="0">
                <a:solidFill>
                  <a:srgbClr val="001080"/>
                </a:solidFill>
                <a:effectLst/>
                <a:latin typeface="Consolas" panose="020B0609020204030204" pitchFamily="49" charset="0"/>
              </a:rPr>
              <a:t>Produit[Classe]</a:t>
            </a:r>
            <a:r>
              <a:rPr lang="fr-FR" b="0" dirty="0">
                <a:solidFill>
                  <a:srgbClr val="000000"/>
                </a:solidFill>
                <a:effectLst/>
                <a:latin typeface="Consolas" panose="020B0609020204030204" pitchFamily="49" charset="0"/>
              </a:rPr>
              <a:t> ) &amp;&amp; </a:t>
            </a:r>
            <a:r>
              <a:rPr lang="fr-FR" b="0" dirty="0" err="1">
                <a:solidFill>
                  <a:srgbClr val="008080"/>
                </a:solidFill>
                <a:effectLst/>
                <a:latin typeface="Consolas" panose="020B0609020204030204" pitchFamily="49" charset="0"/>
              </a:rPr>
              <a:t>VCount</a:t>
            </a:r>
            <a:r>
              <a:rPr lang="fr-FR" b="0" dirty="0">
                <a:solidFill>
                  <a:srgbClr val="000000"/>
                </a:solidFill>
                <a:effectLst/>
                <a:latin typeface="Consolas" panose="020B0609020204030204" pitchFamily="49" charset="0"/>
              </a:rPr>
              <a:t>&lt; </a:t>
            </a:r>
            <a:r>
              <a:rPr lang="fr-FR" b="0" dirty="0">
                <a:solidFill>
                  <a:srgbClr val="098658"/>
                </a:solidFill>
                <a:effectLst/>
                <a:latin typeface="Consolas" panose="020B0609020204030204" pitchFamily="49" charset="0"/>
              </a:rPr>
              <a:t>3</a:t>
            </a:r>
            <a:r>
              <a:rPr lang="fr-FR" b="0" dirty="0">
                <a:solidFill>
                  <a:srgbClr val="000000"/>
                </a:solidFill>
                <a:effectLst/>
                <a:latin typeface="Consolas" panose="020B0609020204030204" pitchFamily="49" charset="0"/>
              </a:rPr>
              <a:t> ; </a:t>
            </a:r>
            <a:r>
              <a:rPr lang="fr-FR" b="0" dirty="0" err="1">
                <a:solidFill>
                  <a:srgbClr val="008080"/>
                </a:solidFill>
                <a:effectLst/>
                <a:highlight>
                  <a:srgbClr val="C0C0C0"/>
                </a:highlight>
                <a:latin typeface="Consolas" panose="020B0609020204030204" pitchFamily="49" charset="0"/>
              </a:rPr>
              <a:t>Vconcat</a:t>
            </a:r>
            <a:r>
              <a:rPr lang="fr-FR" b="0" dirty="0">
                <a:solidFill>
                  <a:srgbClr val="000000"/>
                </a:solidFill>
                <a:effectLst/>
                <a:latin typeface="Consolas" panose="020B0609020204030204" pitchFamily="49" charset="0"/>
              </a:rPr>
              <a:t> ; </a:t>
            </a:r>
            <a:r>
              <a:rPr lang="fr-FR" b="0" dirty="0">
                <a:solidFill>
                  <a:srgbClr val="A31515"/>
                </a:solidFill>
                <a:effectLst/>
                <a:latin typeface="Consolas" panose="020B0609020204030204" pitchFamily="49" charset="0"/>
              </a:rPr>
              <a:t>"Toutes classes confondues"</a:t>
            </a:r>
            <a:r>
              <a:rPr lang="fr-FR" b="0" dirty="0">
                <a:solidFill>
                  <a:srgbClr val="000000"/>
                </a:solidFill>
                <a:effectLst/>
                <a:latin typeface="Consolas" panose="020B0609020204030204" pitchFamily="49" charset="0"/>
              </a:rPr>
              <a:t> ) </a:t>
            </a:r>
            <a:r>
              <a:rPr lang="fr-FR" b="0" i="1" dirty="0">
                <a:solidFill>
                  <a:srgbClr val="00B050"/>
                </a:solidFill>
                <a:effectLst/>
                <a:latin typeface="Consolas" panose="020B0609020204030204" pitchFamily="49" charset="0"/>
              </a:rPr>
              <a:t>– si le segment classe est utilisé et que le nombre de valeurs sélectionnées est inférieur à 3, alors faire la concaténation, sinon mettre «toutes classes confondues »</a:t>
            </a:r>
            <a:endParaRPr lang="fr-FR" b="0" dirty="0">
              <a:solidFill>
                <a:srgbClr val="00B050"/>
              </a:solidFill>
              <a:effectLst/>
              <a:latin typeface="Consolas" panose="020B0609020204030204" pitchFamily="49" charset="0"/>
            </a:endParaRPr>
          </a:p>
        </p:txBody>
      </p:sp>
    </p:spTree>
    <p:extLst>
      <p:ext uri="{BB962C8B-B14F-4D97-AF65-F5344CB8AC3E}">
        <p14:creationId xmlns:p14="http://schemas.microsoft.com/office/powerpoint/2010/main" val="2270521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594E4-2956-7890-F4EA-0D30010A70E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0689ECB-6CA1-E55C-1622-FFD0BDA8CAE2}"/>
              </a:ext>
            </a:extLst>
          </p:cNvPr>
          <p:cNvSpPr>
            <a:spLocks noGrp="1"/>
          </p:cNvSpPr>
          <p:nvPr>
            <p:ph type="title"/>
          </p:nvPr>
        </p:nvSpPr>
        <p:spPr>
          <a:xfrm>
            <a:off x="2035576" y="589276"/>
            <a:ext cx="9714990" cy="1280890"/>
          </a:xfrm>
        </p:spPr>
        <p:txBody>
          <a:bodyPr rtlCol="0">
            <a:normAutofit/>
          </a:bodyPr>
          <a:lstStyle/>
          <a:p>
            <a:r>
              <a:rPr lang="fr-FR" dirty="0"/>
              <a:t>Les fonctions avancées de filtrage</a:t>
            </a:r>
            <a:br>
              <a:rPr lang="fr-FR" dirty="0"/>
            </a:br>
            <a:r>
              <a:rPr lang="fr-FR" dirty="0"/>
              <a:t>Paramétrage : choix nombre mois glissants</a:t>
            </a:r>
          </a:p>
        </p:txBody>
      </p:sp>
      <p:sp>
        <p:nvSpPr>
          <p:cNvPr id="4" name="Espace réservé du numéro de diapositive 3">
            <a:extLst>
              <a:ext uri="{FF2B5EF4-FFF2-40B4-BE49-F238E27FC236}">
                <a16:creationId xmlns:a16="http://schemas.microsoft.com/office/drawing/2014/main" id="{792E79A6-DB12-906F-8EBB-1F12B7A0CFDC}"/>
              </a:ext>
            </a:extLst>
          </p:cNvPr>
          <p:cNvSpPr>
            <a:spLocks noGrp="1"/>
          </p:cNvSpPr>
          <p:nvPr>
            <p:ph type="sldNum" sz="quarter" idx="12"/>
          </p:nvPr>
        </p:nvSpPr>
        <p:spPr/>
        <p:txBody>
          <a:bodyPr/>
          <a:lstStyle/>
          <a:p>
            <a:pPr rtl="0"/>
            <a:fld id="{401CF334-2D5C-4859-84A6-CA7E6E43FAEB}" type="slidenum">
              <a:rPr lang="fr-FR" noProof="0" smtClean="0"/>
              <a:t>157</a:t>
            </a:fld>
            <a:endParaRPr lang="fr-FR" noProof="0"/>
          </a:p>
        </p:txBody>
      </p:sp>
      <p:sp>
        <p:nvSpPr>
          <p:cNvPr id="9" name="Rectangle 8">
            <a:extLst>
              <a:ext uri="{FF2B5EF4-FFF2-40B4-BE49-F238E27FC236}">
                <a16:creationId xmlns:a16="http://schemas.microsoft.com/office/drawing/2014/main" id="{EB299ADE-C9A9-12B5-90A4-5B8DB6FC382F}"/>
              </a:ext>
            </a:extLst>
          </p:cNvPr>
          <p:cNvSpPr/>
          <p:nvPr/>
        </p:nvSpPr>
        <p:spPr>
          <a:xfrm>
            <a:off x="5738648" y="2035726"/>
            <a:ext cx="6171788" cy="4247317"/>
          </a:xfrm>
          <a:prstGeom prst="rect">
            <a:avLst/>
          </a:prstGeom>
        </p:spPr>
        <p:txBody>
          <a:bodyPr wrap="square">
            <a:spAutoFit/>
          </a:bodyPr>
          <a:lstStyle/>
          <a:p>
            <a:pPr marL="285750" indent="-285750" algn="just">
              <a:buFont typeface="Wingdings" panose="05000000000000000000" pitchFamily="2" charset="2"/>
              <a:buChar char="Ø"/>
            </a:pPr>
            <a:r>
              <a:rPr lang="fr-FR" b="1" dirty="0">
                <a:solidFill>
                  <a:schemeClr val="accent5"/>
                </a:solidFill>
              </a:rPr>
              <a:t>Les paramètres de plages numériques</a:t>
            </a:r>
            <a:r>
              <a:rPr lang="fr-FR" b="1" dirty="0">
                <a:solidFill>
                  <a:schemeClr val="accent4"/>
                </a:solidFill>
                <a:effectLst/>
              </a:rPr>
              <a:t> </a:t>
            </a:r>
            <a:r>
              <a:rPr lang="fr-FR" dirty="0">
                <a:effectLst/>
              </a:rPr>
              <a:t>permettent de créer des </a:t>
            </a:r>
            <a:r>
              <a:rPr lang="fr-FR" b="1" dirty="0">
                <a:effectLst/>
              </a:rPr>
              <a:t>segments</a:t>
            </a:r>
            <a:r>
              <a:rPr lang="fr-FR" dirty="0">
                <a:effectLst/>
              </a:rPr>
              <a:t> qui vont pouvoir être </a:t>
            </a:r>
            <a:r>
              <a:rPr lang="fr-FR" b="1" dirty="0">
                <a:effectLst/>
              </a:rPr>
              <a:t>intégrés</a:t>
            </a:r>
            <a:r>
              <a:rPr lang="fr-FR" dirty="0">
                <a:effectLst/>
              </a:rPr>
              <a:t> dans des </a:t>
            </a:r>
            <a:r>
              <a:rPr lang="fr-FR" b="1" dirty="0">
                <a:effectLst/>
              </a:rPr>
              <a:t>titres dynamiques et des mesures</a:t>
            </a:r>
            <a:r>
              <a:rPr lang="fr-FR" dirty="0">
                <a:effectLst/>
              </a:rPr>
              <a:t> pour agir sur les visuels directement. </a:t>
            </a:r>
          </a:p>
          <a:p>
            <a:pPr algn="just"/>
            <a:endParaRPr lang="fr-FR" u="sng" dirty="0"/>
          </a:p>
          <a:p>
            <a:pPr marL="285750" indent="-285750" algn="just">
              <a:buFont typeface="Wingdings" panose="05000000000000000000" pitchFamily="2" charset="2"/>
              <a:buChar char="Ø"/>
            </a:pPr>
            <a:r>
              <a:rPr lang="fr-FR" u="sng" dirty="0"/>
              <a:t>Exemple :</a:t>
            </a:r>
          </a:p>
          <a:p>
            <a:pPr algn="just"/>
            <a:r>
              <a:rPr lang="fr-FR" i="1" dirty="0"/>
              <a:t>On a créé une mesure pour calculer des cumuls de vente sur 12 mois glissants. Imaginons que l’utilisateur final souhaite changer le nombre de mois de cumul ?</a:t>
            </a:r>
          </a:p>
          <a:p>
            <a:pPr algn="just"/>
            <a:endParaRPr lang="fr-FR" i="1" dirty="0"/>
          </a:p>
          <a:p>
            <a:pPr marL="342900" indent="-342900" algn="just">
              <a:buFont typeface="+mj-lt"/>
              <a:buAutoNum type="arabicParenR"/>
            </a:pPr>
            <a:r>
              <a:rPr lang="fr-FR" dirty="0"/>
              <a:t>Créer un </a:t>
            </a:r>
            <a:r>
              <a:rPr lang="fr-FR" b="1" dirty="0"/>
              <a:t>paramètre de plage numérique</a:t>
            </a:r>
          </a:p>
          <a:p>
            <a:pPr marL="342900" indent="-342900" algn="just">
              <a:buFont typeface="+mj-lt"/>
              <a:buAutoNum type="arabicParenR"/>
            </a:pPr>
            <a:r>
              <a:rPr lang="fr-FR" b="1" dirty="0"/>
              <a:t>Paramétrage</a:t>
            </a:r>
            <a:r>
              <a:rPr lang="fr-FR" dirty="0"/>
              <a:t> : Lui donner un nom, mettre 1 à 12 pour les 12 mois de l’année. Un incrément de 1 pour avoir les 12 valeurs et une valeur par défaut (3 par exemple).</a:t>
            </a:r>
          </a:p>
        </p:txBody>
      </p:sp>
      <p:pic>
        <p:nvPicPr>
          <p:cNvPr id="5" name="Image 4">
            <a:extLst>
              <a:ext uri="{FF2B5EF4-FFF2-40B4-BE49-F238E27FC236}">
                <a16:creationId xmlns:a16="http://schemas.microsoft.com/office/drawing/2014/main" id="{96BC264B-F97A-ADA7-3E4E-BE7CCB50D5FD}"/>
              </a:ext>
            </a:extLst>
          </p:cNvPr>
          <p:cNvPicPr>
            <a:picLocks noChangeAspect="1"/>
          </p:cNvPicPr>
          <p:nvPr/>
        </p:nvPicPr>
        <p:blipFill>
          <a:blip r:embed="rId3"/>
          <a:stretch>
            <a:fillRect/>
          </a:stretch>
        </p:blipFill>
        <p:spPr>
          <a:xfrm>
            <a:off x="2155135" y="1934673"/>
            <a:ext cx="2221475" cy="1151876"/>
          </a:xfrm>
          <a:prstGeom prst="rect">
            <a:avLst/>
          </a:prstGeom>
          <a:ln>
            <a:noFill/>
          </a:ln>
          <a:effectLst>
            <a:outerShdw blurRad="292100" dist="139700" dir="2700000" algn="tl" rotWithShape="0">
              <a:srgbClr val="333333">
                <a:alpha val="65000"/>
              </a:srgbClr>
            </a:outerShdw>
          </a:effectLst>
        </p:spPr>
      </p:pic>
      <p:pic>
        <p:nvPicPr>
          <p:cNvPr id="8" name="Image 7">
            <a:extLst>
              <a:ext uri="{FF2B5EF4-FFF2-40B4-BE49-F238E27FC236}">
                <a16:creationId xmlns:a16="http://schemas.microsoft.com/office/drawing/2014/main" id="{7588BAE6-E1B8-53D3-9E6D-6E43A4CD1A6A}"/>
              </a:ext>
            </a:extLst>
          </p:cNvPr>
          <p:cNvPicPr>
            <a:picLocks noChangeAspect="1"/>
          </p:cNvPicPr>
          <p:nvPr/>
        </p:nvPicPr>
        <p:blipFill>
          <a:blip r:embed="rId4"/>
          <a:stretch>
            <a:fillRect/>
          </a:stretch>
        </p:blipFill>
        <p:spPr>
          <a:xfrm>
            <a:off x="1231099" y="3151056"/>
            <a:ext cx="4069548" cy="34991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78062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E1F06-8FAB-DA84-2958-0A530C8B863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1EE6712-130D-8646-9B3A-02FB2A20EDE7}"/>
              </a:ext>
            </a:extLst>
          </p:cNvPr>
          <p:cNvSpPr>
            <a:spLocks noGrp="1"/>
          </p:cNvSpPr>
          <p:nvPr>
            <p:ph type="title"/>
          </p:nvPr>
        </p:nvSpPr>
        <p:spPr>
          <a:xfrm>
            <a:off x="2035576" y="589276"/>
            <a:ext cx="9714990" cy="1280890"/>
          </a:xfrm>
        </p:spPr>
        <p:txBody>
          <a:bodyPr rtlCol="0">
            <a:normAutofit/>
          </a:bodyPr>
          <a:lstStyle/>
          <a:p>
            <a:r>
              <a:rPr lang="fr-FR" dirty="0"/>
              <a:t>Les fonctions avancées de filtrage</a:t>
            </a:r>
            <a:br>
              <a:rPr lang="fr-FR" dirty="0"/>
            </a:br>
            <a:r>
              <a:rPr lang="fr-FR" dirty="0"/>
              <a:t>Paramétrage : choix nombre mois glissants</a:t>
            </a:r>
          </a:p>
        </p:txBody>
      </p:sp>
      <p:sp>
        <p:nvSpPr>
          <p:cNvPr id="4" name="Espace réservé du numéro de diapositive 3">
            <a:extLst>
              <a:ext uri="{FF2B5EF4-FFF2-40B4-BE49-F238E27FC236}">
                <a16:creationId xmlns:a16="http://schemas.microsoft.com/office/drawing/2014/main" id="{321CB630-513C-08A3-3FDD-665366602F55}"/>
              </a:ext>
            </a:extLst>
          </p:cNvPr>
          <p:cNvSpPr>
            <a:spLocks noGrp="1"/>
          </p:cNvSpPr>
          <p:nvPr>
            <p:ph type="sldNum" sz="quarter" idx="12"/>
          </p:nvPr>
        </p:nvSpPr>
        <p:spPr/>
        <p:txBody>
          <a:bodyPr/>
          <a:lstStyle/>
          <a:p>
            <a:pPr rtl="0"/>
            <a:fld id="{401CF334-2D5C-4859-84A6-CA7E6E43FAEB}" type="slidenum">
              <a:rPr lang="fr-FR" noProof="0" smtClean="0"/>
              <a:t>158</a:t>
            </a:fld>
            <a:endParaRPr lang="fr-FR" noProof="0"/>
          </a:p>
        </p:txBody>
      </p:sp>
      <p:sp>
        <p:nvSpPr>
          <p:cNvPr id="9" name="Rectangle 8">
            <a:extLst>
              <a:ext uri="{FF2B5EF4-FFF2-40B4-BE49-F238E27FC236}">
                <a16:creationId xmlns:a16="http://schemas.microsoft.com/office/drawing/2014/main" id="{400493B2-4CA4-2630-BD9D-39F337495FD4}"/>
              </a:ext>
            </a:extLst>
          </p:cNvPr>
          <p:cNvSpPr/>
          <p:nvPr/>
        </p:nvSpPr>
        <p:spPr>
          <a:xfrm>
            <a:off x="5097517" y="2035726"/>
            <a:ext cx="6812919" cy="4524315"/>
          </a:xfrm>
          <a:prstGeom prst="rect">
            <a:avLst/>
          </a:prstGeom>
        </p:spPr>
        <p:txBody>
          <a:bodyPr wrap="square">
            <a:spAutoFit/>
          </a:bodyPr>
          <a:lstStyle/>
          <a:p>
            <a:pPr marL="285750" indent="-285750" algn="just">
              <a:buFont typeface="Wingdings" panose="05000000000000000000" pitchFamily="2" charset="2"/>
              <a:buChar char="Ø"/>
            </a:pPr>
            <a:r>
              <a:rPr lang="fr-FR" b="1" dirty="0"/>
              <a:t>Conséquence</a:t>
            </a:r>
            <a:r>
              <a:rPr lang="fr-FR" dirty="0"/>
              <a:t> : cela crée une table avec le paramètre (itération) et la valeur à utiliser dans une formule (calcul du cumul)</a:t>
            </a:r>
          </a:p>
          <a:p>
            <a:pPr algn="just"/>
            <a:endParaRPr lang="fr-FR" dirty="0"/>
          </a:p>
          <a:p>
            <a:pPr algn="just"/>
            <a:endParaRPr lang="fr-FR" dirty="0"/>
          </a:p>
          <a:p>
            <a:pPr algn="just"/>
            <a:r>
              <a:rPr lang="fr-FR" dirty="0"/>
              <a:t>3) Dans le code permettant de créer les 12 mois glissants, remplacer le « -12 » par « - (</a:t>
            </a:r>
            <a:r>
              <a:rPr lang="fr-FR" sz="1800" kern="0" dirty="0">
                <a:solidFill>
                  <a:srgbClr val="68349C"/>
                </a:solidFill>
                <a:effectLst/>
                <a:latin typeface="Consolas" panose="020B0609020204030204" pitchFamily="49" charset="0"/>
                <a:ea typeface="Times New Roman" panose="02020603050405020304" pitchFamily="18" charset="0"/>
                <a:cs typeface="Times New Roman" panose="02020603050405020304" pitchFamily="18" charset="0"/>
              </a:rPr>
              <a:t>[Valeur Paramètre cumul])</a:t>
            </a:r>
            <a:r>
              <a:rPr lang="fr-FR" dirty="0"/>
              <a:t> »</a:t>
            </a:r>
          </a:p>
          <a:p>
            <a:pPr algn="just"/>
            <a:r>
              <a:rPr lang="fr-FR" b="1" dirty="0"/>
              <a:t>Conséquence : </a:t>
            </a:r>
            <a:r>
              <a:rPr lang="fr-FR" dirty="0"/>
              <a:t>la mesure se calculera en fonction du numéro sélectionné par l’utilisateur final dans le segment.</a:t>
            </a:r>
          </a:p>
          <a:p>
            <a:pPr algn="just"/>
            <a:endParaRPr lang="fr-FR" b="1" dirty="0"/>
          </a:p>
          <a:p>
            <a:pPr algn="just"/>
            <a:r>
              <a:rPr lang="fr-FR" dirty="0"/>
              <a:t>4) Pour le titre du visuel, cliquer sur FX, mais au lieu de s’embêter avec SELECTEDVALUE, mettre uniquement la valeur de paramètre plus les mots du titre souhaités :</a:t>
            </a:r>
          </a:p>
          <a:p>
            <a:pPr algn="just"/>
            <a:r>
              <a:rPr lang="fr-FR" b="0" dirty="0">
                <a:solidFill>
                  <a:srgbClr val="68349C"/>
                </a:solidFill>
                <a:effectLst/>
                <a:latin typeface="Consolas" panose="020B0609020204030204" pitchFamily="49" charset="0"/>
              </a:rPr>
              <a:t>= [Valeur Paramètre cumul]</a:t>
            </a:r>
            <a:r>
              <a:rPr lang="fr-FR" b="0" dirty="0">
                <a:solidFill>
                  <a:srgbClr val="000000"/>
                </a:solidFill>
                <a:effectLst/>
                <a:latin typeface="Consolas" panose="020B0609020204030204" pitchFamily="49" charset="0"/>
              </a:rPr>
              <a:t> &amp; </a:t>
            </a:r>
            <a:r>
              <a:rPr lang="fr-FR" b="0" dirty="0">
                <a:solidFill>
                  <a:srgbClr val="A31515"/>
                </a:solidFill>
                <a:effectLst/>
                <a:latin typeface="Consolas" panose="020B0609020204030204" pitchFamily="49" charset="0"/>
              </a:rPr>
              <a:t>" mois glissants« </a:t>
            </a:r>
          </a:p>
          <a:p>
            <a:pPr algn="just"/>
            <a:endParaRPr lang="fr-FR" dirty="0">
              <a:solidFill>
                <a:srgbClr val="A31515"/>
              </a:solidFill>
              <a:latin typeface="Consolas" panose="020B0609020204030204" pitchFamily="49" charset="0"/>
            </a:endParaRPr>
          </a:p>
          <a:p>
            <a:pPr algn="just"/>
            <a:r>
              <a:rPr lang="fr-FR" b="0" i="1" dirty="0">
                <a:effectLst/>
              </a:rPr>
              <a:t>Si je clique sur 6 mois, le titre devient : </a:t>
            </a:r>
          </a:p>
        </p:txBody>
      </p:sp>
      <p:pic>
        <p:nvPicPr>
          <p:cNvPr id="6" name="Image 5" descr="Une image contenant texte, capture d’écran, Police, ligne&#10;&#10;Description générée automatiquement">
            <a:extLst>
              <a:ext uri="{FF2B5EF4-FFF2-40B4-BE49-F238E27FC236}">
                <a16:creationId xmlns:a16="http://schemas.microsoft.com/office/drawing/2014/main" id="{A9E38126-9C00-740F-EC10-953121A697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723" y="2050811"/>
            <a:ext cx="2015624" cy="825146"/>
          </a:xfrm>
          <a:prstGeom prst="rect">
            <a:avLst/>
          </a:prstGeom>
          <a:ln>
            <a:noFill/>
          </a:ln>
          <a:effectLst>
            <a:outerShdw blurRad="292100" dist="139700" dir="2700000" algn="tl" rotWithShape="0">
              <a:srgbClr val="333333">
                <a:alpha val="65000"/>
              </a:srgbClr>
            </a:outerShdw>
          </a:effectLst>
        </p:spPr>
      </p:pic>
      <p:pic>
        <p:nvPicPr>
          <p:cNvPr id="10" name="Image 9" descr="Une image contenant texte, capture d’écran, Police, blanc&#10;&#10;Description générée automatiquement">
            <a:extLst>
              <a:ext uri="{FF2B5EF4-FFF2-40B4-BE49-F238E27FC236}">
                <a16:creationId xmlns:a16="http://schemas.microsoft.com/office/drawing/2014/main" id="{08ADDC9E-1B15-0C69-4D37-FDF40EB418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5576" y="2485332"/>
            <a:ext cx="2590800" cy="666750"/>
          </a:xfrm>
          <a:prstGeom prst="rect">
            <a:avLst/>
          </a:prstGeom>
          <a:ln>
            <a:noFill/>
          </a:ln>
          <a:effectLst>
            <a:outerShdw blurRad="292100" dist="139700" dir="2700000" algn="tl" rotWithShape="0">
              <a:srgbClr val="333333">
                <a:alpha val="65000"/>
              </a:srgbClr>
            </a:outerShdw>
          </a:effectLst>
        </p:spPr>
      </p:pic>
      <p:pic>
        <p:nvPicPr>
          <p:cNvPr id="12" name="Image 11">
            <a:extLst>
              <a:ext uri="{FF2B5EF4-FFF2-40B4-BE49-F238E27FC236}">
                <a16:creationId xmlns:a16="http://schemas.microsoft.com/office/drawing/2014/main" id="{0A78F0E1-CB30-E368-A1F4-53AFB16AF4E0}"/>
              </a:ext>
            </a:extLst>
          </p:cNvPr>
          <p:cNvPicPr>
            <a:picLocks noChangeAspect="1"/>
          </p:cNvPicPr>
          <p:nvPr/>
        </p:nvPicPr>
        <p:blipFill>
          <a:blip r:embed="rId5"/>
          <a:stretch>
            <a:fillRect/>
          </a:stretch>
        </p:blipFill>
        <p:spPr>
          <a:xfrm>
            <a:off x="768723" y="3750536"/>
            <a:ext cx="4169679" cy="1094694"/>
          </a:xfrm>
          <a:prstGeom prst="rect">
            <a:avLst/>
          </a:prstGeom>
          <a:ln>
            <a:noFill/>
          </a:ln>
          <a:effectLst>
            <a:outerShdw blurRad="292100" dist="139700" dir="2700000" algn="tl" rotWithShape="0">
              <a:srgbClr val="333333">
                <a:alpha val="65000"/>
              </a:srgbClr>
            </a:outerShdw>
          </a:effectLst>
        </p:spPr>
      </p:pic>
      <p:pic>
        <p:nvPicPr>
          <p:cNvPr id="14" name="Image 13">
            <a:extLst>
              <a:ext uri="{FF2B5EF4-FFF2-40B4-BE49-F238E27FC236}">
                <a16:creationId xmlns:a16="http://schemas.microsoft.com/office/drawing/2014/main" id="{F5872268-454B-5C70-F583-4D454105ECB9}"/>
              </a:ext>
            </a:extLst>
          </p:cNvPr>
          <p:cNvPicPr>
            <a:picLocks noChangeAspect="1"/>
          </p:cNvPicPr>
          <p:nvPr/>
        </p:nvPicPr>
        <p:blipFill>
          <a:blip r:embed="rId6"/>
          <a:stretch>
            <a:fillRect/>
          </a:stretch>
        </p:blipFill>
        <p:spPr>
          <a:xfrm>
            <a:off x="9410746" y="6268724"/>
            <a:ext cx="1719709" cy="245673"/>
          </a:xfrm>
          <a:prstGeom prst="rect">
            <a:avLst/>
          </a:prstGeom>
        </p:spPr>
      </p:pic>
    </p:spTree>
    <p:extLst>
      <p:ext uri="{BB962C8B-B14F-4D97-AF65-F5344CB8AC3E}">
        <p14:creationId xmlns:p14="http://schemas.microsoft.com/office/powerpoint/2010/main" val="4183149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5DD6B-5F0D-3AD7-74D4-60642EAD780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1EA0B4B-4DB9-BF21-A2BC-F0E03F8BDB52}"/>
              </a:ext>
            </a:extLst>
          </p:cNvPr>
          <p:cNvSpPr>
            <a:spLocks noGrp="1"/>
          </p:cNvSpPr>
          <p:nvPr>
            <p:ph type="title"/>
          </p:nvPr>
        </p:nvSpPr>
        <p:spPr>
          <a:xfrm>
            <a:off x="1912883" y="589276"/>
            <a:ext cx="9837683" cy="1280890"/>
          </a:xfrm>
        </p:spPr>
        <p:txBody>
          <a:bodyPr rtlCol="0">
            <a:normAutofit fontScale="90000"/>
          </a:bodyPr>
          <a:lstStyle/>
          <a:p>
            <a:r>
              <a:rPr lang="fr-FR" sz="4000" dirty="0"/>
              <a:t>Les fonctions avancées de filtrage</a:t>
            </a:r>
            <a:br>
              <a:rPr lang="fr-FR" dirty="0"/>
            </a:br>
            <a:r>
              <a:rPr lang="fr-FR" sz="4000" dirty="0"/>
              <a:t>Paramétrage : choix colonnes via segment</a:t>
            </a:r>
          </a:p>
        </p:txBody>
      </p:sp>
      <p:sp>
        <p:nvSpPr>
          <p:cNvPr id="4" name="Espace réservé du numéro de diapositive 3">
            <a:extLst>
              <a:ext uri="{FF2B5EF4-FFF2-40B4-BE49-F238E27FC236}">
                <a16:creationId xmlns:a16="http://schemas.microsoft.com/office/drawing/2014/main" id="{BA01833B-E85B-32A2-CD86-D55A725738FA}"/>
              </a:ext>
            </a:extLst>
          </p:cNvPr>
          <p:cNvSpPr>
            <a:spLocks noGrp="1"/>
          </p:cNvSpPr>
          <p:nvPr>
            <p:ph type="sldNum" sz="quarter" idx="12"/>
          </p:nvPr>
        </p:nvSpPr>
        <p:spPr/>
        <p:txBody>
          <a:bodyPr/>
          <a:lstStyle/>
          <a:p>
            <a:pPr rtl="0"/>
            <a:fld id="{401CF334-2D5C-4859-84A6-CA7E6E43FAEB}" type="slidenum">
              <a:rPr lang="fr-FR" noProof="0" smtClean="0"/>
              <a:t>159</a:t>
            </a:fld>
            <a:endParaRPr lang="fr-FR" noProof="0"/>
          </a:p>
        </p:txBody>
      </p:sp>
      <p:sp>
        <p:nvSpPr>
          <p:cNvPr id="9" name="Rectangle 8">
            <a:extLst>
              <a:ext uri="{FF2B5EF4-FFF2-40B4-BE49-F238E27FC236}">
                <a16:creationId xmlns:a16="http://schemas.microsoft.com/office/drawing/2014/main" id="{B4C455C0-5560-647F-4743-6960B84EE8DD}"/>
              </a:ext>
            </a:extLst>
          </p:cNvPr>
          <p:cNvSpPr/>
          <p:nvPr/>
        </p:nvSpPr>
        <p:spPr>
          <a:xfrm>
            <a:off x="5770179" y="2014706"/>
            <a:ext cx="6171788" cy="4247317"/>
          </a:xfrm>
          <a:prstGeom prst="rect">
            <a:avLst/>
          </a:prstGeom>
        </p:spPr>
        <p:txBody>
          <a:bodyPr wrap="square">
            <a:spAutoFit/>
          </a:bodyPr>
          <a:lstStyle/>
          <a:p>
            <a:pPr marL="285750" indent="-285750" algn="just">
              <a:buFont typeface="Wingdings" panose="05000000000000000000" pitchFamily="2" charset="2"/>
              <a:buChar char="Ø"/>
            </a:pPr>
            <a:r>
              <a:rPr lang="fr-FR" b="1" dirty="0">
                <a:solidFill>
                  <a:schemeClr val="accent5"/>
                </a:solidFill>
              </a:rPr>
              <a:t>Les paramètres de champ </a:t>
            </a:r>
            <a:r>
              <a:rPr lang="fr-FR" dirty="0"/>
              <a:t>permettent de laisser la main libre à l’utilisateur final sur les </a:t>
            </a:r>
            <a:r>
              <a:rPr lang="fr-FR" b="1" dirty="0"/>
              <a:t>colonnes</a:t>
            </a:r>
            <a:r>
              <a:rPr lang="fr-FR" dirty="0"/>
              <a:t> qu’ils souhaitent </a:t>
            </a:r>
            <a:r>
              <a:rPr lang="fr-FR" b="1" dirty="0"/>
              <a:t>afficher dans ses visuels</a:t>
            </a:r>
            <a:r>
              <a:rPr lang="fr-FR" b="1" dirty="0">
                <a:effectLst/>
              </a:rPr>
              <a:t>. </a:t>
            </a:r>
          </a:p>
          <a:p>
            <a:pPr algn="just"/>
            <a:endParaRPr lang="fr-FR" b="1" u="sng" dirty="0"/>
          </a:p>
          <a:p>
            <a:pPr marL="285750" indent="-285750" algn="just">
              <a:buFont typeface="Wingdings" panose="05000000000000000000" pitchFamily="2" charset="2"/>
              <a:buChar char="Ø"/>
            </a:pPr>
            <a:r>
              <a:rPr lang="fr-FR" u="sng" dirty="0"/>
              <a:t>Exemple :</a:t>
            </a:r>
          </a:p>
          <a:p>
            <a:pPr algn="just"/>
            <a:r>
              <a:rPr lang="fr-FR" i="1" dirty="0"/>
              <a:t>Une équipe souhaite avoir un tableau complet mais tous ne souhaitent pas afficher les mêmes colonnes.</a:t>
            </a:r>
          </a:p>
          <a:p>
            <a:pPr algn="just"/>
            <a:endParaRPr lang="fr-FR" i="1" dirty="0"/>
          </a:p>
          <a:p>
            <a:pPr marL="342900" indent="-342900" algn="just">
              <a:buFont typeface="+mj-lt"/>
              <a:buAutoNum type="arabicParenR"/>
            </a:pPr>
            <a:r>
              <a:rPr lang="fr-FR" dirty="0"/>
              <a:t>Créer un </a:t>
            </a:r>
            <a:r>
              <a:rPr lang="fr-FR" b="1" dirty="0"/>
              <a:t>paramètre de champ</a:t>
            </a:r>
          </a:p>
          <a:p>
            <a:pPr marL="342900" indent="-342900" algn="just">
              <a:buFont typeface="+mj-lt"/>
              <a:buAutoNum type="arabicParenR"/>
            </a:pPr>
            <a:r>
              <a:rPr lang="fr-FR" b="1" dirty="0"/>
              <a:t>Paramétrage</a:t>
            </a:r>
            <a:r>
              <a:rPr lang="fr-FR" dirty="0"/>
              <a:t> : Lui donner un nom. </a:t>
            </a:r>
          </a:p>
          <a:p>
            <a:pPr algn="just"/>
            <a:r>
              <a:rPr lang="fr-FR" dirty="0"/>
              <a:t>Sélectionner les champs que les utilisateurs veulent utiliser/choisir pour leur visuel et les organiser et les ranger selon l’ordre voulu.</a:t>
            </a:r>
          </a:p>
          <a:p>
            <a:pPr algn="just"/>
            <a:endParaRPr lang="fr-FR" dirty="0"/>
          </a:p>
          <a:p>
            <a:pPr algn="just"/>
            <a:r>
              <a:rPr lang="fr-FR" dirty="0"/>
              <a:t>Cliquer sur CREER</a:t>
            </a:r>
          </a:p>
        </p:txBody>
      </p:sp>
      <p:pic>
        <p:nvPicPr>
          <p:cNvPr id="12" name="Image 11">
            <a:extLst>
              <a:ext uri="{FF2B5EF4-FFF2-40B4-BE49-F238E27FC236}">
                <a16:creationId xmlns:a16="http://schemas.microsoft.com/office/drawing/2014/main" id="{E32A0A64-47A2-41FC-5B96-540AC858388A}"/>
              </a:ext>
            </a:extLst>
          </p:cNvPr>
          <p:cNvPicPr>
            <a:picLocks noChangeAspect="1"/>
          </p:cNvPicPr>
          <p:nvPr/>
        </p:nvPicPr>
        <p:blipFill>
          <a:blip r:embed="rId3"/>
          <a:stretch>
            <a:fillRect/>
          </a:stretch>
        </p:blipFill>
        <p:spPr>
          <a:xfrm>
            <a:off x="1201961" y="2239863"/>
            <a:ext cx="4038614" cy="4251173"/>
          </a:xfrm>
          <a:prstGeom prst="rect">
            <a:avLst/>
          </a:prstGeom>
          <a:ln>
            <a:noFill/>
          </a:ln>
          <a:effectLst>
            <a:outerShdw blurRad="292100" dist="139700" dir="2700000" algn="tl" rotWithShape="0">
              <a:srgbClr val="333333">
                <a:alpha val="65000"/>
              </a:srgbClr>
            </a:outerShdw>
          </a:effectLst>
        </p:spPr>
      </p:pic>
      <p:pic>
        <p:nvPicPr>
          <p:cNvPr id="10" name="Image 9">
            <a:extLst>
              <a:ext uri="{FF2B5EF4-FFF2-40B4-BE49-F238E27FC236}">
                <a16:creationId xmlns:a16="http://schemas.microsoft.com/office/drawing/2014/main" id="{169F4C2C-2ED8-82FA-75F2-EFEFAC723585}"/>
              </a:ext>
            </a:extLst>
          </p:cNvPr>
          <p:cNvPicPr>
            <a:picLocks noChangeAspect="1"/>
          </p:cNvPicPr>
          <p:nvPr/>
        </p:nvPicPr>
        <p:blipFill>
          <a:blip r:embed="rId4"/>
          <a:stretch>
            <a:fillRect/>
          </a:stretch>
        </p:blipFill>
        <p:spPr>
          <a:xfrm>
            <a:off x="3743618" y="2130319"/>
            <a:ext cx="1745993" cy="11510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13054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9192675" cy="1280890"/>
          </a:xfrm>
        </p:spPr>
        <p:txBody>
          <a:bodyPr rtlCol="0">
            <a:normAutofit/>
          </a:bodyPr>
          <a:lstStyle/>
          <a:p>
            <a:r>
              <a:rPr lang="fr-FR" dirty="0"/>
              <a:t>Le cycle de conception :</a:t>
            </a:r>
            <a:br>
              <a:rPr lang="fr-FR" dirty="0"/>
            </a:br>
            <a:r>
              <a:rPr lang="fr-FR" dirty="0"/>
              <a:t>Modèle de données</a:t>
            </a:r>
          </a:p>
        </p:txBody>
      </p:sp>
      <p:sp>
        <p:nvSpPr>
          <p:cNvPr id="4" name="Espace réservé du numéro de diapositive 3"/>
          <p:cNvSpPr>
            <a:spLocks noGrp="1"/>
          </p:cNvSpPr>
          <p:nvPr>
            <p:ph type="sldNum" sz="quarter" idx="12"/>
          </p:nvPr>
        </p:nvSpPr>
        <p:spPr/>
        <p:txBody>
          <a:bodyPr/>
          <a:lstStyle/>
          <a:p>
            <a:pPr rtl="0"/>
            <a:fld id="{401CF334-2D5C-4859-84A6-CA7E6E43FAEB}" type="slidenum">
              <a:rPr lang="fr-FR" noProof="0" smtClean="0"/>
              <a:t>16</a:t>
            </a:fld>
            <a:endParaRPr lang="fr-FR" noProof="0"/>
          </a:p>
        </p:txBody>
      </p:sp>
      <p:sp>
        <p:nvSpPr>
          <p:cNvPr id="5" name="Espace réservé du contenu 7">
            <a:extLst>
              <a:ext uri="{FF2B5EF4-FFF2-40B4-BE49-F238E27FC236}">
                <a16:creationId xmlns:a16="http://schemas.microsoft.com/office/drawing/2014/main" id="{E669F8A0-0D13-F61A-9087-A96914853104}"/>
              </a:ext>
            </a:extLst>
          </p:cNvPr>
          <p:cNvSpPr>
            <a:spLocks noGrp="1"/>
          </p:cNvSpPr>
          <p:nvPr>
            <p:ph idx="1"/>
          </p:nvPr>
        </p:nvSpPr>
        <p:spPr>
          <a:xfrm>
            <a:off x="5597882" y="2028384"/>
            <a:ext cx="6594118" cy="3967438"/>
          </a:xfrm>
        </p:spPr>
        <p:txBody>
          <a:bodyPr>
            <a:normAutofit fontScale="92500" lnSpcReduction="10000"/>
          </a:bodyPr>
          <a:lstStyle/>
          <a:p>
            <a:pPr marL="285750" indent="-285750" algn="just">
              <a:buFont typeface="Wingdings" panose="05000000000000000000" pitchFamily="2" charset="2"/>
              <a:buChar char="Ø"/>
            </a:pPr>
            <a:r>
              <a:rPr lang="fr-FR" sz="1600" dirty="0"/>
              <a:t>Icône de gauche </a:t>
            </a:r>
            <a:r>
              <a:rPr lang="fr-FR" sz="1600" u="sng" dirty="0"/>
              <a:t>« Modèle ».</a:t>
            </a:r>
          </a:p>
          <a:p>
            <a:pPr marL="285750" indent="-285750" algn="just">
              <a:buFont typeface="Wingdings" panose="05000000000000000000" pitchFamily="2" charset="2"/>
              <a:buChar char="Ø"/>
            </a:pPr>
            <a:endParaRPr lang="fr-FR" sz="1600" u="sng" dirty="0"/>
          </a:p>
          <a:p>
            <a:pPr marL="285750" indent="-285750" algn="just">
              <a:buFont typeface="Wingdings" panose="05000000000000000000" pitchFamily="2" charset="2"/>
              <a:buChar char="Ø"/>
            </a:pPr>
            <a:r>
              <a:rPr lang="fr-FR" sz="1600" dirty="0"/>
              <a:t>Il est nécessaire de </a:t>
            </a:r>
            <a:r>
              <a:rPr lang="fr-FR" sz="1600" b="1" dirty="0"/>
              <a:t>« relier vos sources » </a:t>
            </a:r>
            <a:r>
              <a:rPr lang="fr-FR" sz="1600" dirty="0"/>
              <a:t>et donc vos tables importées afin de pouvoir </a:t>
            </a:r>
            <a:r>
              <a:rPr lang="fr-FR" sz="1600" u="sng" dirty="0"/>
              <a:t>utiliser des colonnes qui se trouvent dans des tables différentes dans un même visuel.</a:t>
            </a:r>
            <a:endParaRPr lang="fr-FR" sz="1600" dirty="0"/>
          </a:p>
          <a:p>
            <a:pPr marL="285750" indent="-285750" algn="just">
              <a:buFont typeface="Wingdings" panose="05000000000000000000" pitchFamily="2" charset="2"/>
              <a:buChar char="Ø"/>
            </a:pPr>
            <a:endParaRPr lang="fr-FR" sz="1600" dirty="0"/>
          </a:p>
          <a:p>
            <a:pPr marL="285750" indent="-285750" algn="just">
              <a:buFont typeface="Wingdings" panose="05000000000000000000" pitchFamily="2" charset="2"/>
              <a:buChar char="Ø"/>
            </a:pPr>
            <a:r>
              <a:rPr lang="fr-FR" sz="1600" dirty="0"/>
              <a:t>Le but n’est pas de tout rassembler avec des </a:t>
            </a:r>
            <a:r>
              <a:rPr lang="fr-FR" sz="1600" dirty="0" err="1"/>
              <a:t>RecherchesV</a:t>
            </a:r>
            <a:r>
              <a:rPr lang="fr-FR" sz="1600" dirty="0"/>
              <a:t> mais juste de donner les moyens à l’outil </a:t>
            </a:r>
            <a:r>
              <a:rPr lang="fr-FR" sz="1600" b="1" dirty="0"/>
              <a:t>de naviguer correctement entre les tables</a:t>
            </a:r>
            <a:r>
              <a:rPr lang="fr-FR" sz="1600" dirty="0"/>
              <a:t> comme si une énorme table de correspondance existait en arrière-fond.</a:t>
            </a:r>
          </a:p>
          <a:p>
            <a:pPr marL="285750" indent="-285750" algn="just">
              <a:buFont typeface="Wingdings" panose="05000000000000000000" pitchFamily="2" charset="2"/>
              <a:buChar char="Ø"/>
            </a:pPr>
            <a:endParaRPr lang="fr-FR" sz="1600" b="1" dirty="0"/>
          </a:p>
          <a:p>
            <a:pPr marL="285750" indent="-285750" algn="just">
              <a:buFont typeface="Wingdings" panose="05000000000000000000" pitchFamily="2" charset="2"/>
              <a:buChar char="Ø"/>
            </a:pPr>
            <a:r>
              <a:rPr lang="fr-FR" sz="1600" b="1" dirty="0"/>
              <a:t>Il faut donc lui donner une colonne de correspondance qui fasse le lien entre deux tables comme pour la fonction </a:t>
            </a:r>
            <a:r>
              <a:rPr lang="fr-FR" sz="1600" b="1" dirty="0" err="1"/>
              <a:t>RechercheV</a:t>
            </a:r>
            <a:r>
              <a:rPr lang="fr-FR" sz="1600" b="1" dirty="0"/>
              <a:t> dans Excel.</a:t>
            </a:r>
          </a:p>
        </p:txBody>
      </p:sp>
      <p:pic>
        <p:nvPicPr>
          <p:cNvPr id="7" name="Image 6">
            <a:extLst>
              <a:ext uri="{FF2B5EF4-FFF2-40B4-BE49-F238E27FC236}">
                <a16:creationId xmlns:a16="http://schemas.microsoft.com/office/drawing/2014/main" id="{3F177686-9E1A-6429-B84F-F67B5FC6010F}"/>
              </a:ext>
            </a:extLst>
          </p:cNvPr>
          <p:cNvPicPr>
            <a:picLocks noChangeAspect="1"/>
          </p:cNvPicPr>
          <p:nvPr/>
        </p:nvPicPr>
        <p:blipFill>
          <a:blip r:embed="rId3"/>
          <a:stretch>
            <a:fillRect/>
          </a:stretch>
        </p:blipFill>
        <p:spPr>
          <a:xfrm>
            <a:off x="844071" y="3178628"/>
            <a:ext cx="4482218" cy="2817194"/>
          </a:xfrm>
          <a:prstGeom prst="rect">
            <a:avLst/>
          </a:prstGeom>
          <a:ln>
            <a:noFill/>
          </a:ln>
          <a:effectLst>
            <a:outerShdw blurRad="292100" dist="139700" dir="2700000" algn="tl" rotWithShape="0">
              <a:srgbClr val="333333">
                <a:alpha val="65000"/>
              </a:srgbClr>
            </a:outerShdw>
          </a:effectLst>
        </p:spPr>
      </p:pic>
      <p:pic>
        <p:nvPicPr>
          <p:cNvPr id="9" name="Image 8">
            <a:extLst>
              <a:ext uri="{FF2B5EF4-FFF2-40B4-BE49-F238E27FC236}">
                <a16:creationId xmlns:a16="http://schemas.microsoft.com/office/drawing/2014/main" id="{692920A3-D564-3438-265B-D2BD19B5F964}"/>
              </a:ext>
            </a:extLst>
          </p:cNvPr>
          <p:cNvPicPr>
            <a:picLocks noChangeAspect="1"/>
          </p:cNvPicPr>
          <p:nvPr/>
        </p:nvPicPr>
        <p:blipFill>
          <a:blip r:embed="rId4"/>
          <a:stretch>
            <a:fillRect/>
          </a:stretch>
        </p:blipFill>
        <p:spPr>
          <a:xfrm>
            <a:off x="2385087" y="1975072"/>
            <a:ext cx="1400185" cy="11334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62002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F4783-43BA-CCCD-8361-5169A25DD76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84B93AD-6DAF-7552-7307-57B26B6A9072}"/>
              </a:ext>
            </a:extLst>
          </p:cNvPr>
          <p:cNvSpPr>
            <a:spLocks noGrp="1"/>
          </p:cNvSpPr>
          <p:nvPr>
            <p:ph type="title"/>
          </p:nvPr>
        </p:nvSpPr>
        <p:spPr>
          <a:xfrm>
            <a:off x="1912883" y="589276"/>
            <a:ext cx="9837683" cy="1280890"/>
          </a:xfrm>
        </p:spPr>
        <p:txBody>
          <a:bodyPr rtlCol="0">
            <a:normAutofit fontScale="90000"/>
          </a:bodyPr>
          <a:lstStyle/>
          <a:p>
            <a:r>
              <a:rPr lang="fr-FR" sz="4000" dirty="0"/>
              <a:t>Les fonctions avancées de filtrage</a:t>
            </a:r>
            <a:br>
              <a:rPr lang="fr-FR" dirty="0"/>
            </a:br>
            <a:r>
              <a:rPr lang="fr-FR" sz="4000" dirty="0"/>
              <a:t>Paramétrage : choix colonnes via segment</a:t>
            </a:r>
          </a:p>
        </p:txBody>
      </p:sp>
      <p:sp>
        <p:nvSpPr>
          <p:cNvPr id="4" name="Espace réservé du numéro de diapositive 3">
            <a:extLst>
              <a:ext uri="{FF2B5EF4-FFF2-40B4-BE49-F238E27FC236}">
                <a16:creationId xmlns:a16="http://schemas.microsoft.com/office/drawing/2014/main" id="{413F788E-18DE-35A4-6473-4A81690CDA72}"/>
              </a:ext>
            </a:extLst>
          </p:cNvPr>
          <p:cNvSpPr>
            <a:spLocks noGrp="1"/>
          </p:cNvSpPr>
          <p:nvPr>
            <p:ph type="sldNum" sz="quarter" idx="12"/>
          </p:nvPr>
        </p:nvSpPr>
        <p:spPr/>
        <p:txBody>
          <a:bodyPr/>
          <a:lstStyle/>
          <a:p>
            <a:pPr rtl="0"/>
            <a:fld id="{401CF334-2D5C-4859-84A6-CA7E6E43FAEB}" type="slidenum">
              <a:rPr lang="fr-FR" noProof="0" smtClean="0"/>
              <a:t>160</a:t>
            </a:fld>
            <a:endParaRPr lang="fr-FR" noProof="0"/>
          </a:p>
        </p:txBody>
      </p:sp>
      <p:sp>
        <p:nvSpPr>
          <p:cNvPr id="9" name="Rectangle 8">
            <a:extLst>
              <a:ext uri="{FF2B5EF4-FFF2-40B4-BE49-F238E27FC236}">
                <a16:creationId xmlns:a16="http://schemas.microsoft.com/office/drawing/2014/main" id="{A7A92F36-9BFD-61D3-EE74-084623433D6E}"/>
              </a:ext>
            </a:extLst>
          </p:cNvPr>
          <p:cNvSpPr/>
          <p:nvPr/>
        </p:nvSpPr>
        <p:spPr>
          <a:xfrm>
            <a:off x="5717628" y="2287974"/>
            <a:ext cx="6171788" cy="3416320"/>
          </a:xfrm>
          <a:prstGeom prst="rect">
            <a:avLst/>
          </a:prstGeom>
        </p:spPr>
        <p:txBody>
          <a:bodyPr wrap="square">
            <a:spAutoFit/>
          </a:bodyPr>
          <a:lstStyle/>
          <a:p>
            <a:pPr marL="285750" indent="-285750" algn="just">
              <a:buFont typeface="Wingdings" panose="05000000000000000000" pitchFamily="2" charset="2"/>
              <a:buChar char="Ø"/>
            </a:pPr>
            <a:r>
              <a:rPr lang="fr-FR" b="1" dirty="0"/>
              <a:t>Conséquence</a:t>
            </a:r>
            <a:r>
              <a:rPr lang="fr-FR" dirty="0"/>
              <a:t> : cela crée une </a:t>
            </a:r>
            <a:r>
              <a:rPr lang="fr-FR" b="1" dirty="0"/>
              <a:t>table</a:t>
            </a:r>
            <a:r>
              <a:rPr lang="fr-FR" dirty="0"/>
              <a:t> avec la formule correspondante et le </a:t>
            </a:r>
            <a:r>
              <a:rPr lang="fr-FR" b="1" dirty="0"/>
              <a:t>segment associé</a:t>
            </a:r>
            <a:r>
              <a:rPr lang="fr-FR" dirty="0"/>
              <a:t>.</a:t>
            </a:r>
          </a:p>
          <a:p>
            <a:pPr algn="just"/>
            <a:endParaRPr lang="fr-FR" i="1" dirty="0"/>
          </a:p>
          <a:p>
            <a:pPr marL="342900" indent="-342900" algn="just">
              <a:buFont typeface="+mj-lt"/>
              <a:buAutoNum type="arabicParenR"/>
            </a:pPr>
            <a:r>
              <a:rPr lang="fr-FR" dirty="0"/>
              <a:t>Je crée un tableau simple et je glisse </a:t>
            </a:r>
            <a:r>
              <a:rPr lang="fr-FR" b="1" dirty="0"/>
              <a:t>« Choix colonnes » </a:t>
            </a:r>
            <a:r>
              <a:rPr lang="fr-FR" dirty="0"/>
              <a:t>à l’intérieur.</a:t>
            </a:r>
          </a:p>
          <a:p>
            <a:pPr algn="just"/>
            <a:endParaRPr lang="fr-FR" dirty="0"/>
          </a:p>
          <a:p>
            <a:pPr marL="285750" indent="-285750" algn="just">
              <a:buFont typeface="Wingdings" panose="05000000000000000000" pitchFamily="2" charset="2"/>
              <a:buChar char="ü"/>
            </a:pPr>
            <a:r>
              <a:rPr lang="fr-FR" u="sng" dirty="0"/>
              <a:t>Si aucun champ n’est sélectionné </a:t>
            </a:r>
            <a:r>
              <a:rPr lang="fr-FR" dirty="0"/>
              <a:t>dans le segment, </a:t>
            </a:r>
            <a:r>
              <a:rPr lang="fr-FR" u="sng" dirty="0"/>
              <a:t>par défaut</a:t>
            </a:r>
            <a:r>
              <a:rPr lang="fr-FR" dirty="0"/>
              <a:t>, cela signifie qu’il affiche </a:t>
            </a:r>
            <a:r>
              <a:rPr lang="fr-FR" u="sng" dirty="0"/>
              <a:t>toutes les colonnes</a:t>
            </a:r>
            <a:r>
              <a:rPr lang="fr-FR" dirty="0"/>
              <a:t>.</a:t>
            </a:r>
          </a:p>
          <a:p>
            <a:pPr algn="just"/>
            <a:endParaRPr lang="fr-FR" dirty="0"/>
          </a:p>
          <a:p>
            <a:pPr marL="285750" indent="-285750" algn="just">
              <a:buFont typeface="Wingdings" panose="05000000000000000000" pitchFamily="2" charset="2"/>
              <a:buChar char="ü"/>
            </a:pPr>
            <a:r>
              <a:rPr lang="fr-FR" dirty="0"/>
              <a:t>Si un ou plusieurs champs sont sélectionnés, alors il affiche ceux spécifiés dans le segment.</a:t>
            </a:r>
          </a:p>
        </p:txBody>
      </p:sp>
      <p:pic>
        <p:nvPicPr>
          <p:cNvPr id="5" name="Image 4">
            <a:extLst>
              <a:ext uri="{FF2B5EF4-FFF2-40B4-BE49-F238E27FC236}">
                <a16:creationId xmlns:a16="http://schemas.microsoft.com/office/drawing/2014/main" id="{9FCADE23-9B8E-185D-0548-65E74ADD6552}"/>
              </a:ext>
            </a:extLst>
          </p:cNvPr>
          <p:cNvPicPr>
            <a:picLocks noChangeAspect="1"/>
          </p:cNvPicPr>
          <p:nvPr/>
        </p:nvPicPr>
        <p:blipFill>
          <a:blip r:embed="rId3"/>
          <a:stretch>
            <a:fillRect/>
          </a:stretch>
        </p:blipFill>
        <p:spPr>
          <a:xfrm>
            <a:off x="1055029" y="2035726"/>
            <a:ext cx="3943900" cy="1524213"/>
          </a:xfrm>
          <a:prstGeom prst="rect">
            <a:avLst/>
          </a:prstGeom>
          <a:ln>
            <a:noFill/>
          </a:ln>
          <a:effectLst>
            <a:outerShdw blurRad="292100" dist="139700" dir="2700000" algn="tl" rotWithShape="0">
              <a:srgbClr val="333333">
                <a:alpha val="65000"/>
              </a:srgbClr>
            </a:outerShdw>
          </a:effectLst>
        </p:spPr>
      </p:pic>
      <p:pic>
        <p:nvPicPr>
          <p:cNvPr id="11" name="Image 10">
            <a:extLst>
              <a:ext uri="{FF2B5EF4-FFF2-40B4-BE49-F238E27FC236}">
                <a16:creationId xmlns:a16="http://schemas.microsoft.com/office/drawing/2014/main" id="{0ECACCF9-4B79-CCB0-A20C-8A8491F727E3}"/>
              </a:ext>
            </a:extLst>
          </p:cNvPr>
          <p:cNvPicPr>
            <a:picLocks noChangeAspect="1"/>
          </p:cNvPicPr>
          <p:nvPr/>
        </p:nvPicPr>
        <p:blipFill>
          <a:blip r:embed="rId4"/>
          <a:stretch>
            <a:fillRect/>
          </a:stretch>
        </p:blipFill>
        <p:spPr>
          <a:xfrm>
            <a:off x="1358491" y="3996134"/>
            <a:ext cx="3336976" cy="18608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80770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101B75-E64E-3620-C5C6-F02360F438B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F2EC7C3-2007-CD09-EEBB-F98F49EF5073}"/>
              </a:ext>
            </a:extLst>
          </p:cNvPr>
          <p:cNvSpPr>
            <a:spLocks noGrp="1"/>
          </p:cNvSpPr>
          <p:nvPr>
            <p:ph type="title"/>
          </p:nvPr>
        </p:nvSpPr>
        <p:spPr>
          <a:xfrm>
            <a:off x="1828801" y="589276"/>
            <a:ext cx="10258096" cy="1280890"/>
          </a:xfrm>
        </p:spPr>
        <p:txBody>
          <a:bodyPr rtlCol="0">
            <a:normAutofit fontScale="90000"/>
          </a:bodyPr>
          <a:lstStyle/>
          <a:p>
            <a:r>
              <a:rPr lang="fr-FR" dirty="0"/>
              <a:t>Les fonctions avancées de filtrage</a:t>
            </a:r>
            <a:br>
              <a:rPr lang="fr-FR" dirty="0"/>
            </a:br>
            <a:r>
              <a:rPr lang="fr-FR" sz="4000" dirty="0"/>
              <a:t>ISINSCOPE : calcul différent niveau du visuel</a:t>
            </a:r>
          </a:p>
        </p:txBody>
      </p:sp>
      <p:sp>
        <p:nvSpPr>
          <p:cNvPr id="4" name="Espace réservé du numéro de diapositive 3">
            <a:extLst>
              <a:ext uri="{FF2B5EF4-FFF2-40B4-BE49-F238E27FC236}">
                <a16:creationId xmlns:a16="http://schemas.microsoft.com/office/drawing/2014/main" id="{9C19E9AD-2ABF-5AD3-B2D8-42EEDFC24420}"/>
              </a:ext>
            </a:extLst>
          </p:cNvPr>
          <p:cNvSpPr>
            <a:spLocks noGrp="1"/>
          </p:cNvSpPr>
          <p:nvPr>
            <p:ph type="sldNum" sz="quarter" idx="12"/>
          </p:nvPr>
        </p:nvSpPr>
        <p:spPr/>
        <p:txBody>
          <a:bodyPr/>
          <a:lstStyle/>
          <a:p>
            <a:pPr rtl="0"/>
            <a:fld id="{401CF334-2D5C-4859-84A6-CA7E6E43FAEB}" type="slidenum">
              <a:rPr lang="fr-FR" noProof="0" smtClean="0"/>
              <a:t>161</a:t>
            </a:fld>
            <a:endParaRPr lang="fr-FR" noProof="0"/>
          </a:p>
        </p:txBody>
      </p:sp>
      <p:sp>
        <p:nvSpPr>
          <p:cNvPr id="9" name="Rectangle 8">
            <a:extLst>
              <a:ext uri="{FF2B5EF4-FFF2-40B4-BE49-F238E27FC236}">
                <a16:creationId xmlns:a16="http://schemas.microsoft.com/office/drawing/2014/main" id="{BD38E9A1-F842-2554-A7AC-D18053EFA117}"/>
              </a:ext>
            </a:extLst>
          </p:cNvPr>
          <p:cNvSpPr/>
          <p:nvPr/>
        </p:nvSpPr>
        <p:spPr>
          <a:xfrm>
            <a:off x="1206126" y="2024574"/>
            <a:ext cx="10603015" cy="3441327"/>
          </a:xfrm>
          <a:prstGeom prst="rect">
            <a:avLst/>
          </a:prstGeom>
        </p:spPr>
        <p:txBody>
          <a:bodyPr wrap="square">
            <a:spAutoFit/>
          </a:bodyPr>
          <a:lstStyle/>
          <a:p>
            <a:pPr marL="285750" lvl="0" indent="-285750" algn="just">
              <a:lnSpc>
                <a:spcPct val="107000"/>
              </a:lnSpc>
              <a:spcAft>
                <a:spcPts val="800"/>
              </a:spcAft>
              <a:buSzPts val="1000"/>
              <a:buFont typeface="Wingdings" panose="05000000000000000000" pitchFamily="2" charset="2"/>
              <a:buChar char="Ø"/>
              <a:tabLst>
                <a:tab pos="457200" algn="l"/>
              </a:tabLst>
            </a:pPr>
            <a:r>
              <a:rPr lang="fr-FR" b="1" dirty="0">
                <a:solidFill>
                  <a:schemeClr val="accent5"/>
                </a:solidFill>
                <a:effectLst/>
              </a:rPr>
              <a:t>ISINSCOPE</a:t>
            </a:r>
            <a:r>
              <a:rPr lang="fr-FR" b="1" dirty="0">
                <a:solidFill>
                  <a:schemeClr val="accent4"/>
                </a:solidFill>
                <a:effectLst/>
              </a:rPr>
              <a:t> </a:t>
            </a:r>
            <a:r>
              <a:rPr lang="fr-FR" dirty="0">
                <a:effectLst/>
              </a:rPr>
              <a:t>permet de </a:t>
            </a:r>
            <a:r>
              <a:rPr lang="fr-FR" dirty="0"/>
              <a:t>différencier le calcul selon le niveau de regroupement / de hiérarchie / filtre de la ligne de valeur par rapport à un autre niveau de hiérarchie et/ou un total</a:t>
            </a:r>
            <a:r>
              <a:rPr lang="fr-FR" dirty="0">
                <a:effectLst/>
              </a:rPr>
              <a:t>. </a:t>
            </a:r>
            <a:r>
              <a:rPr lang="fr-FR" i="1" dirty="0">
                <a:solidFill>
                  <a:schemeClr val="accent4"/>
                </a:solidFill>
                <a:effectLst/>
              </a:rPr>
              <a:t>Ce n’est plus en lien avec le segment mais les filtres lignes et colonnes du visuel :)</a:t>
            </a:r>
          </a:p>
          <a:p>
            <a:pPr lvl="0" algn="just">
              <a:lnSpc>
                <a:spcPct val="107000"/>
              </a:lnSpc>
              <a:spcAft>
                <a:spcPts val="800"/>
              </a:spcAft>
              <a:buSzPts val="1000"/>
              <a:tabLst>
                <a:tab pos="457200" algn="l"/>
              </a:tabLst>
            </a:pPr>
            <a:r>
              <a:rPr lang="fr-FR" i="1" dirty="0"/>
              <a:t>Le HASONFILTER permet de faire la même chose avec moins performant.</a:t>
            </a:r>
          </a:p>
          <a:p>
            <a:pPr lvl="0" algn="just">
              <a:lnSpc>
                <a:spcPct val="107000"/>
              </a:lnSpc>
              <a:buSzPts val="1000"/>
              <a:tabLst>
                <a:tab pos="457200" algn="l"/>
              </a:tabLst>
            </a:pPr>
            <a:r>
              <a:rPr lang="fr-FR" u="sng" dirty="0"/>
              <a:t>Exemple :</a:t>
            </a:r>
          </a:p>
          <a:p>
            <a:pPr marL="285750" indent="-285750" algn="just">
              <a:buFont typeface="Arial" panose="020B0604020202020204" pitchFamily="34" charset="0"/>
              <a:buChar char="•"/>
            </a:pPr>
            <a:r>
              <a:rPr lang="fr-FR" i="1" dirty="0"/>
              <a:t>Je fais une matrice avec les années en lignes, les mois en colonnes et le nombre de ventes en valeurs. Je rajoute un filtre pour exclure les années antérieures à 2020.</a:t>
            </a:r>
          </a:p>
          <a:p>
            <a:pPr marL="285750" indent="-285750" algn="just">
              <a:buFont typeface="Arial" panose="020B0604020202020204" pitchFamily="34" charset="0"/>
              <a:buChar char="•"/>
            </a:pPr>
            <a:endParaRPr lang="fr-FR" i="1" dirty="0"/>
          </a:p>
          <a:p>
            <a:pPr marL="285750" indent="-285750" algn="just">
              <a:buFont typeface="Arial" panose="020B0604020202020204" pitchFamily="34" charset="0"/>
              <a:buChar char="•"/>
            </a:pPr>
            <a:r>
              <a:rPr lang="fr-FR" i="1" dirty="0"/>
              <a:t>Le total par mois, est le total sur toutes les années du tableau mais j’aimerais que la ligne de total affiche </a:t>
            </a:r>
            <a:r>
              <a:rPr lang="fr-FR" b="1" i="1" dirty="0"/>
              <a:t>la moyenne par mois </a:t>
            </a:r>
            <a:r>
              <a:rPr lang="fr-FR" i="1" dirty="0"/>
              <a:t>!</a:t>
            </a:r>
          </a:p>
          <a:p>
            <a:pPr algn="just"/>
            <a:endParaRPr lang="fr-FR" i="1" dirty="0"/>
          </a:p>
        </p:txBody>
      </p:sp>
      <p:pic>
        <p:nvPicPr>
          <p:cNvPr id="8" name="Image 7">
            <a:extLst>
              <a:ext uri="{FF2B5EF4-FFF2-40B4-BE49-F238E27FC236}">
                <a16:creationId xmlns:a16="http://schemas.microsoft.com/office/drawing/2014/main" id="{22B72248-6927-16EA-9F69-1BCCB3F9CB80}"/>
              </a:ext>
            </a:extLst>
          </p:cNvPr>
          <p:cNvPicPr>
            <a:picLocks noChangeAspect="1"/>
          </p:cNvPicPr>
          <p:nvPr/>
        </p:nvPicPr>
        <p:blipFill>
          <a:blip r:embed="rId3"/>
          <a:stretch>
            <a:fillRect/>
          </a:stretch>
        </p:blipFill>
        <p:spPr>
          <a:xfrm>
            <a:off x="4029249" y="5208203"/>
            <a:ext cx="6280945" cy="1359911"/>
          </a:xfrm>
          <a:prstGeom prst="rect">
            <a:avLst/>
          </a:prstGeom>
        </p:spPr>
      </p:pic>
    </p:spTree>
    <p:extLst>
      <p:ext uri="{BB962C8B-B14F-4D97-AF65-F5344CB8AC3E}">
        <p14:creationId xmlns:p14="http://schemas.microsoft.com/office/powerpoint/2010/main" val="2283633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E4AF9-52B7-251B-3696-7724BBEAC33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6FEE534-9910-4674-F4CB-F855BCB9E76D}"/>
              </a:ext>
            </a:extLst>
          </p:cNvPr>
          <p:cNvSpPr>
            <a:spLocks noGrp="1"/>
          </p:cNvSpPr>
          <p:nvPr>
            <p:ph type="title"/>
          </p:nvPr>
        </p:nvSpPr>
        <p:spPr>
          <a:xfrm>
            <a:off x="1828801" y="589276"/>
            <a:ext cx="10258096" cy="1280890"/>
          </a:xfrm>
        </p:spPr>
        <p:txBody>
          <a:bodyPr rtlCol="0">
            <a:normAutofit fontScale="90000"/>
          </a:bodyPr>
          <a:lstStyle/>
          <a:p>
            <a:r>
              <a:rPr lang="fr-FR" dirty="0"/>
              <a:t>Les fonctions avancées de filtrage</a:t>
            </a:r>
            <a:br>
              <a:rPr lang="fr-FR" dirty="0"/>
            </a:br>
            <a:r>
              <a:rPr lang="fr-FR" sz="3800" dirty="0"/>
              <a:t>ISINSCOPE : calcul différent niveau du visuel</a:t>
            </a:r>
          </a:p>
        </p:txBody>
      </p:sp>
      <p:sp>
        <p:nvSpPr>
          <p:cNvPr id="4" name="Espace réservé du numéro de diapositive 3">
            <a:extLst>
              <a:ext uri="{FF2B5EF4-FFF2-40B4-BE49-F238E27FC236}">
                <a16:creationId xmlns:a16="http://schemas.microsoft.com/office/drawing/2014/main" id="{9CCF2F5A-4CE1-F28D-8937-31640B14F95A}"/>
              </a:ext>
            </a:extLst>
          </p:cNvPr>
          <p:cNvSpPr>
            <a:spLocks noGrp="1"/>
          </p:cNvSpPr>
          <p:nvPr>
            <p:ph type="sldNum" sz="quarter" idx="12"/>
          </p:nvPr>
        </p:nvSpPr>
        <p:spPr/>
        <p:txBody>
          <a:bodyPr/>
          <a:lstStyle/>
          <a:p>
            <a:pPr rtl="0"/>
            <a:fld id="{401CF334-2D5C-4859-84A6-CA7E6E43FAEB}" type="slidenum">
              <a:rPr lang="fr-FR" noProof="0" smtClean="0"/>
              <a:t>162</a:t>
            </a:fld>
            <a:endParaRPr lang="fr-FR" noProof="0"/>
          </a:p>
        </p:txBody>
      </p:sp>
      <p:sp>
        <p:nvSpPr>
          <p:cNvPr id="9" name="Rectangle 8">
            <a:extLst>
              <a:ext uri="{FF2B5EF4-FFF2-40B4-BE49-F238E27FC236}">
                <a16:creationId xmlns:a16="http://schemas.microsoft.com/office/drawing/2014/main" id="{A27C24DF-7E3F-E977-0679-81D648855780}"/>
              </a:ext>
            </a:extLst>
          </p:cNvPr>
          <p:cNvSpPr/>
          <p:nvPr/>
        </p:nvSpPr>
        <p:spPr>
          <a:xfrm>
            <a:off x="1311579" y="2024574"/>
            <a:ext cx="10497562" cy="3693319"/>
          </a:xfrm>
          <a:prstGeom prst="rect">
            <a:avLst/>
          </a:prstGeom>
        </p:spPr>
        <p:txBody>
          <a:bodyPr wrap="square">
            <a:spAutoFit/>
          </a:bodyPr>
          <a:lstStyle/>
          <a:p>
            <a:pPr marL="285750" indent="-285750" algn="just">
              <a:buFont typeface="Wingdings" panose="05000000000000000000" pitchFamily="2" charset="2"/>
              <a:buChar char="Ø"/>
            </a:pPr>
            <a:r>
              <a:rPr lang="fr-FR" sz="1800" dirty="0">
                <a:solidFill>
                  <a:srgbClr val="00B0F0"/>
                </a:solidFill>
                <a:latin typeface="Consolas" panose="020B0609020204030204" pitchFamily="49" charset="0"/>
              </a:rPr>
              <a:t>Je vais donc lui dire que s’il est sur un filtre de ligne (colonne en ligne du tableau = Année) alors il calcule le total des ventes </a:t>
            </a:r>
          </a:p>
          <a:p>
            <a:pPr marL="285750" indent="-285750" algn="just">
              <a:buFont typeface="Wingdings" panose="05000000000000000000" pitchFamily="2" charset="2"/>
              <a:buChar char="Ø"/>
            </a:pPr>
            <a:r>
              <a:rPr lang="fr-FR" dirty="0">
                <a:solidFill>
                  <a:srgbClr val="00B0F0"/>
                </a:solidFill>
                <a:latin typeface="Consolas" panose="020B0609020204030204" pitchFamily="49" charset="0"/>
              </a:rPr>
              <a:t>S</a:t>
            </a:r>
            <a:r>
              <a:rPr lang="fr-FR" sz="1800" dirty="0">
                <a:solidFill>
                  <a:srgbClr val="00B0F0"/>
                </a:solidFill>
                <a:latin typeface="Consolas" panose="020B0609020204030204" pitchFamily="49" charset="0"/>
              </a:rPr>
              <a:t>inon (il ne reste que la ligne total), il calcule la moyenne sur toutes les années depuis 2020.</a:t>
            </a:r>
          </a:p>
          <a:p>
            <a:pPr marL="285750" indent="-285750" algn="just">
              <a:buFont typeface="Wingdings" panose="05000000000000000000" pitchFamily="2" charset="2"/>
              <a:buChar char="Ø"/>
            </a:pPr>
            <a:endParaRPr lang="fr-FR" i="1" dirty="0">
              <a:solidFill>
                <a:srgbClr val="00B0F0"/>
              </a:solidFill>
              <a:latin typeface="Consolas" panose="020B0609020204030204" pitchFamily="49" charset="0"/>
            </a:endParaRPr>
          </a:p>
          <a:p>
            <a:r>
              <a:rPr lang="fr-FR" b="0" dirty="0">
                <a:solidFill>
                  <a:srgbClr val="000000"/>
                </a:solidFill>
                <a:effectLst/>
                <a:latin typeface="Consolas" panose="020B0609020204030204" pitchFamily="49" charset="0"/>
              </a:rPr>
              <a:t>Calcul # pour total = </a:t>
            </a:r>
          </a:p>
          <a:p>
            <a:r>
              <a:rPr lang="fr-FR" b="0" dirty="0">
                <a:solidFill>
                  <a:srgbClr val="0000FF"/>
                </a:solidFill>
                <a:effectLst/>
                <a:latin typeface="Consolas" panose="020B0609020204030204" pitchFamily="49" charset="0"/>
              </a:rPr>
              <a:t>	var</a:t>
            </a:r>
            <a:r>
              <a:rPr lang="fr-FR" b="0" dirty="0">
                <a:solidFill>
                  <a:srgbClr val="000000"/>
                </a:solidFill>
                <a:effectLst/>
                <a:latin typeface="Consolas" panose="020B0609020204030204" pitchFamily="49" charset="0"/>
              </a:rPr>
              <a:t> _totalannee = </a:t>
            </a:r>
            <a:r>
              <a:rPr lang="fr-FR" b="0" dirty="0">
                <a:solidFill>
                  <a:srgbClr val="3165BB"/>
                </a:solidFill>
                <a:effectLst/>
                <a:latin typeface="Consolas" panose="020B0609020204030204" pitchFamily="49" charset="0"/>
              </a:rPr>
              <a:t>COUNT</a:t>
            </a:r>
            <a:r>
              <a:rPr lang="fr-FR" b="0" dirty="0">
                <a:solidFill>
                  <a:srgbClr val="000000"/>
                </a:solidFill>
                <a:effectLst/>
                <a:latin typeface="Consolas" panose="020B0609020204030204" pitchFamily="49" charset="0"/>
              </a:rPr>
              <a:t>( '2Ventes ouvrées DAX'[Idvente] )</a:t>
            </a:r>
          </a:p>
          <a:p>
            <a:r>
              <a:rPr lang="fr-FR" b="0" dirty="0">
                <a:solidFill>
                  <a:srgbClr val="000000"/>
                </a:solidFill>
                <a:effectLst/>
                <a:latin typeface="Consolas" panose="020B0609020204030204" pitchFamily="49" charset="0"/>
              </a:rPr>
              <a:t>    </a:t>
            </a:r>
            <a:r>
              <a:rPr lang="fr-FR" b="0" dirty="0">
                <a:solidFill>
                  <a:srgbClr val="0000FF"/>
                </a:solidFill>
                <a:effectLst/>
                <a:latin typeface="Consolas" panose="020B0609020204030204" pitchFamily="49" charset="0"/>
              </a:rPr>
              <a:t>var</a:t>
            </a:r>
            <a:r>
              <a:rPr lang="fr-FR" b="0" dirty="0">
                <a:solidFill>
                  <a:srgbClr val="000000"/>
                </a:solidFill>
                <a:effectLst/>
                <a:latin typeface="Consolas" panose="020B0609020204030204" pitchFamily="49" charset="0"/>
              </a:rPr>
              <a:t> moyenneSfiltre =  </a:t>
            </a:r>
          </a:p>
          <a:p>
            <a:r>
              <a:rPr lang="fr-FR" b="0" dirty="0">
                <a:solidFill>
                  <a:srgbClr val="3165BB"/>
                </a:solidFill>
                <a:effectLst/>
                <a:latin typeface="Consolas" panose="020B0609020204030204" pitchFamily="49" charset="0"/>
              </a:rPr>
              <a:t>COUNT</a:t>
            </a:r>
            <a:r>
              <a:rPr lang="fr-FR" b="0" dirty="0">
                <a:solidFill>
                  <a:srgbClr val="000000"/>
                </a:solidFill>
                <a:effectLst/>
                <a:latin typeface="Consolas" panose="020B0609020204030204" pitchFamily="49" charset="0"/>
              </a:rPr>
              <a:t>( '2Ventes ouvrées DAX'[Idvente] ) /</a:t>
            </a:r>
            <a:r>
              <a:rPr lang="fr-FR" b="0" dirty="0">
                <a:solidFill>
                  <a:srgbClr val="3165BB"/>
                </a:solidFill>
                <a:effectLst/>
                <a:latin typeface="Consolas" panose="020B0609020204030204" pitchFamily="49" charset="0"/>
              </a:rPr>
              <a:t>DISTINCTCOUNT</a:t>
            </a:r>
            <a:r>
              <a:rPr lang="fr-FR" b="0" dirty="0">
                <a:solidFill>
                  <a:srgbClr val="000000"/>
                </a:solidFill>
                <a:effectLst/>
                <a:latin typeface="Consolas" panose="020B0609020204030204" pitchFamily="49" charset="0"/>
              </a:rPr>
              <a:t>( '1Table Date Dax'[Année] )</a:t>
            </a:r>
          </a:p>
          <a:p>
            <a:r>
              <a:rPr lang="fr-FR" b="0" dirty="0">
                <a:solidFill>
                  <a:srgbClr val="000000"/>
                </a:solidFill>
                <a:effectLst/>
                <a:latin typeface="Consolas" panose="020B0609020204030204" pitchFamily="49" charset="0"/>
              </a:rPr>
              <a:t>    </a:t>
            </a:r>
            <a:r>
              <a:rPr lang="fr-FR" b="0" dirty="0">
                <a:solidFill>
                  <a:srgbClr val="0000FF"/>
                </a:solidFill>
                <a:effectLst/>
                <a:latin typeface="Consolas" panose="020B0609020204030204" pitchFamily="49" charset="0"/>
              </a:rPr>
              <a:t>var</a:t>
            </a:r>
            <a:r>
              <a:rPr lang="fr-FR" b="0" dirty="0">
                <a:solidFill>
                  <a:srgbClr val="000000"/>
                </a:solidFill>
                <a:effectLst/>
                <a:latin typeface="Consolas" panose="020B0609020204030204" pitchFamily="49" charset="0"/>
              </a:rPr>
              <a:t> _moyenne = </a:t>
            </a:r>
            <a:r>
              <a:rPr lang="fr-FR" b="0" dirty="0">
                <a:solidFill>
                  <a:srgbClr val="3165BB"/>
                </a:solidFill>
                <a:effectLst/>
                <a:latin typeface="Consolas" panose="020B0609020204030204" pitchFamily="49" charset="0"/>
              </a:rPr>
              <a:t>CALCULATE</a:t>
            </a:r>
            <a:r>
              <a:rPr lang="fr-FR" b="0" dirty="0">
                <a:solidFill>
                  <a:srgbClr val="000000"/>
                </a:solidFill>
                <a:effectLst/>
                <a:latin typeface="Consolas" panose="020B0609020204030204" pitchFamily="49" charset="0"/>
              </a:rPr>
              <a:t>( moyenneSfiltre ; '1Table Date Dax'[Année]&gt;=</a:t>
            </a:r>
            <a:r>
              <a:rPr lang="fr-FR" b="0" dirty="0">
                <a:solidFill>
                  <a:srgbClr val="098658"/>
                </a:solidFill>
                <a:effectLst/>
                <a:latin typeface="Consolas" panose="020B0609020204030204" pitchFamily="49" charset="0"/>
              </a:rPr>
              <a:t>2020</a:t>
            </a:r>
            <a:r>
              <a:rPr lang="fr-FR" b="0" dirty="0">
                <a:solidFill>
                  <a:srgbClr val="000000"/>
                </a:solidFill>
                <a:effectLst/>
                <a:latin typeface="Consolas" panose="020B0609020204030204" pitchFamily="49" charset="0"/>
              </a:rPr>
              <a:t>)</a:t>
            </a:r>
          </a:p>
          <a:p>
            <a:br>
              <a:rPr lang="fr-FR" b="0" dirty="0">
                <a:solidFill>
                  <a:srgbClr val="000000"/>
                </a:solidFill>
                <a:effectLst/>
                <a:latin typeface="Consolas" panose="020B0609020204030204" pitchFamily="49" charset="0"/>
              </a:rPr>
            </a:br>
            <a:r>
              <a:rPr lang="fr-FR" b="0" dirty="0">
                <a:solidFill>
                  <a:srgbClr val="000000"/>
                </a:solidFill>
                <a:effectLst/>
                <a:latin typeface="Consolas" panose="020B0609020204030204" pitchFamily="49" charset="0"/>
              </a:rPr>
              <a:t> </a:t>
            </a:r>
            <a:r>
              <a:rPr lang="fr-FR" b="0" dirty="0">
                <a:solidFill>
                  <a:srgbClr val="0000FF"/>
                </a:solidFill>
                <a:effectLst/>
                <a:latin typeface="Consolas" panose="020B0609020204030204" pitchFamily="49" charset="0"/>
              </a:rPr>
              <a:t>return</a:t>
            </a:r>
            <a:r>
              <a:rPr lang="fr-FR" b="0" dirty="0">
                <a:solidFill>
                  <a:srgbClr val="000000"/>
                </a:solidFill>
                <a:effectLst/>
                <a:latin typeface="Consolas" panose="020B0609020204030204" pitchFamily="49" charset="0"/>
              </a:rPr>
              <a:t> </a:t>
            </a:r>
            <a:r>
              <a:rPr lang="fr-FR" b="0" dirty="0">
                <a:solidFill>
                  <a:srgbClr val="FF0000"/>
                </a:solidFill>
                <a:effectLst/>
                <a:latin typeface="Consolas" panose="020B0609020204030204" pitchFamily="49" charset="0"/>
              </a:rPr>
              <a:t>if (ISINSCOPE( '1Table Date Dax'[Année]); </a:t>
            </a:r>
            <a:r>
              <a:rPr lang="fr-FR" b="0" dirty="0">
                <a:solidFill>
                  <a:srgbClr val="000000"/>
                </a:solidFill>
                <a:effectLst/>
                <a:latin typeface="Consolas" panose="020B0609020204030204" pitchFamily="49" charset="0"/>
              </a:rPr>
              <a:t>_totalannee ; _moyenne) </a:t>
            </a:r>
          </a:p>
          <a:p>
            <a:pPr marL="285750" indent="-285750" algn="just">
              <a:buFont typeface="Wingdings" panose="05000000000000000000" pitchFamily="2" charset="2"/>
              <a:buChar char="Ø"/>
            </a:pPr>
            <a:endParaRPr lang="fr-FR" sz="1800" i="1" dirty="0">
              <a:solidFill>
                <a:srgbClr val="00B0F0"/>
              </a:solidFill>
              <a:latin typeface="Consolas" panose="020B0609020204030204" pitchFamily="49" charset="0"/>
            </a:endParaRPr>
          </a:p>
        </p:txBody>
      </p:sp>
      <p:pic>
        <p:nvPicPr>
          <p:cNvPr id="7" name="Image 6">
            <a:extLst>
              <a:ext uri="{FF2B5EF4-FFF2-40B4-BE49-F238E27FC236}">
                <a16:creationId xmlns:a16="http://schemas.microsoft.com/office/drawing/2014/main" id="{B7C47D1E-4364-7547-1958-84343FD096C4}"/>
              </a:ext>
            </a:extLst>
          </p:cNvPr>
          <p:cNvPicPr>
            <a:picLocks noChangeAspect="1"/>
          </p:cNvPicPr>
          <p:nvPr/>
        </p:nvPicPr>
        <p:blipFill>
          <a:blip r:embed="rId3"/>
          <a:stretch>
            <a:fillRect/>
          </a:stretch>
        </p:blipFill>
        <p:spPr>
          <a:xfrm>
            <a:off x="4140672" y="5474979"/>
            <a:ext cx="4839375" cy="1114581"/>
          </a:xfrm>
          <a:prstGeom prst="rect">
            <a:avLst/>
          </a:prstGeom>
        </p:spPr>
      </p:pic>
    </p:spTree>
    <p:extLst>
      <p:ext uri="{BB962C8B-B14F-4D97-AF65-F5344CB8AC3E}">
        <p14:creationId xmlns:p14="http://schemas.microsoft.com/office/powerpoint/2010/main" val="3827971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4F1A4B-B7B1-AA9C-89F7-85307726546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3425E33-C7FF-15A2-9F89-2588D5A6E630}"/>
              </a:ext>
            </a:extLst>
          </p:cNvPr>
          <p:cNvSpPr>
            <a:spLocks noGrp="1"/>
          </p:cNvSpPr>
          <p:nvPr>
            <p:ph type="title"/>
          </p:nvPr>
        </p:nvSpPr>
        <p:spPr>
          <a:xfrm>
            <a:off x="1852864" y="220307"/>
            <a:ext cx="10258096" cy="1280890"/>
          </a:xfrm>
        </p:spPr>
        <p:txBody>
          <a:bodyPr rtlCol="0">
            <a:normAutofit/>
          </a:bodyPr>
          <a:lstStyle/>
          <a:p>
            <a:r>
              <a:rPr lang="fr-FR" dirty="0"/>
              <a:t>Les fonctions avancées de filtrage</a:t>
            </a:r>
            <a:br>
              <a:rPr lang="fr-FR" dirty="0"/>
            </a:br>
            <a:r>
              <a:rPr lang="fr-FR" sz="3800" dirty="0"/>
              <a:t>Synthèse des fonctions de filtre</a:t>
            </a:r>
          </a:p>
        </p:txBody>
      </p:sp>
      <p:sp>
        <p:nvSpPr>
          <p:cNvPr id="4" name="Espace réservé du numéro de diapositive 3">
            <a:extLst>
              <a:ext uri="{FF2B5EF4-FFF2-40B4-BE49-F238E27FC236}">
                <a16:creationId xmlns:a16="http://schemas.microsoft.com/office/drawing/2014/main" id="{00243A18-6B51-2E44-9793-1234105F3FDD}"/>
              </a:ext>
            </a:extLst>
          </p:cNvPr>
          <p:cNvSpPr>
            <a:spLocks noGrp="1"/>
          </p:cNvSpPr>
          <p:nvPr>
            <p:ph type="sldNum" sz="quarter" idx="12"/>
          </p:nvPr>
        </p:nvSpPr>
        <p:spPr/>
        <p:txBody>
          <a:bodyPr/>
          <a:lstStyle/>
          <a:p>
            <a:pPr rtl="0"/>
            <a:fld id="{401CF334-2D5C-4859-84A6-CA7E6E43FAEB}" type="slidenum">
              <a:rPr lang="fr-FR" noProof="0" smtClean="0"/>
              <a:t>163</a:t>
            </a:fld>
            <a:endParaRPr lang="fr-FR" noProof="0"/>
          </a:p>
        </p:txBody>
      </p:sp>
      <p:sp>
        <p:nvSpPr>
          <p:cNvPr id="9" name="Rectangle 8">
            <a:extLst>
              <a:ext uri="{FF2B5EF4-FFF2-40B4-BE49-F238E27FC236}">
                <a16:creationId xmlns:a16="http://schemas.microsoft.com/office/drawing/2014/main" id="{F8987F13-F60E-886A-D58B-3434EFD8391C}"/>
              </a:ext>
            </a:extLst>
          </p:cNvPr>
          <p:cNvSpPr/>
          <p:nvPr/>
        </p:nvSpPr>
        <p:spPr>
          <a:xfrm>
            <a:off x="1082842" y="1623521"/>
            <a:ext cx="10790467" cy="5016758"/>
          </a:xfrm>
          <a:prstGeom prst="rect">
            <a:avLst/>
          </a:prstGeom>
        </p:spPr>
        <p:txBody>
          <a:bodyPr wrap="square">
            <a:spAutoFit/>
          </a:bodyPr>
          <a:lstStyle/>
          <a:p>
            <a:pPr marL="285750" indent="-285750" algn="just">
              <a:buFont typeface="Wingdings" panose="05000000000000000000" pitchFamily="2" charset="2"/>
              <a:buChar char="Ø"/>
            </a:pPr>
            <a:r>
              <a:rPr lang="fr-FR" sz="1600" b="1" dirty="0"/>
              <a:t>SELECTEDVALUE</a:t>
            </a:r>
            <a:r>
              <a:rPr lang="fr-FR" sz="1600" dirty="0"/>
              <a:t> : pour générer un titre dynamique affichant la valeur sélectionnée (segment – fonctionne si plusieurs valeurs sélectionnées).</a:t>
            </a:r>
          </a:p>
          <a:p>
            <a:pPr marL="285750" indent="-285750" algn="just">
              <a:buFont typeface="Wingdings" panose="05000000000000000000" pitchFamily="2" charset="2"/>
              <a:buChar char="Ø"/>
            </a:pPr>
            <a:endParaRPr lang="fr-FR" sz="1600" dirty="0"/>
          </a:p>
          <a:p>
            <a:pPr marL="285750" indent="-285750" algn="just">
              <a:buFont typeface="Wingdings" panose="05000000000000000000" pitchFamily="2" charset="2"/>
              <a:buChar char="Ø"/>
            </a:pPr>
            <a:r>
              <a:rPr lang="fr-FR" sz="1600" b="1" dirty="0"/>
              <a:t>CONCATENEX</a:t>
            </a:r>
            <a:r>
              <a:rPr lang="fr-FR" sz="1600" dirty="0"/>
              <a:t> : pour générer un titre dynamique affichant les valeurs sélectionnées (segment – fonctionne si plusieurs valeurs sélectionnées).</a:t>
            </a:r>
          </a:p>
          <a:p>
            <a:pPr marL="285750" indent="-285750" algn="just">
              <a:buFont typeface="Wingdings" panose="05000000000000000000" pitchFamily="2" charset="2"/>
              <a:buChar char="Ø"/>
            </a:pPr>
            <a:endParaRPr lang="fr-FR" sz="1600" dirty="0"/>
          </a:p>
          <a:p>
            <a:pPr marL="285750" indent="-285750" algn="just">
              <a:buFont typeface="Wingdings" panose="05000000000000000000" pitchFamily="2" charset="2"/>
              <a:buChar char="Ø"/>
            </a:pPr>
            <a:r>
              <a:rPr lang="fr-FR" sz="1600" b="1" dirty="0"/>
              <a:t>ISFILTERED :</a:t>
            </a:r>
            <a:r>
              <a:rPr lang="fr-FR" sz="1600" dirty="0"/>
              <a:t> pour générer un titre dynamique en fonction de conditions pour l’affichage des valeurs sélectionnées (segment – fonctionne avec plusieurs valeurs).</a:t>
            </a:r>
            <a:endParaRPr lang="fr-FR" sz="1600" b="1" dirty="0"/>
          </a:p>
          <a:p>
            <a:pPr marL="285750" indent="-285750" algn="just">
              <a:buFont typeface="Wingdings" panose="05000000000000000000" pitchFamily="2" charset="2"/>
              <a:buChar char="Ø"/>
            </a:pPr>
            <a:endParaRPr lang="fr-FR" sz="1600" b="1" dirty="0"/>
          </a:p>
          <a:p>
            <a:pPr marL="285750" indent="-285750" algn="just">
              <a:buFont typeface="Wingdings" panose="05000000000000000000" pitchFamily="2" charset="2"/>
              <a:buChar char="Ø"/>
            </a:pPr>
            <a:r>
              <a:rPr lang="fr-FR" sz="1600" b="1" dirty="0"/>
              <a:t>PARAMETRES DE PLAGE NUMERIQUE </a:t>
            </a:r>
            <a:r>
              <a:rPr lang="fr-FR" sz="1600" dirty="0"/>
              <a:t>: permet de gérer via un segment le paramétrage d’une mesure.</a:t>
            </a:r>
          </a:p>
          <a:p>
            <a:pPr algn="just"/>
            <a:r>
              <a:rPr lang="fr-FR" sz="1600" dirty="0"/>
              <a:t>		(ex : nombre de mois glissants)</a:t>
            </a:r>
          </a:p>
          <a:p>
            <a:pPr marL="285750" indent="-285750" algn="just">
              <a:buFont typeface="Wingdings" panose="05000000000000000000" pitchFamily="2" charset="2"/>
              <a:buChar char="Ø"/>
            </a:pPr>
            <a:endParaRPr lang="fr-FR" sz="1600" dirty="0"/>
          </a:p>
          <a:p>
            <a:pPr marL="285750" indent="-285750" algn="just">
              <a:buFont typeface="Wingdings" panose="05000000000000000000" pitchFamily="2" charset="2"/>
              <a:buChar char="Ø"/>
            </a:pPr>
            <a:r>
              <a:rPr lang="fr-FR" sz="1600" b="1" dirty="0"/>
              <a:t>PARAMETRE DE CHAMP </a:t>
            </a:r>
            <a:r>
              <a:rPr lang="fr-FR" sz="1600" dirty="0"/>
              <a:t>: permet de gérer via un segment les colonnes à afficher dans un visuel.</a:t>
            </a:r>
          </a:p>
          <a:p>
            <a:pPr marL="285750" indent="-285750" algn="just">
              <a:buFont typeface="Wingdings" panose="05000000000000000000" pitchFamily="2" charset="2"/>
              <a:buChar char="Ø"/>
            </a:pPr>
            <a:endParaRPr lang="fr-FR" sz="1600" dirty="0"/>
          </a:p>
          <a:p>
            <a:pPr marL="285750" indent="-285750" algn="just">
              <a:buFont typeface="Wingdings" panose="05000000000000000000" pitchFamily="2" charset="2"/>
              <a:buChar char="Ø"/>
            </a:pPr>
            <a:r>
              <a:rPr lang="fr-FR" sz="1600" b="1" dirty="0"/>
              <a:t>HASONFILTER </a:t>
            </a:r>
            <a:r>
              <a:rPr lang="fr-FR" sz="1600" dirty="0"/>
              <a:t>: pour calculer différemment selon valeur du segment sélectionnée (une seule possible) et/ou niveau de hiérarchie/regroupement/filtre de ligne du visuel lui-même. </a:t>
            </a:r>
          </a:p>
          <a:p>
            <a:pPr algn="just"/>
            <a:r>
              <a:rPr lang="fr-FR" sz="1600" i="1" dirty="0"/>
              <a:t>Moins performant qu’ISINSCOPE.</a:t>
            </a:r>
          </a:p>
          <a:p>
            <a:pPr marL="285750" indent="-285750" algn="just">
              <a:buFont typeface="Wingdings" panose="05000000000000000000" pitchFamily="2" charset="2"/>
              <a:buChar char="Ø"/>
            </a:pPr>
            <a:endParaRPr lang="fr-FR" sz="1600" dirty="0"/>
          </a:p>
          <a:p>
            <a:pPr marL="285750" indent="-285750" algn="just">
              <a:buFont typeface="Wingdings" panose="05000000000000000000" pitchFamily="2" charset="2"/>
              <a:buChar char="Ø"/>
            </a:pPr>
            <a:r>
              <a:rPr lang="fr-FR" sz="1600" b="1" dirty="0"/>
              <a:t>ISINSCOPE</a:t>
            </a:r>
            <a:r>
              <a:rPr lang="fr-FR" sz="1600" dirty="0"/>
              <a:t> : pour calculer différemment selon le niveau de hiérarchie/regroupement/filtre de ligne du visuel lui-même où est intégré la mesure. (ex : calcul du total différent des valeurs de classe de produits)</a:t>
            </a:r>
          </a:p>
        </p:txBody>
      </p:sp>
    </p:spTree>
    <p:extLst>
      <p:ext uri="{BB962C8B-B14F-4D97-AF65-F5344CB8AC3E}">
        <p14:creationId xmlns:p14="http://schemas.microsoft.com/office/powerpoint/2010/main" val="589264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700178-A3E4-73E5-7F2F-16EF105D875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369DD73-5D81-C8F4-C70A-5C3704CF1B17}"/>
              </a:ext>
            </a:extLst>
          </p:cNvPr>
          <p:cNvSpPr>
            <a:spLocks noGrp="1"/>
          </p:cNvSpPr>
          <p:nvPr>
            <p:ph type="title"/>
          </p:nvPr>
        </p:nvSpPr>
        <p:spPr>
          <a:xfrm>
            <a:off x="2592925" y="624110"/>
            <a:ext cx="9357775" cy="1621250"/>
          </a:xfrm>
        </p:spPr>
        <p:txBody>
          <a:bodyPr rtlCol="0">
            <a:normAutofit/>
          </a:bodyPr>
          <a:lstStyle/>
          <a:p>
            <a:pPr rtl="0"/>
            <a:r>
              <a:rPr lang="fr-FR" dirty="0">
                <a:highlight>
                  <a:srgbClr val="00FF00"/>
                </a:highlight>
              </a:rPr>
              <a:t>Exercices sur la création </a:t>
            </a:r>
            <a:r>
              <a:rPr lang="fr-FR" dirty="0"/>
              <a:t>de mesures</a:t>
            </a:r>
          </a:p>
        </p:txBody>
      </p:sp>
      <p:sp>
        <p:nvSpPr>
          <p:cNvPr id="3" name="Espace réservé du numéro de diapositive 2">
            <a:extLst>
              <a:ext uri="{FF2B5EF4-FFF2-40B4-BE49-F238E27FC236}">
                <a16:creationId xmlns:a16="http://schemas.microsoft.com/office/drawing/2014/main" id="{5E1BF4B9-D9DB-D0A4-F3D4-4AB1986DF3B8}"/>
              </a:ext>
            </a:extLst>
          </p:cNvPr>
          <p:cNvSpPr>
            <a:spLocks noGrp="1"/>
          </p:cNvSpPr>
          <p:nvPr>
            <p:ph type="sldNum" sz="quarter" idx="12"/>
          </p:nvPr>
        </p:nvSpPr>
        <p:spPr/>
        <p:txBody>
          <a:bodyPr/>
          <a:lstStyle/>
          <a:p>
            <a:pPr rtl="0"/>
            <a:fld id="{401CF334-2D5C-4859-84A6-CA7E6E43FAEB}" type="slidenum">
              <a:rPr lang="fr-FR" noProof="0" smtClean="0"/>
              <a:t>164</a:t>
            </a:fld>
            <a:endParaRPr lang="fr-FR" noProof="0"/>
          </a:p>
        </p:txBody>
      </p:sp>
      <p:sp>
        <p:nvSpPr>
          <p:cNvPr id="6" name="ZoneTexte 5">
            <a:extLst>
              <a:ext uri="{FF2B5EF4-FFF2-40B4-BE49-F238E27FC236}">
                <a16:creationId xmlns:a16="http://schemas.microsoft.com/office/drawing/2014/main" id="{7079579F-6D49-0484-08F9-1F7FEECD9C3F}"/>
              </a:ext>
            </a:extLst>
          </p:cNvPr>
          <p:cNvSpPr txBox="1"/>
          <p:nvPr/>
        </p:nvSpPr>
        <p:spPr>
          <a:xfrm>
            <a:off x="2655887" y="2860508"/>
            <a:ext cx="7979193" cy="2400657"/>
          </a:xfrm>
          <a:prstGeom prst="rect">
            <a:avLst/>
          </a:prstGeom>
          <a:noFill/>
        </p:spPr>
        <p:txBody>
          <a:bodyPr wrap="square" rtlCol="0">
            <a:spAutoFit/>
          </a:bodyPr>
          <a:lstStyle/>
          <a:p>
            <a:r>
              <a:rPr lang="fr-FR" sz="2500" dirty="0"/>
              <a:t>Veuillez regarder les exercices : </a:t>
            </a:r>
          </a:p>
          <a:p>
            <a:endParaRPr lang="fr-FR" sz="2500" dirty="0"/>
          </a:p>
          <a:p>
            <a:r>
              <a:rPr lang="fr-FR" sz="2500" dirty="0"/>
              <a:t>Réaliser des mesures évoluées. </a:t>
            </a:r>
          </a:p>
          <a:p>
            <a:r>
              <a:rPr lang="fr-FR" sz="2500" dirty="0"/>
              <a:t>Créer des colonnes de cumul et de classement.</a:t>
            </a:r>
          </a:p>
          <a:p>
            <a:r>
              <a:rPr lang="fr-FR" sz="2500" dirty="0"/>
              <a:t>Filtrer sur les classements. </a:t>
            </a:r>
          </a:p>
          <a:p>
            <a:r>
              <a:rPr lang="fr-FR" sz="2500" dirty="0"/>
              <a:t>Manipuler des tables en mémoire.</a:t>
            </a:r>
            <a:endParaRPr lang="fr-FR" dirty="0"/>
          </a:p>
        </p:txBody>
      </p:sp>
    </p:spTree>
    <p:extLst>
      <p:ext uri="{BB962C8B-B14F-4D97-AF65-F5344CB8AC3E}">
        <p14:creationId xmlns:p14="http://schemas.microsoft.com/office/powerpoint/2010/main" val="1891889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FE0489CB-4E0A-CC8C-4F84-E61F0CDBE053}"/>
            </a:ext>
          </a:extLst>
        </p:cNvPr>
        <p:cNvGrpSpPr/>
        <p:nvPr/>
      </p:nvGrpSpPr>
      <p:grpSpPr>
        <a:xfrm>
          <a:off x="0" y="0"/>
          <a:ext cx="0" cy="0"/>
          <a:chOff x="0" y="0"/>
          <a:chExt cx="0" cy="0"/>
        </a:xfrm>
      </p:grpSpPr>
      <p:grpSp>
        <p:nvGrpSpPr>
          <p:cNvPr id="14" name="Group 13">
            <a:extLst>
              <a:ext uri="{FF2B5EF4-FFF2-40B4-BE49-F238E27FC236}">
                <a16:creationId xmlns:a16="http://schemas.microsoft.com/office/drawing/2014/main" id="{1F3245F6-C713-C879-67EE-4BECA47D5BE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5" name="Freeform 11">
              <a:extLst>
                <a:ext uri="{FF2B5EF4-FFF2-40B4-BE49-F238E27FC236}">
                  <a16:creationId xmlns:a16="http://schemas.microsoft.com/office/drawing/2014/main" id="{392807F9-ADE3-DF0A-BDD5-9614B7C3D8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fr-FR"/>
            </a:p>
          </p:txBody>
        </p:sp>
        <p:sp>
          <p:nvSpPr>
            <p:cNvPr id="16" name="Freeform 12">
              <a:extLst>
                <a:ext uri="{FF2B5EF4-FFF2-40B4-BE49-F238E27FC236}">
                  <a16:creationId xmlns:a16="http://schemas.microsoft.com/office/drawing/2014/main" id="{047EF781-CE1A-D87D-BDF1-0C6A48D4C9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fr-FR"/>
            </a:p>
          </p:txBody>
        </p:sp>
        <p:sp>
          <p:nvSpPr>
            <p:cNvPr id="17" name="Freeform 13">
              <a:extLst>
                <a:ext uri="{FF2B5EF4-FFF2-40B4-BE49-F238E27FC236}">
                  <a16:creationId xmlns:a16="http://schemas.microsoft.com/office/drawing/2014/main" id="{E7527A97-DB2C-9F27-9391-2AEB0F13E5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fr-FR"/>
            </a:p>
          </p:txBody>
        </p:sp>
        <p:sp>
          <p:nvSpPr>
            <p:cNvPr id="18" name="Freeform 14">
              <a:extLst>
                <a:ext uri="{FF2B5EF4-FFF2-40B4-BE49-F238E27FC236}">
                  <a16:creationId xmlns:a16="http://schemas.microsoft.com/office/drawing/2014/main" id="{E84CF0F6-45DE-9276-1277-C0A5E09C0F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fr-FR"/>
            </a:p>
          </p:txBody>
        </p:sp>
        <p:sp>
          <p:nvSpPr>
            <p:cNvPr id="19" name="Freeform 15">
              <a:extLst>
                <a:ext uri="{FF2B5EF4-FFF2-40B4-BE49-F238E27FC236}">
                  <a16:creationId xmlns:a16="http://schemas.microsoft.com/office/drawing/2014/main" id="{DA8785D6-3F36-B747-B413-3702D4A2D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fr-FR"/>
            </a:p>
          </p:txBody>
        </p:sp>
        <p:sp>
          <p:nvSpPr>
            <p:cNvPr id="20" name="Freeform 16">
              <a:extLst>
                <a:ext uri="{FF2B5EF4-FFF2-40B4-BE49-F238E27FC236}">
                  <a16:creationId xmlns:a16="http://schemas.microsoft.com/office/drawing/2014/main" id="{60C6CC83-A241-263C-DD20-82A8FB0A5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fr-FR"/>
            </a:p>
          </p:txBody>
        </p:sp>
        <p:sp>
          <p:nvSpPr>
            <p:cNvPr id="21" name="Freeform 17">
              <a:extLst>
                <a:ext uri="{FF2B5EF4-FFF2-40B4-BE49-F238E27FC236}">
                  <a16:creationId xmlns:a16="http://schemas.microsoft.com/office/drawing/2014/main" id="{31266536-6AFC-96A7-1167-7C7B0923B6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fr-FR"/>
            </a:p>
          </p:txBody>
        </p:sp>
        <p:sp>
          <p:nvSpPr>
            <p:cNvPr id="22" name="Freeform 18">
              <a:extLst>
                <a:ext uri="{FF2B5EF4-FFF2-40B4-BE49-F238E27FC236}">
                  <a16:creationId xmlns:a16="http://schemas.microsoft.com/office/drawing/2014/main" id="{D655CBF3-2570-F35D-F4F7-5777FE4EF7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fr-FR"/>
            </a:p>
          </p:txBody>
        </p:sp>
        <p:sp>
          <p:nvSpPr>
            <p:cNvPr id="23" name="Freeform 19">
              <a:extLst>
                <a:ext uri="{FF2B5EF4-FFF2-40B4-BE49-F238E27FC236}">
                  <a16:creationId xmlns:a16="http://schemas.microsoft.com/office/drawing/2014/main" id="{07BD52A1-817E-7711-5090-6E1B17A41E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fr-FR"/>
            </a:p>
          </p:txBody>
        </p:sp>
        <p:sp>
          <p:nvSpPr>
            <p:cNvPr id="24" name="Freeform 20">
              <a:extLst>
                <a:ext uri="{FF2B5EF4-FFF2-40B4-BE49-F238E27FC236}">
                  <a16:creationId xmlns:a16="http://schemas.microsoft.com/office/drawing/2014/main" id="{0A4DEAEA-F450-A9EA-3E40-52EADF6228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fr-FR"/>
            </a:p>
          </p:txBody>
        </p:sp>
        <p:sp>
          <p:nvSpPr>
            <p:cNvPr id="25" name="Freeform 21">
              <a:extLst>
                <a:ext uri="{FF2B5EF4-FFF2-40B4-BE49-F238E27FC236}">
                  <a16:creationId xmlns:a16="http://schemas.microsoft.com/office/drawing/2014/main" id="{39C67019-C946-4BF8-7882-97F01CDE20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fr-FR"/>
            </a:p>
          </p:txBody>
        </p:sp>
        <p:sp>
          <p:nvSpPr>
            <p:cNvPr id="26" name="Freeform 22">
              <a:extLst>
                <a:ext uri="{FF2B5EF4-FFF2-40B4-BE49-F238E27FC236}">
                  <a16:creationId xmlns:a16="http://schemas.microsoft.com/office/drawing/2014/main" id="{E97FA9D1-63DB-0F4D-1466-347CFB9C44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fr-FR"/>
            </a:p>
          </p:txBody>
        </p:sp>
      </p:grpSp>
      <p:grpSp>
        <p:nvGrpSpPr>
          <p:cNvPr id="28" name="Group 27">
            <a:extLst>
              <a:ext uri="{FF2B5EF4-FFF2-40B4-BE49-F238E27FC236}">
                <a16:creationId xmlns:a16="http://schemas.microsoft.com/office/drawing/2014/main" id="{5E77A432-F499-B657-5FCA-352F489EB90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9" name="Freeform 27">
              <a:extLst>
                <a:ext uri="{FF2B5EF4-FFF2-40B4-BE49-F238E27FC236}">
                  <a16:creationId xmlns:a16="http://schemas.microsoft.com/office/drawing/2014/main" id="{AC0720A6-371F-792E-E513-26ACB06760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fr-FR"/>
            </a:p>
          </p:txBody>
        </p:sp>
        <p:sp>
          <p:nvSpPr>
            <p:cNvPr id="30" name="Freeform 28">
              <a:extLst>
                <a:ext uri="{FF2B5EF4-FFF2-40B4-BE49-F238E27FC236}">
                  <a16:creationId xmlns:a16="http://schemas.microsoft.com/office/drawing/2014/main" id="{08C94AD9-920C-2B56-D006-CEC5B628C3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fr-FR"/>
            </a:p>
          </p:txBody>
        </p:sp>
        <p:sp>
          <p:nvSpPr>
            <p:cNvPr id="31" name="Freeform 29">
              <a:extLst>
                <a:ext uri="{FF2B5EF4-FFF2-40B4-BE49-F238E27FC236}">
                  <a16:creationId xmlns:a16="http://schemas.microsoft.com/office/drawing/2014/main" id="{0D431CA9-706F-2820-667F-3C4CE7E1A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fr-FR"/>
            </a:p>
          </p:txBody>
        </p:sp>
        <p:sp>
          <p:nvSpPr>
            <p:cNvPr id="32" name="Freeform 30">
              <a:extLst>
                <a:ext uri="{FF2B5EF4-FFF2-40B4-BE49-F238E27FC236}">
                  <a16:creationId xmlns:a16="http://schemas.microsoft.com/office/drawing/2014/main" id="{39F91264-0CA2-0399-93A7-CEB36A3E0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fr-FR"/>
            </a:p>
          </p:txBody>
        </p:sp>
        <p:sp>
          <p:nvSpPr>
            <p:cNvPr id="33" name="Freeform 31">
              <a:extLst>
                <a:ext uri="{FF2B5EF4-FFF2-40B4-BE49-F238E27FC236}">
                  <a16:creationId xmlns:a16="http://schemas.microsoft.com/office/drawing/2014/main" id="{D8430D81-3C4F-5736-CEE7-BD2AE720B6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fr-FR"/>
            </a:p>
          </p:txBody>
        </p:sp>
        <p:sp>
          <p:nvSpPr>
            <p:cNvPr id="34" name="Freeform 32">
              <a:extLst>
                <a:ext uri="{FF2B5EF4-FFF2-40B4-BE49-F238E27FC236}">
                  <a16:creationId xmlns:a16="http://schemas.microsoft.com/office/drawing/2014/main" id="{69F55F40-F785-7FA6-77B8-F3614B17EE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fr-FR"/>
            </a:p>
          </p:txBody>
        </p:sp>
        <p:sp>
          <p:nvSpPr>
            <p:cNvPr id="35" name="Freeform 33">
              <a:extLst>
                <a:ext uri="{FF2B5EF4-FFF2-40B4-BE49-F238E27FC236}">
                  <a16:creationId xmlns:a16="http://schemas.microsoft.com/office/drawing/2014/main" id="{8E2441A6-74CB-6496-1A3F-B199B914E4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fr-FR"/>
            </a:p>
          </p:txBody>
        </p:sp>
        <p:sp>
          <p:nvSpPr>
            <p:cNvPr id="36" name="Freeform 34">
              <a:extLst>
                <a:ext uri="{FF2B5EF4-FFF2-40B4-BE49-F238E27FC236}">
                  <a16:creationId xmlns:a16="http://schemas.microsoft.com/office/drawing/2014/main" id="{2EAEC221-3D0A-C066-FEC7-F3F872405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fr-FR"/>
            </a:p>
          </p:txBody>
        </p:sp>
        <p:sp>
          <p:nvSpPr>
            <p:cNvPr id="37" name="Freeform 35">
              <a:extLst>
                <a:ext uri="{FF2B5EF4-FFF2-40B4-BE49-F238E27FC236}">
                  <a16:creationId xmlns:a16="http://schemas.microsoft.com/office/drawing/2014/main" id="{E0AE13FC-FB42-9B6A-6B1B-BD18EB997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fr-FR"/>
            </a:p>
          </p:txBody>
        </p:sp>
        <p:sp>
          <p:nvSpPr>
            <p:cNvPr id="38" name="Freeform 36">
              <a:extLst>
                <a:ext uri="{FF2B5EF4-FFF2-40B4-BE49-F238E27FC236}">
                  <a16:creationId xmlns:a16="http://schemas.microsoft.com/office/drawing/2014/main" id="{CAE8A198-A92A-C3EF-645E-A1FD53E38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fr-FR"/>
            </a:p>
          </p:txBody>
        </p:sp>
        <p:sp>
          <p:nvSpPr>
            <p:cNvPr id="39" name="Freeform 37">
              <a:extLst>
                <a:ext uri="{FF2B5EF4-FFF2-40B4-BE49-F238E27FC236}">
                  <a16:creationId xmlns:a16="http://schemas.microsoft.com/office/drawing/2014/main" id="{347DEF79-BADE-546A-2D6B-AA635D7583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fr-FR"/>
            </a:p>
          </p:txBody>
        </p:sp>
        <p:sp>
          <p:nvSpPr>
            <p:cNvPr id="40" name="Freeform 38">
              <a:extLst>
                <a:ext uri="{FF2B5EF4-FFF2-40B4-BE49-F238E27FC236}">
                  <a16:creationId xmlns:a16="http://schemas.microsoft.com/office/drawing/2014/main" id="{D610DAD6-0027-9E18-8DCF-3A4881AE3C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fr-FR"/>
            </a:p>
          </p:txBody>
        </p:sp>
      </p:grpSp>
      <p:sp>
        <p:nvSpPr>
          <p:cNvPr id="42" name="Rectangle 41">
            <a:extLst>
              <a:ext uri="{FF2B5EF4-FFF2-40B4-BE49-F238E27FC236}">
                <a16:creationId xmlns:a16="http://schemas.microsoft.com/office/drawing/2014/main" id="{A798EE8C-46D2-5D4D-75A5-DDDCDDA546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44" name="Freeform 6">
            <a:extLst>
              <a:ext uri="{FF2B5EF4-FFF2-40B4-BE49-F238E27FC236}">
                <a16:creationId xmlns:a16="http://schemas.microsoft.com/office/drawing/2014/main" id="{F743B986-4F58-2D10-A42C-E8A021812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fr-FR"/>
          </a:p>
        </p:txBody>
      </p:sp>
      <p:sp useBgFill="1">
        <p:nvSpPr>
          <p:cNvPr id="46" name="Rectangle 45">
            <a:extLst>
              <a:ext uri="{FF2B5EF4-FFF2-40B4-BE49-F238E27FC236}">
                <a16:creationId xmlns:a16="http://schemas.microsoft.com/office/drawing/2014/main" id="{804A4BF3-A454-D4D2-5DFC-D0A4624F76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F00B3FD9-0992-EE27-2FF8-54E0DB7A52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grpSp>
        <p:nvGrpSpPr>
          <p:cNvPr id="50" name="Group 49">
            <a:extLst>
              <a:ext uri="{FF2B5EF4-FFF2-40B4-BE49-F238E27FC236}">
                <a16:creationId xmlns:a16="http://schemas.microsoft.com/office/drawing/2014/main" id="{22ECD4C8-BE04-BC15-BB77-9955F2F261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2">
              <a:lumMod val="90000"/>
            </a:schemeClr>
          </a:solidFill>
        </p:grpSpPr>
        <p:sp>
          <p:nvSpPr>
            <p:cNvPr id="51" name="Freeform 11">
              <a:extLst>
                <a:ext uri="{FF2B5EF4-FFF2-40B4-BE49-F238E27FC236}">
                  <a16:creationId xmlns:a16="http://schemas.microsoft.com/office/drawing/2014/main" id="{312BECDC-E7C0-D637-17AD-E836C79B15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fr-FR"/>
            </a:p>
          </p:txBody>
        </p:sp>
        <p:sp>
          <p:nvSpPr>
            <p:cNvPr id="52" name="Freeform 12">
              <a:extLst>
                <a:ext uri="{FF2B5EF4-FFF2-40B4-BE49-F238E27FC236}">
                  <a16:creationId xmlns:a16="http://schemas.microsoft.com/office/drawing/2014/main" id="{2622E7D2-ADCF-5905-62D3-E8185B28A8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fr-FR"/>
            </a:p>
          </p:txBody>
        </p:sp>
        <p:sp>
          <p:nvSpPr>
            <p:cNvPr id="53" name="Freeform 13">
              <a:extLst>
                <a:ext uri="{FF2B5EF4-FFF2-40B4-BE49-F238E27FC236}">
                  <a16:creationId xmlns:a16="http://schemas.microsoft.com/office/drawing/2014/main" id="{0F05BF69-D5F0-C9EC-867D-F6D991E4D1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fr-FR"/>
            </a:p>
          </p:txBody>
        </p:sp>
        <p:sp>
          <p:nvSpPr>
            <p:cNvPr id="54" name="Freeform 14">
              <a:extLst>
                <a:ext uri="{FF2B5EF4-FFF2-40B4-BE49-F238E27FC236}">
                  <a16:creationId xmlns:a16="http://schemas.microsoft.com/office/drawing/2014/main" id="{8DF1B82C-9350-AA10-9408-21698EC05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fr-FR"/>
            </a:p>
          </p:txBody>
        </p:sp>
        <p:sp>
          <p:nvSpPr>
            <p:cNvPr id="55" name="Freeform 15">
              <a:extLst>
                <a:ext uri="{FF2B5EF4-FFF2-40B4-BE49-F238E27FC236}">
                  <a16:creationId xmlns:a16="http://schemas.microsoft.com/office/drawing/2014/main" id="{C1873EF9-D281-BDB1-2637-76DB1AC5D1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fr-FR"/>
            </a:p>
          </p:txBody>
        </p:sp>
        <p:sp>
          <p:nvSpPr>
            <p:cNvPr id="56" name="Freeform 16">
              <a:extLst>
                <a:ext uri="{FF2B5EF4-FFF2-40B4-BE49-F238E27FC236}">
                  <a16:creationId xmlns:a16="http://schemas.microsoft.com/office/drawing/2014/main" id="{7D932EBE-AC00-0748-D79F-3629237942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fr-FR"/>
            </a:p>
          </p:txBody>
        </p:sp>
        <p:sp>
          <p:nvSpPr>
            <p:cNvPr id="57" name="Freeform 17">
              <a:extLst>
                <a:ext uri="{FF2B5EF4-FFF2-40B4-BE49-F238E27FC236}">
                  <a16:creationId xmlns:a16="http://schemas.microsoft.com/office/drawing/2014/main" id="{28751361-A292-AC72-0C43-BE424E20B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fr-FR"/>
            </a:p>
          </p:txBody>
        </p:sp>
        <p:sp>
          <p:nvSpPr>
            <p:cNvPr id="58" name="Freeform 18">
              <a:extLst>
                <a:ext uri="{FF2B5EF4-FFF2-40B4-BE49-F238E27FC236}">
                  <a16:creationId xmlns:a16="http://schemas.microsoft.com/office/drawing/2014/main" id="{3C2D8A67-9462-EA27-750D-2261C3AA2B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fr-FR"/>
            </a:p>
          </p:txBody>
        </p:sp>
        <p:sp>
          <p:nvSpPr>
            <p:cNvPr id="59" name="Freeform 19">
              <a:extLst>
                <a:ext uri="{FF2B5EF4-FFF2-40B4-BE49-F238E27FC236}">
                  <a16:creationId xmlns:a16="http://schemas.microsoft.com/office/drawing/2014/main" id="{23816590-44BC-0A7D-EEE5-48EE6F755D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fr-FR"/>
            </a:p>
          </p:txBody>
        </p:sp>
        <p:sp>
          <p:nvSpPr>
            <p:cNvPr id="60" name="Freeform 20">
              <a:extLst>
                <a:ext uri="{FF2B5EF4-FFF2-40B4-BE49-F238E27FC236}">
                  <a16:creationId xmlns:a16="http://schemas.microsoft.com/office/drawing/2014/main" id="{91A95A71-2EAB-234E-B029-7FF2F8233B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fr-FR"/>
            </a:p>
          </p:txBody>
        </p:sp>
        <p:sp>
          <p:nvSpPr>
            <p:cNvPr id="61" name="Freeform 21">
              <a:extLst>
                <a:ext uri="{FF2B5EF4-FFF2-40B4-BE49-F238E27FC236}">
                  <a16:creationId xmlns:a16="http://schemas.microsoft.com/office/drawing/2014/main" id="{4AB31D98-579B-7754-9D33-126EB6C9F9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fr-FR"/>
            </a:p>
          </p:txBody>
        </p:sp>
        <p:sp>
          <p:nvSpPr>
            <p:cNvPr id="62" name="Freeform 22">
              <a:extLst>
                <a:ext uri="{FF2B5EF4-FFF2-40B4-BE49-F238E27FC236}">
                  <a16:creationId xmlns:a16="http://schemas.microsoft.com/office/drawing/2014/main" id="{61E672C6-F9A9-9D04-6F8A-06DAA10AB6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fr-FR"/>
            </a:p>
          </p:txBody>
        </p:sp>
      </p:grpSp>
      <p:sp>
        <p:nvSpPr>
          <p:cNvPr id="9" name="Titre 8">
            <a:extLst>
              <a:ext uri="{FF2B5EF4-FFF2-40B4-BE49-F238E27FC236}">
                <a16:creationId xmlns:a16="http://schemas.microsoft.com/office/drawing/2014/main" id="{941881CB-9AF5-57D0-F17C-1CF99055164D}"/>
              </a:ext>
            </a:extLst>
          </p:cNvPr>
          <p:cNvSpPr>
            <a:spLocks noGrp="1"/>
          </p:cNvSpPr>
          <p:nvPr>
            <p:ph type="title"/>
          </p:nvPr>
        </p:nvSpPr>
        <p:spPr>
          <a:xfrm>
            <a:off x="1304103" y="1318591"/>
            <a:ext cx="5949260" cy="4220820"/>
          </a:xfrm>
        </p:spPr>
        <p:txBody>
          <a:bodyPr vert="horz" lIns="91440" tIns="45720" rIns="91440" bIns="45720" rtlCol="0" anchor="ctr">
            <a:normAutofit fontScale="90000"/>
          </a:bodyPr>
          <a:lstStyle/>
          <a:p>
            <a:pPr algn="r"/>
            <a:r>
              <a:rPr lang="fr-FR" sz="8800" dirty="0"/>
              <a:t>Affichage, navigation et visualisation</a:t>
            </a:r>
            <a:endParaRPr lang="en-US" sz="6600" b="1" dirty="0">
              <a:solidFill>
                <a:schemeClr val="tx2">
                  <a:lumMod val="75000"/>
                </a:schemeClr>
              </a:solidFill>
            </a:endParaRPr>
          </a:p>
        </p:txBody>
      </p:sp>
      <p:sp>
        <p:nvSpPr>
          <p:cNvPr id="2" name="Espace réservé du numéro de diapositive 1">
            <a:extLst>
              <a:ext uri="{FF2B5EF4-FFF2-40B4-BE49-F238E27FC236}">
                <a16:creationId xmlns:a16="http://schemas.microsoft.com/office/drawing/2014/main" id="{A5F8D451-B4C8-45A3-B135-AB94308AC8E0}"/>
              </a:ext>
            </a:extLst>
          </p:cNvPr>
          <p:cNvSpPr>
            <a:spLocks noGrp="1"/>
          </p:cNvSpPr>
          <p:nvPr>
            <p:ph type="sldNum" sz="quarter" idx="12"/>
          </p:nvPr>
        </p:nvSpPr>
        <p:spPr>
          <a:xfrm>
            <a:off x="151790" y="3246438"/>
            <a:ext cx="834462" cy="411162"/>
          </a:xfrm>
        </p:spPr>
        <p:txBody>
          <a:bodyPr vert="horz" lIns="91440" tIns="45720" rIns="91440" bIns="45720" rtlCol="0" anchor="ctr">
            <a:normAutofit/>
          </a:bodyPr>
          <a:lstStyle/>
          <a:p>
            <a:pPr>
              <a:spcAft>
                <a:spcPts val="600"/>
              </a:spcAft>
            </a:pPr>
            <a:fld id="{401CF334-2D5C-4859-84A6-CA7E6E43FAEB}" type="slidenum">
              <a:rPr lang="en-US" kern="1200" noProof="0">
                <a:solidFill>
                  <a:schemeClr val="tx1"/>
                </a:solidFill>
                <a:latin typeface="+mn-lt"/>
                <a:ea typeface="+mn-ea"/>
                <a:cs typeface="+mn-cs"/>
              </a:rPr>
              <a:pPr>
                <a:spcAft>
                  <a:spcPts val="600"/>
                </a:spcAft>
              </a:pPr>
              <a:t>165</a:t>
            </a:fld>
            <a:endParaRPr lang="en-US" kern="1200" noProof="0" dirty="0">
              <a:solidFill>
                <a:schemeClr val="tx1"/>
              </a:solidFill>
              <a:latin typeface="+mn-lt"/>
              <a:ea typeface="+mn-ea"/>
              <a:cs typeface="+mn-cs"/>
            </a:endParaRPr>
          </a:p>
        </p:txBody>
      </p:sp>
      <p:cxnSp>
        <p:nvCxnSpPr>
          <p:cNvPr id="64" name="Straight Connector 63">
            <a:extLst>
              <a:ext uri="{FF2B5EF4-FFF2-40B4-BE49-F238E27FC236}">
                <a16:creationId xmlns:a16="http://schemas.microsoft.com/office/drawing/2014/main" id="{494CECC8-4033-3039-A52B-F7E7592B3F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7196" y="1871831"/>
            <a:ext cx="0" cy="320040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19428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E28233-0AB5-68BE-CBFC-FA529926038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0DFEE5D-4032-1726-0E7C-9C797F011210}"/>
              </a:ext>
            </a:extLst>
          </p:cNvPr>
          <p:cNvSpPr>
            <a:spLocks noGrp="1"/>
          </p:cNvSpPr>
          <p:nvPr>
            <p:ph type="title"/>
          </p:nvPr>
        </p:nvSpPr>
        <p:spPr>
          <a:xfrm>
            <a:off x="2072641" y="284877"/>
            <a:ext cx="9987280" cy="1150891"/>
          </a:xfrm>
        </p:spPr>
        <p:txBody>
          <a:bodyPr rtlCol="0">
            <a:noAutofit/>
          </a:bodyPr>
          <a:lstStyle/>
          <a:p>
            <a:r>
              <a:rPr lang="fr-FR" dirty="0"/>
              <a:t>Rappels : </a:t>
            </a:r>
            <a:br>
              <a:rPr lang="fr-FR" dirty="0"/>
            </a:br>
            <a:r>
              <a:rPr lang="fr-FR" dirty="0"/>
              <a:t>Synchroniser des segments entre les pages</a:t>
            </a:r>
          </a:p>
        </p:txBody>
      </p:sp>
      <p:sp>
        <p:nvSpPr>
          <p:cNvPr id="5" name="Espace réservé du numéro de diapositive 4">
            <a:extLst>
              <a:ext uri="{FF2B5EF4-FFF2-40B4-BE49-F238E27FC236}">
                <a16:creationId xmlns:a16="http://schemas.microsoft.com/office/drawing/2014/main" id="{F5BFDC41-0832-3DC0-F286-2E91FE6134EF}"/>
              </a:ext>
            </a:extLst>
          </p:cNvPr>
          <p:cNvSpPr>
            <a:spLocks noGrp="1"/>
          </p:cNvSpPr>
          <p:nvPr>
            <p:ph type="sldNum" sz="quarter" idx="12"/>
          </p:nvPr>
        </p:nvSpPr>
        <p:spPr/>
        <p:txBody>
          <a:bodyPr/>
          <a:lstStyle/>
          <a:p>
            <a:pPr rtl="0"/>
            <a:fld id="{401CF334-2D5C-4859-84A6-CA7E6E43FAEB}" type="slidenum">
              <a:rPr lang="fr-FR" noProof="0" smtClean="0"/>
              <a:t>166</a:t>
            </a:fld>
            <a:endParaRPr lang="fr-FR" noProof="0"/>
          </a:p>
        </p:txBody>
      </p:sp>
      <p:pic>
        <p:nvPicPr>
          <p:cNvPr id="3" name="Image 2">
            <a:extLst>
              <a:ext uri="{FF2B5EF4-FFF2-40B4-BE49-F238E27FC236}">
                <a16:creationId xmlns:a16="http://schemas.microsoft.com/office/drawing/2014/main" id="{7C2D499A-63C8-B7C8-95AF-FD2D553955EF}"/>
              </a:ext>
            </a:extLst>
          </p:cNvPr>
          <p:cNvPicPr>
            <a:picLocks noChangeAspect="1"/>
          </p:cNvPicPr>
          <p:nvPr/>
        </p:nvPicPr>
        <p:blipFill>
          <a:blip r:embed="rId3"/>
          <a:stretch>
            <a:fillRect/>
          </a:stretch>
        </p:blipFill>
        <p:spPr>
          <a:xfrm>
            <a:off x="3574544" y="1540042"/>
            <a:ext cx="6944399" cy="4736302"/>
          </a:xfrm>
          <a:prstGeom prst="rect">
            <a:avLst/>
          </a:prstGeom>
        </p:spPr>
      </p:pic>
    </p:spTree>
    <p:extLst>
      <p:ext uri="{BB962C8B-B14F-4D97-AF65-F5344CB8AC3E}">
        <p14:creationId xmlns:p14="http://schemas.microsoft.com/office/powerpoint/2010/main" val="1832331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683B7-3300-BDE2-AA5B-D0C551A7BE2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52D8371-F648-FBB9-3E6C-5D19B276F118}"/>
              </a:ext>
            </a:extLst>
          </p:cNvPr>
          <p:cNvSpPr>
            <a:spLocks noGrp="1"/>
          </p:cNvSpPr>
          <p:nvPr>
            <p:ph type="title"/>
          </p:nvPr>
        </p:nvSpPr>
        <p:spPr>
          <a:xfrm>
            <a:off x="2072641" y="280737"/>
            <a:ext cx="9987280" cy="1114926"/>
          </a:xfrm>
        </p:spPr>
        <p:txBody>
          <a:bodyPr rtlCol="0">
            <a:noAutofit/>
          </a:bodyPr>
          <a:lstStyle/>
          <a:p>
            <a:r>
              <a:rPr lang="fr-FR" dirty="0"/>
              <a:t>Rappels :</a:t>
            </a:r>
            <a:br>
              <a:rPr lang="fr-FR" dirty="0"/>
            </a:br>
            <a:r>
              <a:rPr lang="fr-FR" dirty="0"/>
              <a:t>Synchroniser des segments entre les pages</a:t>
            </a:r>
          </a:p>
        </p:txBody>
      </p:sp>
      <p:sp>
        <p:nvSpPr>
          <p:cNvPr id="5" name="Espace réservé du numéro de diapositive 4">
            <a:extLst>
              <a:ext uri="{FF2B5EF4-FFF2-40B4-BE49-F238E27FC236}">
                <a16:creationId xmlns:a16="http://schemas.microsoft.com/office/drawing/2014/main" id="{5BF7D152-9B79-6589-7CCD-6FA05D056784}"/>
              </a:ext>
            </a:extLst>
          </p:cNvPr>
          <p:cNvSpPr>
            <a:spLocks noGrp="1"/>
          </p:cNvSpPr>
          <p:nvPr>
            <p:ph type="sldNum" sz="quarter" idx="12"/>
          </p:nvPr>
        </p:nvSpPr>
        <p:spPr/>
        <p:txBody>
          <a:bodyPr/>
          <a:lstStyle/>
          <a:p>
            <a:pPr rtl="0"/>
            <a:fld id="{401CF334-2D5C-4859-84A6-CA7E6E43FAEB}" type="slidenum">
              <a:rPr lang="fr-FR" noProof="0" smtClean="0"/>
              <a:t>167</a:t>
            </a:fld>
            <a:endParaRPr lang="fr-FR" noProof="0"/>
          </a:p>
        </p:txBody>
      </p:sp>
      <p:sp>
        <p:nvSpPr>
          <p:cNvPr id="4" name="Rectangle 3">
            <a:extLst>
              <a:ext uri="{FF2B5EF4-FFF2-40B4-BE49-F238E27FC236}">
                <a16:creationId xmlns:a16="http://schemas.microsoft.com/office/drawing/2014/main" id="{7E6822A8-EF8D-575F-BA76-92A79C7350CE}"/>
              </a:ext>
            </a:extLst>
          </p:cNvPr>
          <p:cNvSpPr/>
          <p:nvPr/>
        </p:nvSpPr>
        <p:spPr>
          <a:xfrm>
            <a:off x="4621730" y="1633110"/>
            <a:ext cx="7366001" cy="4801314"/>
          </a:xfrm>
          <a:prstGeom prst="rect">
            <a:avLst/>
          </a:prstGeom>
        </p:spPr>
        <p:txBody>
          <a:bodyPr wrap="square">
            <a:spAutoFit/>
          </a:bodyPr>
          <a:lstStyle/>
          <a:p>
            <a:pPr algn="just"/>
            <a:r>
              <a:rPr lang="fr-FR" dirty="0"/>
              <a:t>Dans le volet </a:t>
            </a:r>
            <a:r>
              <a:rPr lang="fr-FR" b="1" dirty="0"/>
              <a:t>Synchroniser les segments</a:t>
            </a:r>
            <a:r>
              <a:rPr lang="fr-FR" dirty="0"/>
              <a:t>, vous pouvez spécifier comment le segment doit être synchronisé entre les pages du rapport.</a:t>
            </a:r>
          </a:p>
          <a:p>
            <a:pPr algn="just"/>
            <a:endParaRPr lang="fr-FR" dirty="0"/>
          </a:p>
          <a:p>
            <a:pPr algn="just"/>
            <a:r>
              <a:rPr lang="fr-FR" dirty="0"/>
              <a:t>Vous pouvez spécifier si chaque segment doit être </a:t>
            </a:r>
            <a:r>
              <a:rPr lang="fr-FR" b="1" dirty="0"/>
              <a:t>appliqué</a:t>
            </a:r>
            <a:r>
              <a:rPr lang="fr-FR" dirty="0"/>
              <a:t> à chaque page du rapport, et si le segment doit être </a:t>
            </a:r>
            <a:r>
              <a:rPr lang="fr-FR" b="1" dirty="0"/>
              <a:t>visible</a:t>
            </a:r>
            <a:r>
              <a:rPr lang="fr-FR" dirty="0"/>
              <a:t> sur chacune de ces pages. </a:t>
            </a:r>
          </a:p>
          <a:p>
            <a:pPr algn="just"/>
            <a:endParaRPr lang="fr-FR" dirty="0"/>
          </a:p>
          <a:p>
            <a:pPr algn="just"/>
            <a:r>
              <a:rPr lang="fr-FR" dirty="0"/>
              <a:t>Par exemple, vous pouvez placer un segment sur la </a:t>
            </a:r>
            <a:r>
              <a:rPr lang="fr-FR" b="1" dirty="0"/>
              <a:t>page 2</a:t>
            </a:r>
            <a:r>
              <a:rPr lang="fr-FR" dirty="0"/>
              <a:t> de votre rapport, comme illustré dans l’image suivante.</a:t>
            </a:r>
          </a:p>
          <a:p>
            <a:pPr algn="just"/>
            <a:endParaRPr lang="fr-FR" dirty="0"/>
          </a:p>
          <a:p>
            <a:pPr algn="just"/>
            <a:r>
              <a:rPr lang="fr-FR" dirty="0"/>
              <a:t>Vous pouvez ensuite spécifier si ce segment doit </a:t>
            </a:r>
            <a:r>
              <a:rPr lang="fr-FR" i="1" dirty="0"/>
              <a:t>s’appliquer</a:t>
            </a:r>
            <a:r>
              <a:rPr lang="fr-FR" dirty="0"/>
              <a:t> à chaque page sélectionnée, et si ce segment doit être </a:t>
            </a:r>
            <a:r>
              <a:rPr lang="fr-FR" i="1" dirty="0"/>
              <a:t>visible</a:t>
            </a:r>
            <a:r>
              <a:rPr lang="fr-FR" dirty="0"/>
              <a:t> sur chaque page du rapport sélectionné.</a:t>
            </a:r>
          </a:p>
          <a:p>
            <a:pPr algn="just"/>
            <a:endParaRPr lang="fr-FR" dirty="0"/>
          </a:p>
          <a:p>
            <a:pPr algn="just"/>
            <a:r>
              <a:rPr lang="fr-FR" dirty="0"/>
              <a:t>Vous pouvez appliquer n’importe quelle combinaison de ces options, pour chaque segment. Cliquer sur </a:t>
            </a:r>
            <a:r>
              <a:rPr lang="fr-FR" b="1" dirty="0">
                <a:solidFill>
                  <a:srgbClr val="FF0000"/>
                </a:solidFill>
              </a:rPr>
              <a:t>Ajouter à tous </a:t>
            </a:r>
            <a:r>
              <a:rPr lang="fr-FR" dirty="0"/>
              <a:t>à la fin.</a:t>
            </a:r>
          </a:p>
        </p:txBody>
      </p:sp>
      <p:pic>
        <p:nvPicPr>
          <p:cNvPr id="6" name="Image 5">
            <a:extLst>
              <a:ext uri="{FF2B5EF4-FFF2-40B4-BE49-F238E27FC236}">
                <a16:creationId xmlns:a16="http://schemas.microsoft.com/office/drawing/2014/main" id="{903EE5FD-870D-FA75-4679-1DF2ADFD211A}"/>
              </a:ext>
            </a:extLst>
          </p:cNvPr>
          <p:cNvPicPr>
            <a:picLocks noChangeAspect="1"/>
          </p:cNvPicPr>
          <p:nvPr/>
        </p:nvPicPr>
        <p:blipFill>
          <a:blip r:embed="rId3"/>
          <a:stretch>
            <a:fillRect/>
          </a:stretch>
        </p:blipFill>
        <p:spPr>
          <a:xfrm>
            <a:off x="1899921" y="2337444"/>
            <a:ext cx="2533650" cy="2514600"/>
          </a:xfrm>
          <a:prstGeom prst="rect">
            <a:avLst/>
          </a:prstGeom>
        </p:spPr>
      </p:pic>
    </p:spTree>
    <p:extLst>
      <p:ext uri="{BB962C8B-B14F-4D97-AF65-F5344CB8AC3E}">
        <p14:creationId xmlns:p14="http://schemas.microsoft.com/office/powerpoint/2010/main" val="3074586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A3359-DE32-0F13-BA64-5F6B3EB00B5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2252CE2-4343-7B06-41E6-210E290A06BC}"/>
              </a:ext>
            </a:extLst>
          </p:cNvPr>
          <p:cNvSpPr>
            <a:spLocks noGrp="1"/>
          </p:cNvSpPr>
          <p:nvPr>
            <p:ph type="title"/>
          </p:nvPr>
        </p:nvSpPr>
        <p:spPr>
          <a:xfrm>
            <a:off x="2032535" y="296164"/>
            <a:ext cx="9987280" cy="1127856"/>
          </a:xfrm>
        </p:spPr>
        <p:txBody>
          <a:bodyPr rtlCol="0">
            <a:noAutofit/>
          </a:bodyPr>
          <a:lstStyle/>
          <a:p>
            <a:r>
              <a:rPr lang="fr-FR" dirty="0"/>
              <a:t>Rappels :</a:t>
            </a:r>
            <a:br>
              <a:rPr lang="fr-FR" dirty="0"/>
            </a:br>
            <a:r>
              <a:rPr lang="fr-FR" dirty="0"/>
              <a:t>Modifier les interactions</a:t>
            </a:r>
          </a:p>
        </p:txBody>
      </p:sp>
      <p:sp>
        <p:nvSpPr>
          <p:cNvPr id="5" name="Espace réservé du numéro de diapositive 4">
            <a:extLst>
              <a:ext uri="{FF2B5EF4-FFF2-40B4-BE49-F238E27FC236}">
                <a16:creationId xmlns:a16="http://schemas.microsoft.com/office/drawing/2014/main" id="{B7BEA49A-E675-A194-D372-385B39C00BAA}"/>
              </a:ext>
            </a:extLst>
          </p:cNvPr>
          <p:cNvSpPr>
            <a:spLocks noGrp="1"/>
          </p:cNvSpPr>
          <p:nvPr>
            <p:ph type="sldNum" sz="quarter" idx="12"/>
          </p:nvPr>
        </p:nvSpPr>
        <p:spPr/>
        <p:txBody>
          <a:bodyPr/>
          <a:lstStyle/>
          <a:p>
            <a:pPr rtl="0"/>
            <a:fld id="{401CF334-2D5C-4859-84A6-CA7E6E43FAEB}" type="slidenum">
              <a:rPr lang="fr-FR" noProof="0" smtClean="0"/>
              <a:t>168</a:t>
            </a:fld>
            <a:endParaRPr lang="fr-FR" noProof="0"/>
          </a:p>
        </p:txBody>
      </p:sp>
      <p:sp>
        <p:nvSpPr>
          <p:cNvPr id="4" name="Rectangle 3">
            <a:extLst>
              <a:ext uri="{FF2B5EF4-FFF2-40B4-BE49-F238E27FC236}">
                <a16:creationId xmlns:a16="http://schemas.microsoft.com/office/drawing/2014/main" id="{FCD33769-57F4-A208-6FA2-8C2CF16E84C5}"/>
              </a:ext>
            </a:extLst>
          </p:cNvPr>
          <p:cNvSpPr/>
          <p:nvPr/>
        </p:nvSpPr>
        <p:spPr>
          <a:xfrm>
            <a:off x="6851737" y="1582466"/>
            <a:ext cx="5095450" cy="5078313"/>
          </a:xfrm>
          <a:prstGeom prst="rect">
            <a:avLst/>
          </a:prstGeom>
        </p:spPr>
        <p:txBody>
          <a:bodyPr wrap="square">
            <a:spAutoFit/>
          </a:bodyPr>
          <a:lstStyle/>
          <a:p>
            <a:pPr algn="just"/>
            <a:r>
              <a:rPr lang="fr-FR" dirty="0"/>
              <a:t>Tous les visuels d’une page sont interconnectés.</a:t>
            </a:r>
          </a:p>
          <a:p>
            <a:pPr algn="just"/>
            <a:endParaRPr lang="fr-FR" dirty="0"/>
          </a:p>
          <a:p>
            <a:pPr algn="just"/>
            <a:r>
              <a:rPr lang="fr-FR" dirty="0"/>
              <a:t>Si on sélectionne une valeur ou une partie d’un graphique sur le rapport, les autres éléments zooment sur cette partie.</a:t>
            </a:r>
          </a:p>
          <a:p>
            <a:pPr algn="just"/>
            <a:endParaRPr lang="fr-FR" dirty="0"/>
          </a:p>
          <a:p>
            <a:pPr algn="just"/>
            <a:r>
              <a:rPr lang="fr-FR" dirty="0"/>
              <a:t>Si l’on souhaite qu’un visuel du rapport ne change pas en fonction des autres visuels et des segments, il faut le sélectionner, puis Cliquer sur Format dans l’onglet « outils pour les visuels ».</a:t>
            </a:r>
          </a:p>
          <a:p>
            <a:pPr algn="just"/>
            <a:r>
              <a:rPr lang="fr-FR" dirty="0"/>
              <a:t>Puis cliquer sur « Modifier les interactions ».</a:t>
            </a:r>
          </a:p>
          <a:p>
            <a:pPr algn="just"/>
            <a:endParaRPr lang="fr-FR" dirty="0"/>
          </a:p>
          <a:p>
            <a:pPr algn="just"/>
            <a:r>
              <a:rPr lang="fr-FR" dirty="0"/>
              <a:t>Ensuite, des petites icônes apparaissent avec un rond barré à droite : si l’on clique dessus, celui-ci ne se filtrera plus en fonction des autres visuels ou filtres.</a:t>
            </a:r>
          </a:p>
        </p:txBody>
      </p:sp>
      <p:pic>
        <p:nvPicPr>
          <p:cNvPr id="3" name="Image 2">
            <a:extLst>
              <a:ext uri="{FF2B5EF4-FFF2-40B4-BE49-F238E27FC236}">
                <a16:creationId xmlns:a16="http://schemas.microsoft.com/office/drawing/2014/main" id="{0006A9BC-9466-5FC1-7DA1-651A6C6D319F}"/>
              </a:ext>
            </a:extLst>
          </p:cNvPr>
          <p:cNvPicPr>
            <a:picLocks noChangeAspect="1"/>
          </p:cNvPicPr>
          <p:nvPr/>
        </p:nvPicPr>
        <p:blipFill>
          <a:blip r:embed="rId3"/>
          <a:stretch>
            <a:fillRect/>
          </a:stretch>
        </p:blipFill>
        <p:spPr>
          <a:xfrm>
            <a:off x="1803748" y="1815395"/>
            <a:ext cx="4860163" cy="2306228"/>
          </a:xfrm>
          <a:prstGeom prst="rect">
            <a:avLst/>
          </a:prstGeom>
        </p:spPr>
      </p:pic>
      <p:pic>
        <p:nvPicPr>
          <p:cNvPr id="8" name="Image 7">
            <a:extLst>
              <a:ext uri="{FF2B5EF4-FFF2-40B4-BE49-F238E27FC236}">
                <a16:creationId xmlns:a16="http://schemas.microsoft.com/office/drawing/2014/main" id="{C017F432-4BB9-680E-87C3-33C1EDB72699}"/>
              </a:ext>
            </a:extLst>
          </p:cNvPr>
          <p:cNvPicPr>
            <a:picLocks noChangeAspect="1"/>
          </p:cNvPicPr>
          <p:nvPr/>
        </p:nvPicPr>
        <p:blipFill>
          <a:blip r:embed="rId4"/>
          <a:stretch>
            <a:fillRect/>
          </a:stretch>
        </p:blipFill>
        <p:spPr>
          <a:xfrm>
            <a:off x="1803748" y="4326989"/>
            <a:ext cx="4860163" cy="1967919"/>
          </a:xfrm>
          <a:prstGeom prst="rect">
            <a:avLst/>
          </a:prstGeom>
        </p:spPr>
      </p:pic>
      <p:cxnSp>
        <p:nvCxnSpPr>
          <p:cNvPr id="10" name="Connecteur droit avec flèche 9">
            <a:extLst>
              <a:ext uri="{FF2B5EF4-FFF2-40B4-BE49-F238E27FC236}">
                <a16:creationId xmlns:a16="http://schemas.microsoft.com/office/drawing/2014/main" id="{C0DAAFB3-CE25-F120-F832-55B2F53BC153}"/>
              </a:ext>
            </a:extLst>
          </p:cNvPr>
          <p:cNvCxnSpPr/>
          <p:nvPr/>
        </p:nvCxnSpPr>
        <p:spPr>
          <a:xfrm flipH="1" flipV="1">
            <a:off x="2993721" y="4584526"/>
            <a:ext cx="3926942" cy="869807"/>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2" name="Connecteur droit avec flèche 11">
            <a:extLst>
              <a:ext uri="{FF2B5EF4-FFF2-40B4-BE49-F238E27FC236}">
                <a16:creationId xmlns:a16="http://schemas.microsoft.com/office/drawing/2014/main" id="{CBB6BEEE-DD5D-3900-4783-F9A65F066996}"/>
              </a:ext>
            </a:extLst>
          </p:cNvPr>
          <p:cNvCxnSpPr/>
          <p:nvPr/>
        </p:nvCxnSpPr>
        <p:spPr>
          <a:xfrm flipH="1" flipV="1">
            <a:off x="2392471" y="2630466"/>
            <a:ext cx="4459266" cy="2329841"/>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91386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62E0FD66-1D29-E072-CE64-0EA720818C3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58A6FA9-547B-2016-D61E-19D0A7AF60A8}"/>
              </a:ext>
            </a:extLst>
          </p:cNvPr>
          <p:cNvSpPr>
            <a:spLocks noGrp="1"/>
          </p:cNvSpPr>
          <p:nvPr>
            <p:ph type="title"/>
          </p:nvPr>
        </p:nvSpPr>
        <p:spPr>
          <a:xfrm>
            <a:off x="1046019" y="942108"/>
            <a:ext cx="3256550" cy="4969113"/>
          </a:xfrm>
        </p:spPr>
        <p:txBody>
          <a:bodyPr vert="horz" lIns="91440" tIns="45720" rIns="91440" bIns="45720" rtlCol="0" anchor="ctr">
            <a:normAutofit/>
          </a:bodyPr>
          <a:lstStyle/>
          <a:p>
            <a:r>
              <a:rPr lang="fr-FR" dirty="0"/>
              <a:t>Affichage, navigation et visualisation</a:t>
            </a:r>
            <a:br>
              <a:rPr lang="fr-FR" dirty="0"/>
            </a:br>
            <a:endParaRPr lang="en-US" dirty="0">
              <a:solidFill>
                <a:schemeClr val="tx2">
                  <a:lumMod val="75000"/>
                </a:schemeClr>
              </a:solidFill>
            </a:endParaRPr>
          </a:p>
        </p:txBody>
      </p:sp>
      <p:sp>
        <p:nvSpPr>
          <p:cNvPr id="3" name="Espace réservé du contenu 2">
            <a:extLst>
              <a:ext uri="{FF2B5EF4-FFF2-40B4-BE49-F238E27FC236}">
                <a16:creationId xmlns:a16="http://schemas.microsoft.com/office/drawing/2014/main" id="{5B38B24B-BB11-29D8-A5AD-4B260BCBB911}"/>
              </a:ext>
            </a:extLst>
          </p:cNvPr>
          <p:cNvSpPr>
            <a:spLocks noGrp="1"/>
          </p:cNvSpPr>
          <p:nvPr>
            <p:ph idx="1"/>
          </p:nvPr>
        </p:nvSpPr>
        <p:spPr>
          <a:xfrm>
            <a:off x="5049062" y="942108"/>
            <a:ext cx="6455549" cy="4969114"/>
          </a:xfrm>
        </p:spPr>
        <p:txBody>
          <a:bodyPr vert="horz" lIns="91440" tIns="45720" rIns="91440" bIns="45720" rtlCol="0" anchor="ctr">
            <a:normAutofit/>
          </a:bodyPr>
          <a:lstStyle/>
          <a:p>
            <a:pPr algn="just">
              <a:buClr>
                <a:schemeClr val="tx1"/>
              </a:buClr>
              <a:buFont typeface="Wingdings" panose="05000000000000000000" pitchFamily="2" charset="2"/>
              <a:buChar char="Ø"/>
            </a:pPr>
            <a:r>
              <a:rPr lang="en-US" dirty="0">
                <a:solidFill>
                  <a:schemeClr val="tx2">
                    <a:lumMod val="75000"/>
                  </a:schemeClr>
                </a:solidFill>
                <a:effectLst/>
              </a:rPr>
              <a:t>    </a:t>
            </a:r>
            <a:r>
              <a:rPr lang="fr-FR" sz="1800" dirty="0">
                <a:solidFill>
                  <a:schemeClr val="tx1"/>
                </a:solidFill>
                <a:effectLst/>
                <a:latin typeface="+mj-lt"/>
              </a:rPr>
              <a:t>Créer un fond de page, un thème, un modèle de rapport. </a:t>
            </a:r>
          </a:p>
          <a:p>
            <a:pPr algn="just">
              <a:buClr>
                <a:schemeClr val="tx1"/>
              </a:buClr>
              <a:buFont typeface="Wingdings" panose="05000000000000000000" pitchFamily="2" charset="2"/>
              <a:buChar char="Ø"/>
            </a:pPr>
            <a:r>
              <a:rPr lang="fr-FR" sz="1800" dirty="0">
                <a:solidFill>
                  <a:schemeClr val="tx1"/>
                </a:solidFill>
                <a:effectLst/>
                <a:latin typeface="+mj-lt"/>
              </a:rPr>
              <a:t>Créer des rapports "Maître-Détail" en utilisant les filtres d’extractions.</a:t>
            </a:r>
          </a:p>
          <a:p>
            <a:pPr algn="just">
              <a:buClr>
                <a:schemeClr val="tx1"/>
              </a:buClr>
              <a:buFont typeface="Wingdings" panose="05000000000000000000" pitchFamily="2" charset="2"/>
              <a:buChar char="Ø"/>
            </a:pPr>
            <a:r>
              <a:rPr lang="fr-FR" sz="1800" dirty="0">
                <a:solidFill>
                  <a:schemeClr val="tx1"/>
                </a:solidFill>
                <a:effectLst/>
                <a:latin typeface="+mj-lt"/>
              </a:rPr>
              <a:t>Utiliser les signets pour la navigation et le Storytelling.</a:t>
            </a:r>
          </a:p>
          <a:p>
            <a:pPr algn="just">
              <a:buClr>
                <a:schemeClr val="tx1"/>
              </a:buClr>
              <a:buFont typeface="Wingdings" panose="05000000000000000000" pitchFamily="2" charset="2"/>
              <a:buChar char="Ø"/>
            </a:pPr>
            <a:r>
              <a:rPr lang="fr-FR" sz="1800" dirty="0">
                <a:solidFill>
                  <a:schemeClr val="tx1"/>
                </a:solidFill>
                <a:effectLst/>
                <a:latin typeface="+mj-lt"/>
              </a:rPr>
              <a:t>Utiliser l’onglet des filtres et l’onglet sélection.</a:t>
            </a:r>
          </a:p>
          <a:p>
            <a:pPr algn="just">
              <a:buClr>
                <a:schemeClr val="tx1"/>
              </a:buClr>
              <a:buFont typeface="Wingdings" panose="05000000000000000000" pitchFamily="2" charset="2"/>
              <a:buChar char="Ø"/>
            </a:pPr>
            <a:r>
              <a:rPr lang="fr-FR" sz="1800" dirty="0">
                <a:solidFill>
                  <a:schemeClr val="tx1"/>
                </a:solidFill>
                <a:effectLst/>
                <a:latin typeface="+mj-lt"/>
              </a:rPr>
              <a:t>Représenter avec des images. Préparer des commentaires dynamiques et personnaliser les infobulles.</a:t>
            </a:r>
          </a:p>
          <a:p>
            <a:pPr algn="just">
              <a:buClr>
                <a:schemeClr val="tx1"/>
              </a:buClr>
              <a:buFont typeface="Wingdings" panose="05000000000000000000" pitchFamily="2" charset="2"/>
              <a:buChar char="Ø"/>
            </a:pPr>
            <a:r>
              <a:rPr lang="fr-FR" sz="1800" dirty="0">
                <a:solidFill>
                  <a:schemeClr val="tx1"/>
                </a:solidFill>
                <a:effectLst/>
                <a:latin typeface="+mj-lt"/>
              </a:rPr>
              <a:t>Définir un visuel personnalisé avec le </a:t>
            </a:r>
            <a:r>
              <a:rPr lang="fr-FR" sz="1800" dirty="0" err="1">
                <a:solidFill>
                  <a:schemeClr val="tx1"/>
                </a:solidFill>
                <a:effectLst/>
                <a:latin typeface="+mj-lt"/>
              </a:rPr>
              <a:t>Synoptic</a:t>
            </a:r>
            <a:r>
              <a:rPr lang="fr-FR" sz="1800" dirty="0">
                <a:solidFill>
                  <a:schemeClr val="tx1"/>
                </a:solidFill>
                <a:effectLst/>
                <a:latin typeface="+mj-lt"/>
              </a:rPr>
              <a:t> </a:t>
            </a:r>
            <a:r>
              <a:rPr lang="fr-FR" sz="1800" dirty="0" err="1">
                <a:solidFill>
                  <a:schemeClr val="tx1"/>
                </a:solidFill>
                <a:effectLst/>
                <a:latin typeface="+mj-lt"/>
              </a:rPr>
              <a:t>Pannel</a:t>
            </a:r>
            <a:endParaRPr lang="fr-FR" sz="1800" dirty="0">
              <a:solidFill>
                <a:schemeClr val="tx1"/>
              </a:solidFill>
              <a:effectLst/>
              <a:latin typeface="+mj-lt"/>
            </a:endParaRPr>
          </a:p>
        </p:txBody>
      </p:sp>
      <p:sp>
        <p:nvSpPr>
          <p:cNvPr id="4" name="Espace réservé du numéro de diapositive 3">
            <a:extLst>
              <a:ext uri="{FF2B5EF4-FFF2-40B4-BE49-F238E27FC236}">
                <a16:creationId xmlns:a16="http://schemas.microsoft.com/office/drawing/2014/main" id="{5921D7F1-E504-E21C-5CA4-C982273EE8A7}"/>
              </a:ext>
            </a:extLst>
          </p:cNvPr>
          <p:cNvSpPr>
            <a:spLocks noGrp="1"/>
          </p:cNvSpPr>
          <p:nvPr>
            <p:ph type="sldNum" sz="quarter" idx="12"/>
          </p:nvPr>
        </p:nvSpPr>
        <p:spPr>
          <a:xfrm>
            <a:off x="620325" y="759545"/>
            <a:ext cx="596886" cy="365125"/>
          </a:xfrm>
        </p:spPr>
        <p:txBody>
          <a:bodyPr vert="horz" lIns="91440" tIns="45720" rIns="91440" bIns="45720" rtlCol="0" anchor="ctr">
            <a:normAutofit/>
          </a:bodyPr>
          <a:lstStyle/>
          <a:p>
            <a:pPr>
              <a:lnSpc>
                <a:spcPct val="90000"/>
              </a:lnSpc>
              <a:spcAft>
                <a:spcPts val="600"/>
              </a:spcAft>
            </a:pPr>
            <a:fld id="{401CF334-2D5C-4859-84A6-CA7E6E43FAEB}" type="slidenum">
              <a:rPr lang="en-US" sz="1900" kern="1200" noProof="0">
                <a:solidFill>
                  <a:schemeClr val="tx1"/>
                </a:solidFill>
                <a:latin typeface="+mn-lt"/>
                <a:ea typeface="+mn-ea"/>
                <a:cs typeface="+mn-cs"/>
              </a:rPr>
              <a:pPr>
                <a:lnSpc>
                  <a:spcPct val="90000"/>
                </a:lnSpc>
                <a:spcAft>
                  <a:spcPts val="600"/>
                </a:spcAft>
              </a:pPr>
              <a:t>169</a:t>
            </a:fld>
            <a:endParaRPr lang="en-US" sz="1900" kern="1200" noProof="0" dirty="0">
              <a:solidFill>
                <a:schemeClr val="tx1"/>
              </a:solidFill>
              <a:latin typeface="+mn-lt"/>
              <a:ea typeface="+mn-ea"/>
              <a:cs typeface="+mn-cs"/>
            </a:endParaRPr>
          </a:p>
        </p:txBody>
      </p:sp>
    </p:spTree>
    <p:extLst>
      <p:ext uri="{BB962C8B-B14F-4D97-AF65-F5344CB8AC3E}">
        <p14:creationId xmlns:p14="http://schemas.microsoft.com/office/powerpoint/2010/main" val="34416849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77717" y="624110"/>
            <a:ext cx="9607884" cy="1280890"/>
          </a:xfrm>
        </p:spPr>
        <p:txBody>
          <a:bodyPr rtlCol="0">
            <a:noAutofit/>
          </a:bodyPr>
          <a:lstStyle/>
          <a:p>
            <a:r>
              <a:rPr lang="fr-FR" dirty="0"/>
              <a:t>Le cycle de conception : </a:t>
            </a:r>
            <a:br>
              <a:rPr lang="fr-FR" dirty="0"/>
            </a:br>
            <a:r>
              <a:rPr lang="fr-FR" dirty="0"/>
              <a:t>Gestion des relations</a:t>
            </a:r>
            <a:br>
              <a:rPr lang="fr-FR" dirty="0"/>
            </a:br>
            <a:endParaRPr lang="fr-FR" dirty="0"/>
          </a:p>
        </p:txBody>
      </p:sp>
      <p:sp>
        <p:nvSpPr>
          <p:cNvPr id="3" name="Espace réservé du numéro de diapositive 2"/>
          <p:cNvSpPr>
            <a:spLocks noGrp="1"/>
          </p:cNvSpPr>
          <p:nvPr>
            <p:ph type="sldNum" sz="quarter" idx="12"/>
          </p:nvPr>
        </p:nvSpPr>
        <p:spPr/>
        <p:txBody>
          <a:bodyPr/>
          <a:lstStyle/>
          <a:p>
            <a:pPr rtl="0"/>
            <a:fld id="{401CF334-2D5C-4859-84A6-CA7E6E43FAEB}" type="slidenum">
              <a:rPr lang="fr-FR" noProof="0" smtClean="0"/>
              <a:t>17</a:t>
            </a:fld>
            <a:endParaRPr lang="fr-FR" noProof="0"/>
          </a:p>
        </p:txBody>
      </p:sp>
      <p:sp>
        <p:nvSpPr>
          <p:cNvPr id="5" name="Espace réservé du contenu 7">
            <a:extLst>
              <a:ext uri="{FF2B5EF4-FFF2-40B4-BE49-F238E27FC236}">
                <a16:creationId xmlns:a16="http://schemas.microsoft.com/office/drawing/2014/main" id="{5A8F51F6-2AF9-A20F-3763-54C4259DE260}"/>
              </a:ext>
            </a:extLst>
          </p:cNvPr>
          <p:cNvSpPr>
            <a:spLocks noGrp="1"/>
          </p:cNvSpPr>
          <p:nvPr>
            <p:ph idx="1"/>
          </p:nvPr>
        </p:nvSpPr>
        <p:spPr>
          <a:xfrm>
            <a:off x="1371600" y="2058049"/>
            <a:ext cx="5491689" cy="3926494"/>
          </a:xfrm>
        </p:spPr>
        <p:txBody>
          <a:bodyPr>
            <a:normAutofit fontScale="92500"/>
          </a:bodyPr>
          <a:lstStyle/>
          <a:p>
            <a:pPr marL="285750" indent="-285750" algn="just">
              <a:buFont typeface="Wingdings" panose="05000000000000000000" pitchFamily="2" charset="2"/>
              <a:buChar char="Ø"/>
            </a:pPr>
            <a:r>
              <a:rPr lang="fr-FR" sz="1600" dirty="0"/>
              <a:t>Toujours au niveau de « </a:t>
            </a:r>
            <a:r>
              <a:rPr lang="fr-FR" sz="1600" b="1" dirty="0"/>
              <a:t>la vue de modèle </a:t>
            </a:r>
            <a:r>
              <a:rPr lang="fr-FR" sz="1600" dirty="0"/>
              <a:t>», cliquer sur « Gérer les relations » dans le ruban « Accueil ».</a:t>
            </a:r>
          </a:p>
          <a:p>
            <a:pPr marL="285750" indent="-285750" algn="just">
              <a:buFont typeface="Wingdings" panose="05000000000000000000" pitchFamily="2" charset="2"/>
              <a:buChar char="Ø"/>
            </a:pPr>
            <a:endParaRPr lang="fr-FR" sz="1600" dirty="0"/>
          </a:p>
          <a:p>
            <a:pPr marL="285750" indent="-285750" algn="just">
              <a:buFont typeface="Wingdings" panose="05000000000000000000" pitchFamily="2" charset="2"/>
              <a:buChar char="Ø"/>
            </a:pPr>
            <a:r>
              <a:rPr lang="fr-FR" sz="1600" dirty="0"/>
              <a:t>La fenêtre </a:t>
            </a:r>
            <a:r>
              <a:rPr lang="fr-FR" sz="1600" b="1" dirty="0"/>
              <a:t>de gestion des relations </a:t>
            </a:r>
            <a:r>
              <a:rPr lang="fr-FR" sz="1600" dirty="0"/>
              <a:t>apparaît.</a:t>
            </a:r>
          </a:p>
          <a:p>
            <a:pPr marL="285750" indent="-285750" algn="just">
              <a:buFont typeface="Wingdings" panose="05000000000000000000" pitchFamily="2" charset="2"/>
              <a:buChar char="Ø"/>
            </a:pPr>
            <a:endParaRPr lang="fr-FR" sz="1600" dirty="0"/>
          </a:p>
          <a:p>
            <a:pPr marL="285750" indent="-285750" algn="just">
              <a:buFont typeface="Wingdings" panose="05000000000000000000" pitchFamily="2" charset="2"/>
              <a:buChar char="Ø"/>
            </a:pPr>
            <a:r>
              <a:rPr lang="fr-FR" sz="1600" dirty="0"/>
              <a:t>On peut cliquer sur une des </a:t>
            </a:r>
            <a:r>
              <a:rPr lang="fr-FR" sz="1600" b="1" dirty="0"/>
              <a:t>relations pour la modifier</a:t>
            </a:r>
            <a:r>
              <a:rPr lang="fr-FR" sz="1600" dirty="0"/>
              <a:t>, </a:t>
            </a:r>
            <a:r>
              <a:rPr lang="fr-FR" sz="1600" b="1" dirty="0"/>
              <a:t>la supprimer et/ou en rajouter </a:t>
            </a:r>
            <a:r>
              <a:rPr lang="fr-FR" sz="1600" dirty="0"/>
              <a:t>des nouvelles.</a:t>
            </a:r>
          </a:p>
          <a:p>
            <a:pPr marL="285750" indent="-285750" algn="just">
              <a:buFont typeface="Wingdings" panose="05000000000000000000" pitchFamily="2" charset="2"/>
              <a:buChar char="Ø"/>
            </a:pPr>
            <a:endParaRPr lang="fr-FR" sz="1600" dirty="0"/>
          </a:p>
          <a:p>
            <a:pPr marL="285750" indent="-285750" algn="just">
              <a:buFont typeface="Wingdings" panose="05000000000000000000" pitchFamily="2" charset="2"/>
              <a:buChar char="Ø"/>
            </a:pPr>
            <a:r>
              <a:rPr lang="fr-FR" sz="1600" dirty="0"/>
              <a:t>On peut aussi </a:t>
            </a:r>
            <a:r>
              <a:rPr lang="fr-FR" sz="1600" b="1" dirty="0"/>
              <a:t>cliquer directement sur un champ </a:t>
            </a:r>
            <a:r>
              <a:rPr lang="fr-FR" sz="1600" dirty="0"/>
              <a:t>du modèle (Schéma des tables), rester appuyé et </a:t>
            </a:r>
            <a:r>
              <a:rPr lang="fr-FR" sz="1600" b="1" dirty="0"/>
              <a:t>venir glisser </a:t>
            </a:r>
            <a:r>
              <a:rPr lang="fr-FR" sz="1600" dirty="0"/>
              <a:t>le premier champ sur le champ de correspondance d’une autre table pour créer la relation. </a:t>
            </a:r>
          </a:p>
        </p:txBody>
      </p:sp>
      <p:pic>
        <p:nvPicPr>
          <p:cNvPr id="6" name="Image 5">
            <a:extLst>
              <a:ext uri="{FF2B5EF4-FFF2-40B4-BE49-F238E27FC236}">
                <a16:creationId xmlns:a16="http://schemas.microsoft.com/office/drawing/2014/main" id="{668CBB86-C557-30AD-154B-C89B212F5811}"/>
              </a:ext>
            </a:extLst>
          </p:cNvPr>
          <p:cNvPicPr>
            <a:picLocks noChangeAspect="1"/>
          </p:cNvPicPr>
          <p:nvPr/>
        </p:nvPicPr>
        <p:blipFill>
          <a:blip r:embed="rId3"/>
          <a:stretch>
            <a:fillRect/>
          </a:stretch>
        </p:blipFill>
        <p:spPr>
          <a:xfrm>
            <a:off x="7202273" y="2106504"/>
            <a:ext cx="4673051" cy="1968041"/>
          </a:xfrm>
          <a:prstGeom prst="rect">
            <a:avLst/>
          </a:prstGeom>
        </p:spPr>
      </p:pic>
      <p:sp>
        <p:nvSpPr>
          <p:cNvPr id="8" name="ZoneTexte 7">
            <a:extLst>
              <a:ext uri="{FF2B5EF4-FFF2-40B4-BE49-F238E27FC236}">
                <a16:creationId xmlns:a16="http://schemas.microsoft.com/office/drawing/2014/main" id="{5D6C112C-43C7-7FE3-F28E-4859BA1E7699}"/>
              </a:ext>
            </a:extLst>
          </p:cNvPr>
          <p:cNvSpPr txBox="1"/>
          <p:nvPr/>
        </p:nvSpPr>
        <p:spPr>
          <a:xfrm>
            <a:off x="7202273" y="4434099"/>
            <a:ext cx="4665989" cy="1015663"/>
          </a:xfrm>
          <a:prstGeom prst="rect">
            <a:avLst/>
          </a:prstGeom>
          <a:noFill/>
        </p:spPr>
        <p:txBody>
          <a:bodyPr wrap="square" rtlCol="0">
            <a:spAutoFit/>
          </a:bodyPr>
          <a:lstStyle/>
          <a:p>
            <a:pPr algn="r"/>
            <a:r>
              <a:rPr lang="fr-FR" sz="1200" b="1" i="1" dirty="0"/>
              <a:t>Explication de la première ligne </a:t>
            </a:r>
            <a:r>
              <a:rPr lang="fr-FR" sz="1200" i="1" dirty="0"/>
              <a:t>: </a:t>
            </a:r>
          </a:p>
          <a:p>
            <a:pPr algn="r"/>
            <a:r>
              <a:rPr lang="fr-FR" sz="1200" i="1" dirty="0"/>
              <a:t>Sur la table client, la colonne IDGEO est égale à la colonne IDGEO dans la table Géographie. Cette relation est active donc Power BI peut l’utiliser pour naviguer dans le modèle de données</a:t>
            </a:r>
            <a:r>
              <a:rPr lang="fr-FR" sz="1050" i="1" dirty="0"/>
              <a:t>.</a:t>
            </a:r>
          </a:p>
        </p:txBody>
      </p:sp>
    </p:spTree>
    <p:extLst>
      <p:ext uri="{BB962C8B-B14F-4D97-AF65-F5344CB8AC3E}">
        <p14:creationId xmlns:p14="http://schemas.microsoft.com/office/powerpoint/2010/main" val="3656683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27B4DBBA-06F4-00E3-83EB-BFC6BFF543D6}"/>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967393AA-2692-98EA-DAF8-CFB1A0E6BE80}"/>
              </a:ext>
            </a:extLst>
          </p:cNvPr>
          <p:cNvSpPr>
            <a:spLocks noGrp="1"/>
          </p:cNvSpPr>
          <p:nvPr>
            <p:ph type="ctrTitle"/>
          </p:nvPr>
        </p:nvSpPr>
        <p:spPr>
          <a:xfrm>
            <a:off x="3350394" y="1239353"/>
            <a:ext cx="8131550" cy="3801184"/>
          </a:xfrm>
        </p:spPr>
        <p:txBody>
          <a:bodyPr>
            <a:normAutofit/>
          </a:bodyPr>
          <a:lstStyle/>
          <a:p>
            <a:pPr>
              <a:lnSpc>
                <a:spcPct val="90000"/>
              </a:lnSpc>
            </a:pPr>
            <a:r>
              <a:rPr lang="fr-FR" sz="5400" dirty="0">
                <a:solidFill>
                  <a:schemeClr val="tx1"/>
                </a:solidFill>
                <a:effectLst/>
              </a:rPr>
              <a:t>Créer un fond de page, un thème, un modèle de rapport</a:t>
            </a:r>
            <a:endParaRPr lang="fr-FR" sz="5000" dirty="0"/>
          </a:p>
        </p:txBody>
      </p:sp>
      <p:sp>
        <p:nvSpPr>
          <p:cNvPr id="4" name="Espace réservé du numéro de diapositive 3">
            <a:extLst>
              <a:ext uri="{FF2B5EF4-FFF2-40B4-BE49-F238E27FC236}">
                <a16:creationId xmlns:a16="http://schemas.microsoft.com/office/drawing/2014/main" id="{E307E369-E0C5-BC06-57FE-E242ABE08FED}"/>
              </a:ext>
            </a:extLst>
          </p:cNvPr>
          <p:cNvSpPr>
            <a:spLocks noGrp="1"/>
          </p:cNvSpPr>
          <p:nvPr>
            <p:ph type="sldNum" sz="quarter" idx="12"/>
          </p:nvPr>
        </p:nvSpPr>
        <p:spPr>
          <a:xfrm>
            <a:off x="110598" y="4543907"/>
            <a:ext cx="779767" cy="365125"/>
          </a:xfrm>
        </p:spPr>
        <p:txBody>
          <a:bodyPr>
            <a:normAutofit/>
          </a:bodyPr>
          <a:lstStyle/>
          <a:p>
            <a:pPr rtl="0">
              <a:lnSpc>
                <a:spcPct val="90000"/>
              </a:lnSpc>
              <a:spcAft>
                <a:spcPts val="600"/>
              </a:spcAft>
            </a:pPr>
            <a:fld id="{401CF334-2D5C-4859-84A6-CA7E6E43FAEB}" type="slidenum">
              <a:rPr lang="fr-FR" sz="1900" noProof="0" smtClean="0"/>
              <a:pPr rtl="0">
                <a:lnSpc>
                  <a:spcPct val="90000"/>
                </a:lnSpc>
                <a:spcAft>
                  <a:spcPts val="600"/>
                </a:spcAft>
              </a:pPr>
              <a:t>170</a:t>
            </a:fld>
            <a:endParaRPr lang="fr-FR" sz="1900" noProof="0"/>
          </a:p>
        </p:txBody>
      </p:sp>
    </p:spTree>
    <p:extLst>
      <p:ext uri="{BB962C8B-B14F-4D97-AF65-F5344CB8AC3E}">
        <p14:creationId xmlns:p14="http://schemas.microsoft.com/office/powerpoint/2010/main" val="40300591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BFDFFE-59DA-2EFA-EEC1-A1D05EB749F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D7DA0E6-13EA-7985-222A-6113BE93163E}"/>
              </a:ext>
            </a:extLst>
          </p:cNvPr>
          <p:cNvSpPr>
            <a:spLocks noGrp="1"/>
          </p:cNvSpPr>
          <p:nvPr>
            <p:ph type="title"/>
          </p:nvPr>
        </p:nvSpPr>
        <p:spPr>
          <a:xfrm>
            <a:off x="2035576" y="589276"/>
            <a:ext cx="9714990" cy="1280890"/>
          </a:xfrm>
        </p:spPr>
        <p:txBody>
          <a:bodyPr rtlCol="0">
            <a:normAutofit/>
          </a:bodyPr>
          <a:lstStyle/>
          <a:p>
            <a:r>
              <a:rPr lang="fr-FR" dirty="0"/>
              <a:t>Affichage, navigation et visualisation</a:t>
            </a:r>
            <a:br>
              <a:rPr lang="fr-FR" dirty="0"/>
            </a:br>
            <a:r>
              <a:rPr lang="fr-FR" dirty="0"/>
              <a:t>Créer un fond de page</a:t>
            </a:r>
          </a:p>
        </p:txBody>
      </p:sp>
      <p:sp>
        <p:nvSpPr>
          <p:cNvPr id="4" name="Espace réservé du numéro de diapositive 3">
            <a:extLst>
              <a:ext uri="{FF2B5EF4-FFF2-40B4-BE49-F238E27FC236}">
                <a16:creationId xmlns:a16="http://schemas.microsoft.com/office/drawing/2014/main" id="{FC349029-DBF9-35DF-95C3-0EAA0354D357}"/>
              </a:ext>
            </a:extLst>
          </p:cNvPr>
          <p:cNvSpPr>
            <a:spLocks noGrp="1"/>
          </p:cNvSpPr>
          <p:nvPr>
            <p:ph type="sldNum" sz="quarter" idx="12"/>
          </p:nvPr>
        </p:nvSpPr>
        <p:spPr/>
        <p:txBody>
          <a:bodyPr/>
          <a:lstStyle/>
          <a:p>
            <a:pPr rtl="0"/>
            <a:fld id="{401CF334-2D5C-4859-84A6-CA7E6E43FAEB}" type="slidenum">
              <a:rPr lang="fr-FR" noProof="0" smtClean="0"/>
              <a:t>171</a:t>
            </a:fld>
            <a:endParaRPr lang="fr-FR" noProof="0"/>
          </a:p>
        </p:txBody>
      </p:sp>
      <p:sp>
        <p:nvSpPr>
          <p:cNvPr id="9" name="Rectangle 8">
            <a:extLst>
              <a:ext uri="{FF2B5EF4-FFF2-40B4-BE49-F238E27FC236}">
                <a16:creationId xmlns:a16="http://schemas.microsoft.com/office/drawing/2014/main" id="{845F08F2-80D9-9101-9222-52C6D1DAAEB1}"/>
              </a:ext>
            </a:extLst>
          </p:cNvPr>
          <p:cNvSpPr/>
          <p:nvPr/>
        </p:nvSpPr>
        <p:spPr>
          <a:xfrm>
            <a:off x="6022108" y="2035726"/>
            <a:ext cx="5985165" cy="4247317"/>
          </a:xfrm>
          <a:prstGeom prst="rect">
            <a:avLst/>
          </a:prstGeom>
        </p:spPr>
        <p:txBody>
          <a:bodyPr wrap="square">
            <a:spAutoFit/>
          </a:bodyPr>
          <a:lstStyle/>
          <a:p>
            <a:pPr marL="285750" indent="-285750" algn="just">
              <a:buFont typeface="Wingdings" panose="05000000000000000000" pitchFamily="2" charset="2"/>
              <a:buChar char="Ø"/>
            </a:pPr>
            <a:r>
              <a:rPr lang="fr-FR" b="1" dirty="0">
                <a:solidFill>
                  <a:schemeClr val="accent5"/>
                </a:solidFill>
              </a:rPr>
              <a:t>Le fond de page se crée au tout début </a:t>
            </a:r>
            <a:r>
              <a:rPr lang="fr-FR" dirty="0"/>
              <a:t>afin de pouvoir dupliquer la page et par conséquence, la mise en forme de celle-ci. </a:t>
            </a:r>
          </a:p>
          <a:p>
            <a:pPr algn="just"/>
            <a:endParaRPr lang="fr-FR" u="sng" dirty="0"/>
          </a:p>
          <a:p>
            <a:pPr algn="just"/>
            <a:r>
              <a:rPr lang="fr-FR" u="sng" dirty="0"/>
              <a:t>On peut gérer la mise en forme de divers éléments : </a:t>
            </a:r>
          </a:p>
          <a:p>
            <a:pPr marL="285750" indent="-285750" algn="just">
              <a:buFont typeface="Wingdings" panose="05000000000000000000" pitchFamily="2" charset="2"/>
              <a:buChar char="ü"/>
            </a:pPr>
            <a:r>
              <a:rPr lang="fr-FR" b="1" i="1" dirty="0"/>
              <a:t>Paramètres du canevas :</a:t>
            </a:r>
            <a:r>
              <a:rPr lang="fr-FR" dirty="0"/>
              <a:t> taille et forme (paysage, portrait etc.),</a:t>
            </a:r>
            <a:endParaRPr lang="fr-FR" b="1" i="1" dirty="0"/>
          </a:p>
          <a:p>
            <a:pPr marL="285750" indent="-285750" algn="just">
              <a:buFont typeface="Wingdings" panose="05000000000000000000" pitchFamily="2" charset="2"/>
              <a:buChar char="ü"/>
            </a:pPr>
            <a:r>
              <a:rPr lang="fr-FR" b="1" i="1" dirty="0"/>
              <a:t>L’arrière-plan de canevas </a:t>
            </a:r>
            <a:r>
              <a:rPr lang="fr-FR" i="1" dirty="0"/>
              <a:t>correspond à la zone de la page de rapport sur laquelle on peut positionner des visuels. Il est au </a:t>
            </a:r>
            <a:r>
              <a:rPr lang="fr-FR" b="1" i="1" dirty="0">
                <a:solidFill>
                  <a:schemeClr val="accent4"/>
                </a:solidFill>
              </a:rPr>
              <a:t>premier plan </a:t>
            </a:r>
            <a:r>
              <a:rPr lang="fr-FR" i="1" dirty="0"/>
              <a:t>derrière les graphiques,</a:t>
            </a:r>
          </a:p>
          <a:p>
            <a:pPr marL="285750" indent="-285750" algn="just">
              <a:buFont typeface="Wingdings" panose="05000000000000000000" pitchFamily="2" charset="2"/>
              <a:buChar char="ü"/>
            </a:pPr>
            <a:r>
              <a:rPr lang="fr-FR" b="1" i="1" dirty="0"/>
              <a:t>Le papier peint </a:t>
            </a:r>
            <a:r>
              <a:rPr lang="fr-FR" i="1" dirty="0"/>
              <a:t>est </a:t>
            </a:r>
            <a:r>
              <a:rPr lang="fr-FR" b="1" i="1" dirty="0">
                <a:solidFill>
                  <a:schemeClr val="accent4"/>
                </a:solidFill>
              </a:rPr>
              <a:t>derrière le canevas </a:t>
            </a:r>
            <a:r>
              <a:rPr lang="fr-FR" i="1" dirty="0"/>
              <a:t>de la page et correspond à toute la page de rapport,</a:t>
            </a:r>
          </a:p>
          <a:p>
            <a:pPr marL="285750" indent="-285750" algn="just">
              <a:buFont typeface="Wingdings" panose="05000000000000000000" pitchFamily="2" charset="2"/>
              <a:buChar char="ü"/>
            </a:pPr>
            <a:r>
              <a:rPr lang="fr-FR" b="1" i="1" dirty="0"/>
              <a:t>Le volet et les cartes de filtres </a:t>
            </a:r>
            <a:r>
              <a:rPr lang="fr-FR" i="1" dirty="0"/>
              <a:t>pour ajuster la mise en forme de la fenêtre de filtres si besoin.</a:t>
            </a:r>
          </a:p>
        </p:txBody>
      </p:sp>
      <p:pic>
        <p:nvPicPr>
          <p:cNvPr id="6" name="Image 5">
            <a:extLst>
              <a:ext uri="{FF2B5EF4-FFF2-40B4-BE49-F238E27FC236}">
                <a16:creationId xmlns:a16="http://schemas.microsoft.com/office/drawing/2014/main" id="{CB7E45FB-A824-3BA0-2DC5-EFD0EABBF722}"/>
              </a:ext>
            </a:extLst>
          </p:cNvPr>
          <p:cNvPicPr>
            <a:picLocks noChangeAspect="1"/>
          </p:cNvPicPr>
          <p:nvPr/>
        </p:nvPicPr>
        <p:blipFill>
          <a:blip r:embed="rId3"/>
          <a:stretch>
            <a:fillRect/>
          </a:stretch>
        </p:blipFill>
        <p:spPr>
          <a:xfrm>
            <a:off x="637310" y="2444884"/>
            <a:ext cx="5219918" cy="3429000"/>
          </a:xfrm>
          <a:prstGeom prst="rect">
            <a:avLst/>
          </a:prstGeom>
        </p:spPr>
      </p:pic>
      <p:cxnSp>
        <p:nvCxnSpPr>
          <p:cNvPr id="7" name="Connecteur droit avec flèche 6">
            <a:extLst>
              <a:ext uri="{FF2B5EF4-FFF2-40B4-BE49-F238E27FC236}">
                <a16:creationId xmlns:a16="http://schemas.microsoft.com/office/drawing/2014/main" id="{141F7A0A-F2D6-EBF3-0C5A-6C2DBE3CFEF9}"/>
              </a:ext>
            </a:extLst>
          </p:cNvPr>
          <p:cNvCxnSpPr>
            <a:cxnSpLocks/>
            <a:stCxn id="9" idx="1"/>
          </p:cNvCxnSpPr>
          <p:nvPr/>
        </p:nvCxnSpPr>
        <p:spPr>
          <a:xfrm flipH="1">
            <a:off x="3990109" y="4159385"/>
            <a:ext cx="2031999" cy="957560"/>
          </a:xfrm>
          <a:prstGeom prst="straightConnector1">
            <a:avLst/>
          </a:prstGeom>
          <a:ln w="57150">
            <a:tailEnd type="triangle"/>
          </a:ln>
        </p:spPr>
        <p:style>
          <a:lnRef idx="2">
            <a:schemeClr val="accent4"/>
          </a:lnRef>
          <a:fillRef idx="0">
            <a:schemeClr val="accent4"/>
          </a:fillRef>
          <a:effectRef idx="1">
            <a:schemeClr val="accent4"/>
          </a:effectRef>
          <a:fontRef idx="minor">
            <a:schemeClr val="tx1"/>
          </a:fontRef>
        </p:style>
      </p:cxnSp>
      <p:cxnSp>
        <p:nvCxnSpPr>
          <p:cNvPr id="11" name="Connecteur droit avec flèche 10">
            <a:extLst>
              <a:ext uri="{FF2B5EF4-FFF2-40B4-BE49-F238E27FC236}">
                <a16:creationId xmlns:a16="http://schemas.microsoft.com/office/drawing/2014/main" id="{9B97D4E7-9206-931A-D6E2-BB2A3199536E}"/>
              </a:ext>
            </a:extLst>
          </p:cNvPr>
          <p:cNvCxnSpPr>
            <a:cxnSpLocks/>
          </p:cNvCxnSpPr>
          <p:nvPr/>
        </p:nvCxnSpPr>
        <p:spPr>
          <a:xfrm flipH="1">
            <a:off x="3389745" y="5252749"/>
            <a:ext cx="2706255" cy="501506"/>
          </a:xfrm>
          <a:prstGeom prst="straightConnector1">
            <a:avLst/>
          </a:prstGeom>
          <a:ln w="57150">
            <a:tailEnd type="triangle"/>
          </a:ln>
        </p:spPr>
        <p:style>
          <a:lnRef idx="2">
            <a:schemeClr val="accent4"/>
          </a:lnRef>
          <a:fillRef idx="0">
            <a:schemeClr val="accent4"/>
          </a:fillRef>
          <a:effectRef idx="1">
            <a:schemeClr val="accent4"/>
          </a:effectRef>
          <a:fontRef idx="minor">
            <a:schemeClr val="tx1"/>
          </a:fontRef>
        </p:style>
      </p:cxnSp>
      <p:cxnSp>
        <p:nvCxnSpPr>
          <p:cNvPr id="15" name="Connecteur droit avec flèche 14">
            <a:extLst>
              <a:ext uri="{FF2B5EF4-FFF2-40B4-BE49-F238E27FC236}">
                <a16:creationId xmlns:a16="http://schemas.microsoft.com/office/drawing/2014/main" id="{DF8681E7-0F03-A9B0-73A3-635ED59544B7}"/>
              </a:ext>
            </a:extLst>
          </p:cNvPr>
          <p:cNvCxnSpPr>
            <a:cxnSpLocks/>
          </p:cNvCxnSpPr>
          <p:nvPr/>
        </p:nvCxnSpPr>
        <p:spPr>
          <a:xfrm flipH="1" flipV="1">
            <a:off x="5292436" y="2807855"/>
            <a:ext cx="803564" cy="2998904"/>
          </a:xfrm>
          <a:prstGeom prst="straightConnector1">
            <a:avLst/>
          </a:prstGeom>
          <a:ln w="57150">
            <a:prstDash val="sysDot"/>
            <a:tailEnd type="triangle"/>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781403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14851-9F35-7710-987E-A2311443D26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29BC4B9-2EC9-3ACF-99A0-EA023DED2E10}"/>
              </a:ext>
            </a:extLst>
          </p:cNvPr>
          <p:cNvSpPr>
            <a:spLocks noGrp="1"/>
          </p:cNvSpPr>
          <p:nvPr>
            <p:ph type="title"/>
          </p:nvPr>
        </p:nvSpPr>
        <p:spPr>
          <a:xfrm>
            <a:off x="2035576" y="589276"/>
            <a:ext cx="9714990" cy="1280890"/>
          </a:xfrm>
        </p:spPr>
        <p:txBody>
          <a:bodyPr rtlCol="0">
            <a:normAutofit/>
          </a:bodyPr>
          <a:lstStyle/>
          <a:p>
            <a:r>
              <a:rPr lang="fr-FR" dirty="0"/>
              <a:t>Affichage, navigation et visualisation</a:t>
            </a:r>
            <a:br>
              <a:rPr lang="fr-FR" dirty="0"/>
            </a:br>
            <a:r>
              <a:rPr lang="fr-FR" dirty="0"/>
              <a:t>Utilisation et création de thèmes</a:t>
            </a:r>
          </a:p>
        </p:txBody>
      </p:sp>
      <p:sp>
        <p:nvSpPr>
          <p:cNvPr id="4" name="Espace réservé du numéro de diapositive 3">
            <a:extLst>
              <a:ext uri="{FF2B5EF4-FFF2-40B4-BE49-F238E27FC236}">
                <a16:creationId xmlns:a16="http://schemas.microsoft.com/office/drawing/2014/main" id="{2D79DF99-2957-8EEC-F25C-59081835F9B8}"/>
              </a:ext>
            </a:extLst>
          </p:cNvPr>
          <p:cNvSpPr>
            <a:spLocks noGrp="1"/>
          </p:cNvSpPr>
          <p:nvPr>
            <p:ph type="sldNum" sz="quarter" idx="12"/>
          </p:nvPr>
        </p:nvSpPr>
        <p:spPr/>
        <p:txBody>
          <a:bodyPr/>
          <a:lstStyle/>
          <a:p>
            <a:pPr rtl="0"/>
            <a:fld id="{401CF334-2D5C-4859-84A6-CA7E6E43FAEB}" type="slidenum">
              <a:rPr lang="fr-FR" noProof="0" smtClean="0"/>
              <a:t>172</a:t>
            </a:fld>
            <a:endParaRPr lang="fr-FR" noProof="0"/>
          </a:p>
        </p:txBody>
      </p:sp>
      <p:sp>
        <p:nvSpPr>
          <p:cNvPr id="9" name="Rectangle 8">
            <a:extLst>
              <a:ext uri="{FF2B5EF4-FFF2-40B4-BE49-F238E27FC236}">
                <a16:creationId xmlns:a16="http://schemas.microsoft.com/office/drawing/2014/main" id="{A4414FE4-1D44-D38B-409A-DEA2F74A0B5E}"/>
              </a:ext>
            </a:extLst>
          </p:cNvPr>
          <p:cNvSpPr/>
          <p:nvPr/>
        </p:nvSpPr>
        <p:spPr>
          <a:xfrm>
            <a:off x="5738648" y="2479072"/>
            <a:ext cx="6171788" cy="4247317"/>
          </a:xfrm>
          <a:prstGeom prst="rect">
            <a:avLst/>
          </a:prstGeom>
        </p:spPr>
        <p:txBody>
          <a:bodyPr wrap="square">
            <a:spAutoFit/>
          </a:bodyPr>
          <a:lstStyle/>
          <a:p>
            <a:pPr marL="285750" indent="-285750" algn="just">
              <a:buFont typeface="Wingdings" panose="05000000000000000000" pitchFamily="2" charset="2"/>
              <a:buChar char="Ø"/>
            </a:pPr>
            <a:r>
              <a:rPr lang="fr-FR" b="1" dirty="0">
                <a:solidFill>
                  <a:schemeClr val="accent5"/>
                </a:solidFill>
              </a:rPr>
              <a:t>Concernant les thèmes, voici les 3 options :</a:t>
            </a:r>
          </a:p>
          <a:p>
            <a:pPr algn="just"/>
            <a:endParaRPr lang="fr-FR" b="1" dirty="0">
              <a:solidFill>
                <a:schemeClr val="accent5"/>
              </a:solidFill>
            </a:endParaRPr>
          </a:p>
          <a:p>
            <a:pPr marL="285750" indent="-285750" algn="just">
              <a:buFont typeface="Wingdings" panose="05000000000000000000" pitchFamily="2" charset="2"/>
              <a:buChar char="ü"/>
            </a:pPr>
            <a:r>
              <a:rPr lang="fr-FR" b="1" dirty="0"/>
              <a:t>Les thèmes de base intégrés </a:t>
            </a:r>
            <a:r>
              <a:rPr lang="fr-FR" dirty="0"/>
              <a:t>que l’on peut directement sélectionner depuis Power BI Desktop,</a:t>
            </a:r>
          </a:p>
          <a:p>
            <a:pPr marL="285750" indent="-285750" algn="just">
              <a:buFont typeface="Wingdings" panose="05000000000000000000" pitchFamily="2" charset="2"/>
              <a:buChar char="ü"/>
            </a:pPr>
            <a:r>
              <a:rPr lang="fr-FR" b="1" dirty="0"/>
              <a:t>Les thèmes complexes préconçus </a:t>
            </a:r>
            <a:r>
              <a:rPr lang="fr-FR" dirty="0"/>
              <a:t>que l’on peut importer au format JSON depuis le site de Microsoft et modifiable au besoin sur Power BI Desktop,</a:t>
            </a:r>
          </a:p>
          <a:p>
            <a:pPr marL="285750" indent="-285750" algn="just">
              <a:buFont typeface="Wingdings" panose="05000000000000000000" pitchFamily="2" charset="2"/>
              <a:buChar char="ü"/>
            </a:pPr>
            <a:r>
              <a:rPr lang="fr-FR" b="1" dirty="0"/>
              <a:t>Les thèmes personnalisés à créer </a:t>
            </a:r>
            <a:r>
              <a:rPr lang="fr-FR" dirty="0"/>
              <a:t>que l’on construit pour notre utilisation dans notre entreprise.</a:t>
            </a:r>
          </a:p>
          <a:p>
            <a:pPr marL="285750" indent="-285750" algn="just">
              <a:buFont typeface="Wingdings" panose="05000000000000000000" pitchFamily="2" charset="2"/>
              <a:buChar char="ü"/>
            </a:pPr>
            <a:endParaRPr lang="fr-FR" i="1" u="sng" dirty="0"/>
          </a:p>
          <a:p>
            <a:pPr marL="285750" indent="-285750" algn="just">
              <a:buFont typeface="Wingdings" panose="05000000000000000000" pitchFamily="2" charset="2"/>
              <a:buChar char="Ø"/>
            </a:pPr>
            <a:r>
              <a:rPr lang="fr-FR" dirty="0"/>
              <a:t>Pour accéder à ces possibilités, </a:t>
            </a:r>
            <a:r>
              <a:rPr lang="fr-FR" u="sng" dirty="0"/>
              <a:t>cliquer sur « Afficher » dans le ruban</a:t>
            </a:r>
            <a:r>
              <a:rPr lang="fr-FR" dirty="0"/>
              <a:t>, puis la petite flèche à droite des premiers thèmes proposés.</a:t>
            </a:r>
          </a:p>
          <a:p>
            <a:pPr marL="285750" indent="-285750" algn="just">
              <a:buFont typeface="Wingdings" panose="05000000000000000000" pitchFamily="2" charset="2"/>
              <a:buChar char="Ø"/>
            </a:pPr>
            <a:r>
              <a:rPr lang="fr-FR" dirty="0"/>
              <a:t>Pour enregistrer un thème d’entreprise : cliquer sur </a:t>
            </a:r>
            <a:r>
              <a:rPr lang="fr-FR" u="sng" dirty="0"/>
              <a:t>« Enregistrer le thème actif ».</a:t>
            </a:r>
          </a:p>
        </p:txBody>
      </p:sp>
      <p:pic>
        <p:nvPicPr>
          <p:cNvPr id="7" name="Image 6">
            <a:extLst>
              <a:ext uri="{FF2B5EF4-FFF2-40B4-BE49-F238E27FC236}">
                <a16:creationId xmlns:a16="http://schemas.microsoft.com/office/drawing/2014/main" id="{38AAE6A3-1156-ABCE-2C0F-E51C94F3E39E}"/>
              </a:ext>
            </a:extLst>
          </p:cNvPr>
          <p:cNvPicPr>
            <a:picLocks noChangeAspect="1"/>
          </p:cNvPicPr>
          <p:nvPr/>
        </p:nvPicPr>
        <p:blipFill>
          <a:blip r:embed="rId3"/>
          <a:stretch>
            <a:fillRect/>
          </a:stretch>
        </p:blipFill>
        <p:spPr>
          <a:xfrm>
            <a:off x="2035576" y="1870166"/>
            <a:ext cx="2662100" cy="4769362"/>
          </a:xfrm>
          <a:prstGeom prst="rect">
            <a:avLst/>
          </a:prstGeom>
        </p:spPr>
      </p:pic>
      <p:cxnSp>
        <p:nvCxnSpPr>
          <p:cNvPr id="10" name="Connecteur droit avec flèche 9">
            <a:extLst>
              <a:ext uri="{FF2B5EF4-FFF2-40B4-BE49-F238E27FC236}">
                <a16:creationId xmlns:a16="http://schemas.microsoft.com/office/drawing/2014/main" id="{33143ED1-F021-468F-7C73-27D2906EA62C}"/>
              </a:ext>
            </a:extLst>
          </p:cNvPr>
          <p:cNvCxnSpPr>
            <a:cxnSpLocks/>
          </p:cNvCxnSpPr>
          <p:nvPr/>
        </p:nvCxnSpPr>
        <p:spPr>
          <a:xfrm flipH="1">
            <a:off x="4414982" y="3256530"/>
            <a:ext cx="1323666" cy="0"/>
          </a:xfrm>
          <a:prstGeom prst="straightConnector1">
            <a:avLst/>
          </a:prstGeom>
          <a:ln w="57150">
            <a:tailEnd type="triangle"/>
          </a:ln>
        </p:spPr>
        <p:style>
          <a:lnRef idx="2">
            <a:schemeClr val="accent4"/>
          </a:lnRef>
          <a:fillRef idx="0">
            <a:schemeClr val="accent4"/>
          </a:fillRef>
          <a:effectRef idx="1">
            <a:schemeClr val="accent4"/>
          </a:effectRef>
          <a:fontRef idx="minor">
            <a:schemeClr val="tx1"/>
          </a:fontRef>
        </p:style>
      </p:cxnSp>
      <p:cxnSp>
        <p:nvCxnSpPr>
          <p:cNvPr id="13" name="Connecteur droit avec flèche 12">
            <a:extLst>
              <a:ext uri="{FF2B5EF4-FFF2-40B4-BE49-F238E27FC236}">
                <a16:creationId xmlns:a16="http://schemas.microsoft.com/office/drawing/2014/main" id="{B4E4B346-D90D-FD35-1110-5E67612EF103}"/>
              </a:ext>
            </a:extLst>
          </p:cNvPr>
          <p:cNvCxnSpPr>
            <a:cxnSpLocks/>
          </p:cNvCxnSpPr>
          <p:nvPr/>
        </p:nvCxnSpPr>
        <p:spPr>
          <a:xfrm flipH="1">
            <a:off x="3020291" y="3824566"/>
            <a:ext cx="2718357" cy="2216016"/>
          </a:xfrm>
          <a:prstGeom prst="straightConnector1">
            <a:avLst/>
          </a:prstGeom>
          <a:ln w="57150">
            <a:tailEnd type="triangle"/>
          </a:ln>
        </p:spPr>
        <p:style>
          <a:lnRef idx="2">
            <a:schemeClr val="accent4"/>
          </a:lnRef>
          <a:fillRef idx="0">
            <a:schemeClr val="accent4"/>
          </a:fillRef>
          <a:effectRef idx="1">
            <a:schemeClr val="accent4"/>
          </a:effectRef>
          <a:fontRef idx="minor">
            <a:schemeClr val="tx1"/>
          </a:fontRef>
        </p:style>
      </p:cxnSp>
      <p:cxnSp>
        <p:nvCxnSpPr>
          <p:cNvPr id="15" name="Connecteur droit avec flèche 14">
            <a:extLst>
              <a:ext uri="{FF2B5EF4-FFF2-40B4-BE49-F238E27FC236}">
                <a16:creationId xmlns:a16="http://schemas.microsoft.com/office/drawing/2014/main" id="{466B119F-A934-7543-C6E6-F352741ECFE1}"/>
              </a:ext>
            </a:extLst>
          </p:cNvPr>
          <p:cNvCxnSpPr>
            <a:cxnSpLocks/>
          </p:cNvCxnSpPr>
          <p:nvPr/>
        </p:nvCxnSpPr>
        <p:spPr>
          <a:xfrm flipH="1">
            <a:off x="3366626" y="4642895"/>
            <a:ext cx="2372022" cy="1529496"/>
          </a:xfrm>
          <a:prstGeom prst="straightConnector1">
            <a:avLst/>
          </a:prstGeom>
          <a:ln w="57150">
            <a:tailEnd type="triangle"/>
          </a:ln>
        </p:spPr>
        <p:style>
          <a:lnRef idx="2">
            <a:schemeClr val="accent4"/>
          </a:lnRef>
          <a:fillRef idx="0">
            <a:schemeClr val="accent4"/>
          </a:fillRef>
          <a:effectRef idx="1">
            <a:schemeClr val="accent4"/>
          </a:effectRef>
          <a:fontRef idx="minor">
            <a:schemeClr val="tx1"/>
          </a:fontRef>
        </p:style>
      </p:cxnSp>
      <p:cxnSp>
        <p:nvCxnSpPr>
          <p:cNvPr id="19" name="Connecteur droit avec flèche 18">
            <a:extLst>
              <a:ext uri="{FF2B5EF4-FFF2-40B4-BE49-F238E27FC236}">
                <a16:creationId xmlns:a16="http://schemas.microsoft.com/office/drawing/2014/main" id="{C801F285-F4B7-4869-1723-2DFE8BB4FB4C}"/>
              </a:ext>
            </a:extLst>
          </p:cNvPr>
          <p:cNvCxnSpPr>
            <a:cxnSpLocks/>
          </p:cNvCxnSpPr>
          <p:nvPr/>
        </p:nvCxnSpPr>
        <p:spPr>
          <a:xfrm flipH="1">
            <a:off x="3366626" y="6191576"/>
            <a:ext cx="2372022" cy="209224"/>
          </a:xfrm>
          <a:prstGeom prst="straightConnector1">
            <a:avLst/>
          </a:prstGeom>
          <a:ln w="57150">
            <a:tailEnd type="triangle"/>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048420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871D08-B55D-B3E7-3BA9-C080E78E0679}"/>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420CE5BD-F485-8166-58E9-96C57DB7533A}"/>
              </a:ext>
            </a:extLst>
          </p:cNvPr>
          <p:cNvPicPr>
            <a:picLocks noChangeAspect="1"/>
          </p:cNvPicPr>
          <p:nvPr/>
        </p:nvPicPr>
        <p:blipFill>
          <a:blip r:embed="rId3"/>
          <a:stretch>
            <a:fillRect/>
          </a:stretch>
        </p:blipFill>
        <p:spPr>
          <a:xfrm>
            <a:off x="180830" y="2013527"/>
            <a:ext cx="4835071" cy="4148121"/>
          </a:xfrm>
          <a:prstGeom prst="rect">
            <a:avLst/>
          </a:prstGeom>
          <a:ln>
            <a:noFill/>
          </a:ln>
          <a:effectLst>
            <a:outerShdw blurRad="292100" dist="139700" dir="2700000" algn="tl" rotWithShape="0">
              <a:srgbClr val="333333">
                <a:alpha val="65000"/>
              </a:srgbClr>
            </a:outerShdw>
          </a:effectLst>
        </p:spPr>
      </p:pic>
      <p:sp>
        <p:nvSpPr>
          <p:cNvPr id="2" name="Titre 1">
            <a:extLst>
              <a:ext uri="{FF2B5EF4-FFF2-40B4-BE49-F238E27FC236}">
                <a16:creationId xmlns:a16="http://schemas.microsoft.com/office/drawing/2014/main" id="{8D36C5FC-EB69-2A72-5209-BD19F51E2C7B}"/>
              </a:ext>
            </a:extLst>
          </p:cNvPr>
          <p:cNvSpPr>
            <a:spLocks noGrp="1"/>
          </p:cNvSpPr>
          <p:nvPr>
            <p:ph type="title"/>
          </p:nvPr>
        </p:nvSpPr>
        <p:spPr>
          <a:xfrm>
            <a:off x="2035576" y="589276"/>
            <a:ext cx="9714990" cy="1280890"/>
          </a:xfrm>
        </p:spPr>
        <p:txBody>
          <a:bodyPr rtlCol="0">
            <a:normAutofit/>
          </a:bodyPr>
          <a:lstStyle/>
          <a:p>
            <a:r>
              <a:rPr lang="fr-FR" dirty="0"/>
              <a:t>Affichage, navigation et visualisation</a:t>
            </a:r>
            <a:br>
              <a:rPr lang="fr-FR" dirty="0"/>
            </a:br>
            <a:r>
              <a:rPr lang="fr-FR" dirty="0"/>
              <a:t>Personnaliser un thème</a:t>
            </a:r>
          </a:p>
        </p:txBody>
      </p:sp>
      <p:sp>
        <p:nvSpPr>
          <p:cNvPr id="4" name="Espace réservé du numéro de diapositive 3">
            <a:extLst>
              <a:ext uri="{FF2B5EF4-FFF2-40B4-BE49-F238E27FC236}">
                <a16:creationId xmlns:a16="http://schemas.microsoft.com/office/drawing/2014/main" id="{2DE4D0F2-3B36-125D-BC8B-982626807FE4}"/>
              </a:ext>
            </a:extLst>
          </p:cNvPr>
          <p:cNvSpPr>
            <a:spLocks noGrp="1"/>
          </p:cNvSpPr>
          <p:nvPr>
            <p:ph type="sldNum" sz="quarter" idx="12"/>
          </p:nvPr>
        </p:nvSpPr>
        <p:spPr/>
        <p:txBody>
          <a:bodyPr/>
          <a:lstStyle/>
          <a:p>
            <a:pPr rtl="0"/>
            <a:fld id="{401CF334-2D5C-4859-84A6-CA7E6E43FAEB}" type="slidenum">
              <a:rPr lang="fr-FR" noProof="0" smtClean="0"/>
              <a:t>173</a:t>
            </a:fld>
            <a:endParaRPr lang="fr-FR" noProof="0"/>
          </a:p>
        </p:txBody>
      </p:sp>
      <p:sp>
        <p:nvSpPr>
          <p:cNvPr id="9" name="Rectangle 8">
            <a:extLst>
              <a:ext uri="{FF2B5EF4-FFF2-40B4-BE49-F238E27FC236}">
                <a16:creationId xmlns:a16="http://schemas.microsoft.com/office/drawing/2014/main" id="{EF5A1A24-771E-D84C-ECB7-C05ADA88A2CC}"/>
              </a:ext>
            </a:extLst>
          </p:cNvPr>
          <p:cNvSpPr/>
          <p:nvPr/>
        </p:nvSpPr>
        <p:spPr>
          <a:xfrm>
            <a:off x="5015901" y="2174272"/>
            <a:ext cx="6894535" cy="4247317"/>
          </a:xfrm>
          <a:prstGeom prst="rect">
            <a:avLst/>
          </a:prstGeom>
        </p:spPr>
        <p:txBody>
          <a:bodyPr wrap="square">
            <a:spAutoFit/>
          </a:bodyPr>
          <a:lstStyle/>
          <a:p>
            <a:pPr marL="285750" indent="-285750" algn="just">
              <a:buFont typeface="Wingdings" panose="05000000000000000000" pitchFamily="2" charset="2"/>
              <a:buChar char="Ø"/>
            </a:pPr>
            <a:r>
              <a:rPr lang="fr-FR" b="1" dirty="0"/>
              <a:t>1 Partir du thème par défaut de Power BI et/ou sélectionner un thème préconçu à améliorer.</a:t>
            </a:r>
          </a:p>
          <a:p>
            <a:pPr algn="just"/>
            <a:endParaRPr lang="fr-FR" b="1" dirty="0">
              <a:solidFill>
                <a:schemeClr val="accent5"/>
              </a:solidFill>
            </a:endParaRPr>
          </a:p>
          <a:p>
            <a:pPr marL="285750" indent="-285750" algn="just">
              <a:buFont typeface="Wingdings" panose="05000000000000000000" pitchFamily="2" charset="2"/>
              <a:buChar char="Ø"/>
            </a:pPr>
            <a:r>
              <a:rPr lang="fr-FR" b="1" dirty="0"/>
              <a:t>Cliquer sur « Personnaliser le thème actif » </a:t>
            </a:r>
            <a:r>
              <a:rPr lang="fr-FR" dirty="0"/>
              <a:t>et peuvent être modifié divers éléments d’un rapport </a:t>
            </a:r>
            <a:r>
              <a:rPr lang="fr-FR" b="1" dirty="0"/>
              <a:t>:</a:t>
            </a:r>
          </a:p>
          <a:p>
            <a:pPr marL="285750" indent="-285750" algn="just">
              <a:buFont typeface="Wingdings" panose="05000000000000000000" pitchFamily="2" charset="2"/>
              <a:buChar char="Ø"/>
            </a:pPr>
            <a:endParaRPr lang="fr-FR" b="1" dirty="0"/>
          </a:p>
          <a:p>
            <a:pPr marL="285750" indent="-285750" algn="just">
              <a:buFont typeface="Wingdings" panose="05000000000000000000" pitchFamily="2" charset="2"/>
              <a:buChar char="ü"/>
            </a:pPr>
            <a:r>
              <a:rPr lang="fr-FR" u="sng" dirty="0"/>
              <a:t>Les couleurs : </a:t>
            </a:r>
            <a:r>
              <a:rPr lang="fr-FR" dirty="0"/>
              <a:t>soit je modifie les couleurs du thème et les concepteurs iront mettre pour chaque visuel ce qu’ils préfèrent parmi la charte graphique spécifiée, soit je vais dans « options avancées » et j’indique pour chaque élément spécifique des visuels, sa couleur associée.</a:t>
            </a:r>
          </a:p>
          <a:p>
            <a:pPr marL="285750" indent="-285750" algn="just">
              <a:buFont typeface="Wingdings" panose="05000000000000000000" pitchFamily="2" charset="2"/>
              <a:buChar char="ü"/>
            </a:pPr>
            <a:r>
              <a:rPr lang="fr-FR" u="sng" dirty="0"/>
              <a:t>Le texte </a:t>
            </a:r>
            <a:r>
              <a:rPr lang="fr-FR" dirty="0"/>
              <a:t>(général, titre etc.) </a:t>
            </a:r>
            <a:r>
              <a:rPr lang="fr-FR" u="sng" dirty="0"/>
              <a:t>et les éléments visuels </a:t>
            </a:r>
            <a:r>
              <a:rPr lang="fr-FR" dirty="0"/>
              <a:t>(arrière-plan, bordure, etc.)</a:t>
            </a:r>
          </a:p>
          <a:p>
            <a:pPr marL="285750" indent="-285750" algn="just">
              <a:buFont typeface="Wingdings" panose="05000000000000000000" pitchFamily="2" charset="2"/>
              <a:buChar char="ü"/>
            </a:pPr>
            <a:r>
              <a:rPr lang="fr-FR" u="sng" dirty="0"/>
              <a:t>Page</a:t>
            </a:r>
            <a:r>
              <a:rPr lang="fr-FR" dirty="0"/>
              <a:t> : arrière-plan et papier peint,</a:t>
            </a:r>
          </a:p>
          <a:p>
            <a:pPr marL="285750" indent="-285750" algn="just">
              <a:buFont typeface="Wingdings" panose="05000000000000000000" pitchFamily="2" charset="2"/>
              <a:buChar char="ü"/>
            </a:pPr>
            <a:r>
              <a:rPr lang="fr-FR" u="sng" dirty="0"/>
              <a:t>Volet de filtre :</a:t>
            </a:r>
            <a:r>
              <a:rPr lang="fr-FR" dirty="0"/>
              <a:t> volet et carte de filtre.</a:t>
            </a:r>
            <a:endParaRPr lang="fr-FR" u="sng" dirty="0"/>
          </a:p>
        </p:txBody>
      </p:sp>
    </p:spTree>
    <p:extLst>
      <p:ext uri="{BB962C8B-B14F-4D97-AF65-F5344CB8AC3E}">
        <p14:creationId xmlns:p14="http://schemas.microsoft.com/office/powerpoint/2010/main" val="476024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D84C5-5C56-A1C3-F49D-F4BABFDF287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9A43B7F-9B91-522A-2FB6-8802FCFFE69C}"/>
              </a:ext>
            </a:extLst>
          </p:cNvPr>
          <p:cNvSpPr>
            <a:spLocks noGrp="1"/>
          </p:cNvSpPr>
          <p:nvPr>
            <p:ph type="title"/>
          </p:nvPr>
        </p:nvSpPr>
        <p:spPr>
          <a:xfrm>
            <a:off x="2035576" y="589276"/>
            <a:ext cx="9714990" cy="1280890"/>
          </a:xfrm>
        </p:spPr>
        <p:txBody>
          <a:bodyPr rtlCol="0">
            <a:normAutofit/>
          </a:bodyPr>
          <a:lstStyle/>
          <a:p>
            <a:r>
              <a:rPr lang="fr-FR" dirty="0"/>
              <a:t>Affichage, navigation et visualisation</a:t>
            </a:r>
            <a:br>
              <a:rPr lang="fr-FR" dirty="0"/>
            </a:br>
            <a:r>
              <a:rPr lang="fr-FR" dirty="0"/>
              <a:t>Créer un modèle de rapport</a:t>
            </a:r>
          </a:p>
        </p:txBody>
      </p:sp>
      <p:sp>
        <p:nvSpPr>
          <p:cNvPr id="4" name="Espace réservé du numéro de diapositive 3">
            <a:extLst>
              <a:ext uri="{FF2B5EF4-FFF2-40B4-BE49-F238E27FC236}">
                <a16:creationId xmlns:a16="http://schemas.microsoft.com/office/drawing/2014/main" id="{3E922DA1-3684-DB11-3D0A-37D5B39DA0F6}"/>
              </a:ext>
            </a:extLst>
          </p:cNvPr>
          <p:cNvSpPr>
            <a:spLocks noGrp="1"/>
          </p:cNvSpPr>
          <p:nvPr>
            <p:ph type="sldNum" sz="quarter" idx="12"/>
          </p:nvPr>
        </p:nvSpPr>
        <p:spPr/>
        <p:txBody>
          <a:bodyPr/>
          <a:lstStyle/>
          <a:p>
            <a:pPr rtl="0"/>
            <a:fld id="{401CF334-2D5C-4859-84A6-CA7E6E43FAEB}" type="slidenum">
              <a:rPr lang="fr-FR" noProof="0" smtClean="0"/>
              <a:t>174</a:t>
            </a:fld>
            <a:endParaRPr lang="fr-FR" noProof="0"/>
          </a:p>
        </p:txBody>
      </p:sp>
      <p:sp>
        <p:nvSpPr>
          <p:cNvPr id="9" name="Rectangle 8">
            <a:extLst>
              <a:ext uri="{FF2B5EF4-FFF2-40B4-BE49-F238E27FC236}">
                <a16:creationId xmlns:a16="http://schemas.microsoft.com/office/drawing/2014/main" id="{69266181-CFA7-3281-5511-1D07789C3FE9}"/>
              </a:ext>
            </a:extLst>
          </p:cNvPr>
          <p:cNvSpPr/>
          <p:nvPr/>
        </p:nvSpPr>
        <p:spPr>
          <a:xfrm>
            <a:off x="5181600" y="2035726"/>
            <a:ext cx="6728836" cy="4524315"/>
          </a:xfrm>
          <a:prstGeom prst="rect">
            <a:avLst/>
          </a:prstGeom>
        </p:spPr>
        <p:txBody>
          <a:bodyPr wrap="square">
            <a:spAutoFit/>
          </a:bodyPr>
          <a:lstStyle/>
          <a:p>
            <a:pPr marL="285750" indent="-285750" algn="just">
              <a:buFont typeface="Wingdings" panose="05000000000000000000" pitchFamily="2" charset="2"/>
              <a:buChar char="Ø"/>
            </a:pPr>
            <a:r>
              <a:rPr lang="fr-FR" b="1" dirty="0">
                <a:solidFill>
                  <a:schemeClr val="accent5"/>
                </a:solidFill>
              </a:rPr>
              <a:t>Les modèles de rapport </a:t>
            </a:r>
            <a:r>
              <a:rPr lang="fr-FR" dirty="0">
                <a:effectLst/>
              </a:rPr>
              <a:t>permettent une uniformité/fichier type pour tous les rapports ayant besoin du même </a:t>
            </a:r>
            <a:r>
              <a:rPr lang="fr-FR" b="1" dirty="0">
                <a:effectLst/>
              </a:rPr>
              <a:t>jeu/modèle de données.</a:t>
            </a:r>
          </a:p>
          <a:p>
            <a:pPr marL="285750" indent="-285750" algn="just">
              <a:buFont typeface="Wingdings" panose="05000000000000000000" pitchFamily="2" charset="2"/>
              <a:buChar char="Ø"/>
            </a:pPr>
            <a:r>
              <a:rPr lang="fr-FR" b="1" dirty="0"/>
              <a:t>Cela permet</a:t>
            </a:r>
            <a:r>
              <a:rPr lang="fr-FR" b="1" dirty="0">
                <a:effectLst/>
              </a:rPr>
              <a:t> qu’ils aient tous la même conformité </a:t>
            </a:r>
            <a:r>
              <a:rPr lang="fr-FR" b="1" dirty="0"/>
              <a:t>: </a:t>
            </a:r>
            <a:r>
              <a:rPr lang="fr-FR" dirty="0">
                <a:effectLst/>
              </a:rPr>
              <a:t>carte graphique, thème, indicateurs calculés de la même manière, etc. </a:t>
            </a:r>
          </a:p>
          <a:p>
            <a:pPr marL="285750" indent="-285750" algn="just">
              <a:buFont typeface="Wingdings" panose="05000000000000000000" pitchFamily="2" charset="2"/>
              <a:buChar char="Ø"/>
            </a:pPr>
            <a:r>
              <a:rPr lang="fr-FR" dirty="0"/>
              <a:t>De plus, le fichier, un document .</a:t>
            </a:r>
            <a:r>
              <a:rPr lang="fr-FR" dirty="0" err="1"/>
              <a:t>pbit</a:t>
            </a:r>
            <a:r>
              <a:rPr lang="fr-FR" dirty="0"/>
              <a:t> est plus léger que le PBIX.</a:t>
            </a:r>
          </a:p>
          <a:p>
            <a:pPr marL="285750" indent="-285750" algn="just">
              <a:buFont typeface="Wingdings" panose="05000000000000000000" pitchFamily="2" charset="2"/>
              <a:buChar char="Ø"/>
            </a:pPr>
            <a:endParaRPr lang="fr-FR" dirty="0">
              <a:effectLst/>
            </a:endParaRPr>
          </a:p>
          <a:p>
            <a:pPr marL="285750" indent="-285750" algn="just">
              <a:buFont typeface="Wingdings" panose="05000000000000000000" pitchFamily="2" charset="2"/>
              <a:buChar char="Ø"/>
            </a:pPr>
            <a:r>
              <a:rPr lang="fr-FR" dirty="0"/>
              <a:t>Pour le créer, aller dans </a:t>
            </a:r>
            <a:r>
              <a:rPr lang="fr-FR" b="1" dirty="0"/>
              <a:t>FICHIER</a:t>
            </a:r>
            <a:r>
              <a:rPr lang="fr-FR" dirty="0"/>
              <a:t>, </a:t>
            </a:r>
            <a:r>
              <a:rPr lang="fr-FR" b="1" dirty="0"/>
              <a:t>Exporter</a:t>
            </a:r>
            <a:r>
              <a:rPr lang="fr-FR" dirty="0"/>
              <a:t> puis cliquer sur « </a:t>
            </a:r>
            <a:r>
              <a:rPr lang="fr-FR" b="1" dirty="0"/>
              <a:t>Modèle Power BI </a:t>
            </a:r>
            <a:r>
              <a:rPr lang="fr-FR" dirty="0"/>
              <a:t>».</a:t>
            </a:r>
          </a:p>
          <a:p>
            <a:pPr marL="285750" indent="-285750" algn="just">
              <a:buFont typeface="Wingdings" panose="05000000000000000000" pitchFamily="2" charset="2"/>
              <a:buChar char="Ø"/>
            </a:pPr>
            <a:r>
              <a:rPr lang="fr-FR" dirty="0"/>
              <a:t>Donner un </a:t>
            </a:r>
            <a:r>
              <a:rPr lang="fr-FR" b="1" dirty="0"/>
              <a:t>nom et un emplacement</a:t>
            </a:r>
            <a:r>
              <a:rPr lang="fr-FR" dirty="0"/>
              <a:t>. </a:t>
            </a:r>
          </a:p>
          <a:p>
            <a:pPr algn="just"/>
            <a:endParaRPr lang="fr-FR" dirty="0"/>
          </a:p>
          <a:p>
            <a:pPr marL="285750" indent="-285750" algn="just">
              <a:buFont typeface="Wingdings" panose="05000000000000000000" pitchFamily="2" charset="2"/>
              <a:buChar char="Ø"/>
            </a:pPr>
            <a:r>
              <a:rPr lang="fr-FR" dirty="0"/>
              <a:t>Vous pourrez ensuite le </a:t>
            </a:r>
            <a:r>
              <a:rPr lang="fr-FR" b="1" dirty="0"/>
              <a:t>partager</a:t>
            </a:r>
            <a:r>
              <a:rPr lang="fr-FR" dirty="0"/>
              <a:t> à tous ceux qui souhaitent travailler sur le même modèle de données et le même thème d’entreprise.</a:t>
            </a:r>
            <a:endParaRPr lang="fr-FR" dirty="0">
              <a:effectLst/>
            </a:endParaRPr>
          </a:p>
        </p:txBody>
      </p:sp>
      <p:pic>
        <p:nvPicPr>
          <p:cNvPr id="6" name="Image 5">
            <a:extLst>
              <a:ext uri="{FF2B5EF4-FFF2-40B4-BE49-F238E27FC236}">
                <a16:creationId xmlns:a16="http://schemas.microsoft.com/office/drawing/2014/main" id="{FFC7951E-573B-A2C2-67C9-C6017DCEBD15}"/>
              </a:ext>
            </a:extLst>
          </p:cNvPr>
          <p:cNvPicPr>
            <a:picLocks noChangeAspect="1"/>
          </p:cNvPicPr>
          <p:nvPr/>
        </p:nvPicPr>
        <p:blipFill>
          <a:blip r:embed="rId3"/>
          <a:stretch>
            <a:fillRect/>
          </a:stretch>
        </p:blipFill>
        <p:spPr>
          <a:xfrm>
            <a:off x="194778" y="2553235"/>
            <a:ext cx="4848276" cy="25475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9386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C17A4555-139E-5AD2-1B0E-D545B6C468D8}"/>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FE06591A-BCD6-BD47-B9DA-A19762B5AB28}"/>
              </a:ext>
            </a:extLst>
          </p:cNvPr>
          <p:cNvSpPr>
            <a:spLocks noGrp="1"/>
          </p:cNvSpPr>
          <p:nvPr>
            <p:ph type="ctrTitle"/>
          </p:nvPr>
        </p:nvSpPr>
        <p:spPr>
          <a:xfrm>
            <a:off x="3350394" y="1239353"/>
            <a:ext cx="8131550" cy="3801184"/>
          </a:xfrm>
        </p:spPr>
        <p:txBody>
          <a:bodyPr>
            <a:normAutofit/>
          </a:bodyPr>
          <a:lstStyle/>
          <a:p>
            <a:pPr>
              <a:lnSpc>
                <a:spcPct val="90000"/>
              </a:lnSpc>
            </a:pPr>
            <a:r>
              <a:rPr lang="fr-FR" sz="5400" dirty="0">
                <a:solidFill>
                  <a:schemeClr val="tx1"/>
                </a:solidFill>
                <a:effectLst/>
              </a:rPr>
              <a:t>Créer des rapports "Maître-Détail" en utilisant les filtres d’extractions</a:t>
            </a:r>
            <a:endParaRPr lang="fr-FR" sz="5000" dirty="0"/>
          </a:p>
        </p:txBody>
      </p:sp>
      <p:sp>
        <p:nvSpPr>
          <p:cNvPr id="4" name="Espace réservé du numéro de diapositive 3">
            <a:extLst>
              <a:ext uri="{FF2B5EF4-FFF2-40B4-BE49-F238E27FC236}">
                <a16:creationId xmlns:a16="http://schemas.microsoft.com/office/drawing/2014/main" id="{9265C9DF-1206-4080-AB34-B973F3C00C26}"/>
              </a:ext>
            </a:extLst>
          </p:cNvPr>
          <p:cNvSpPr>
            <a:spLocks noGrp="1"/>
          </p:cNvSpPr>
          <p:nvPr>
            <p:ph type="sldNum" sz="quarter" idx="12"/>
          </p:nvPr>
        </p:nvSpPr>
        <p:spPr>
          <a:xfrm>
            <a:off x="110598" y="4543907"/>
            <a:ext cx="779767" cy="365125"/>
          </a:xfrm>
        </p:spPr>
        <p:txBody>
          <a:bodyPr>
            <a:normAutofit/>
          </a:bodyPr>
          <a:lstStyle/>
          <a:p>
            <a:pPr rtl="0">
              <a:lnSpc>
                <a:spcPct val="90000"/>
              </a:lnSpc>
              <a:spcAft>
                <a:spcPts val="600"/>
              </a:spcAft>
            </a:pPr>
            <a:fld id="{401CF334-2D5C-4859-84A6-CA7E6E43FAEB}" type="slidenum">
              <a:rPr lang="fr-FR" sz="1900" noProof="0" smtClean="0"/>
              <a:pPr rtl="0">
                <a:lnSpc>
                  <a:spcPct val="90000"/>
                </a:lnSpc>
                <a:spcAft>
                  <a:spcPts val="600"/>
                </a:spcAft>
              </a:pPr>
              <a:t>175</a:t>
            </a:fld>
            <a:endParaRPr lang="fr-FR" sz="1900" noProof="0"/>
          </a:p>
        </p:txBody>
      </p:sp>
    </p:spTree>
    <p:extLst>
      <p:ext uri="{BB962C8B-B14F-4D97-AF65-F5344CB8AC3E}">
        <p14:creationId xmlns:p14="http://schemas.microsoft.com/office/powerpoint/2010/main" val="13107034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0E2ECF-FF9D-D644-CFA8-8EDAA57FFA9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FD152C0-794E-2E7F-8388-83868CE4BE47}"/>
              </a:ext>
            </a:extLst>
          </p:cNvPr>
          <p:cNvSpPr>
            <a:spLocks noGrp="1"/>
          </p:cNvSpPr>
          <p:nvPr>
            <p:ph type="title"/>
          </p:nvPr>
        </p:nvSpPr>
        <p:spPr>
          <a:xfrm>
            <a:off x="2035576" y="589276"/>
            <a:ext cx="9714990" cy="1280890"/>
          </a:xfrm>
        </p:spPr>
        <p:txBody>
          <a:bodyPr rtlCol="0">
            <a:normAutofit/>
          </a:bodyPr>
          <a:lstStyle/>
          <a:p>
            <a:r>
              <a:rPr lang="fr-FR" dirty="0"/>
              <a:t>Affichage, navigation et visualisation</a:t>
            </a:r>
            <a:br>
              <a:rPr lang="fr-FR" dirty="0"/>
            </a:br>
            <a:r>
              <a:rPr lang="fr-FR" dirty="0"/>
              <a:t>Les filtres d’extractions (1/3)</a:t>
            </a:r>
          </a:p>
        </p:txBody>
      </p:sp>
      <p:sp>
        <p:nvSpPr>
          <p:cNvPr id="4" name="Espace réservé du numéro de diapositive 3">
            <a:extLst>
              <a:ext uri="{FF2B5EF4-FFF2-40B4-BE49-F238E27FC236}">
                <a16:creationId xmlns:a16="http://schemas.microsoft.com/office/drawing/2014/main" id="{BFD27495-E430-29A6-2C32-B8B7DA923AFA}"/>
              </a:ext>
            </a:extLst>
          </p:cNvPr>
          <p:cNvSpPr>
            <a:spLocks noGrp="1"/>
          </p:cNvSpPr>
          <p:nvPr>
            <p:ph type="sldNum" sz="quarter" idx="12"/>
          </p:nvPr>
        </p:nvSpPr>
        <p:spPr/>
        <p:txBody>
          <a:bodyPr/>
          <a:lstStyle/>
          <a:p>
            <a:pPr rtl="0"/>
            <a:fld id="{401CF334-2D5C-4859-84A6-CA7E6E43FAEB}" type="slidenum">
              <a:rPr lang="fr-FR" noProof="0" smtClean="0"/>
              <a:t>176</a:t>
            </a:fld>
            <a:endParaRPr lang="fr-FR" noProof="0"/>
          </a:p>
        </p:txBody>
      </p:sp>
      <p:sp>
        <p:nvSpPr>
          <p:cNvPr id="9" name="Rectangle 8">
            <a:extLst>
              <a:ext uri="{FF2B5EF4-FFF2-40B4-BE49-F238E27FC236}">
                <a16:creationId xmlns:a16="http://schemas.microsoft.com/office/drawing/2014/main" id="{23524020-5718-7510-59B5-AFCB5ACA6632}"/>
              </a:ext>
            </a:extLst>
          </p:cNvPr>
          <p:cNvSpPr/>
          <p:nvPr/>
        </p:nvSpPr>
        <p:spPr>
          <a:xfrm>
            <a:off x="4991243" y="2035726"/>
            <a:ext cx="6919193" cy="4370427"/>
          </a:xfrm>
          <a:prstGeom prst="rect">
            <a:avLst/>
          </a:prstGeom>
        </p:spPr>
        <p:txBody>
          <a:bodyPr wrap="square">
            <a:spAutoFit/>
          </a:bodyPr>
          <a:lstStyle/>
          <a:p>
            <a:pPr marL="285750" indent="-285750" algn="just">
              <a:buFont typeface="Wingdings" panose="05000000000000000000" pitchFamily="2" charset="2"/>
              <a:buChar char="Ø"/>
            </a:pPr>
            <a:r>
              <a:rPr lang="fr-FR" b="1" dirty="0">
                <a:solidFill>
                  <a:schemeClr val="accent5"/>
                </a:solidFill>
              </a:rPr>
              <a:t>Les filtres d’extractions </a:t>
            </a:r>
            <a:r>
              <a:rPr lang="fr-FR" dirty="0">
                <a:effectLst/>
              </a:rPr>
              <a:t>permettent d’atteindre une </a:t>
            </a:r>
            <a:r>
              <a:rPr lang="fr-FR" b="1" dirty="0">
                <a:effectLst/>
              </a:rPr>
              <a:t>page cible filtrée </a:t>
            </a:r>
            <a:r>
              <a:rPr lang="fr-FR" dirty="0">
                <a:effectLst/>
              </a:rPr>
              <a:t>en fonction d’un élément sélectionné dans une autre page / rapport. </a:t>
            </a:r>
          </a:p>
          <a:p>
            <a:pPr algn="just"/>
            <a:endParaRPr lang="fr-FR" u="sng" dirty="0"/>
          </a:p>
          <a:p>
            <a:pPr marL="285750" indent="-285750" algn="just">
              <a:buFont typeface="Wingdings" panose="05000000000000000000" pitchFamily="2" charset="2"/>
              <a:buChar char="Ø"/>
            </a:pPr>
            <a:r>
              <a:rPr lang="fr-FR" u="sng" dirty="0"/>
              <a:t>Exemple :</a:t>
            </a:r>
          </a:p>
          <a:p>
            <a:pPr algn="just"/>
            <a:r>
              <a:rPr lang="fr-FR" sz="1600" i="1" dirty="0"/>
              <a:t>On a une </a:t>
            </a:r>
            <a:r>
              <a:rPr lang="fr-FR" sz="1600" i="1" u="sng" dirty="0"/>
              <a:t>page de départ </a:t>
            </a:r>
            <a:r>
              <a:rPr lang="fr-FR" sz="1600" i="1" dirty="0"/>
              <a:t>avec un graphique par classe de produits</a:t>
            </a:r>
          </a:p>
          <a:p>
            <a:pPr algn="just"/>
            <a:r>
              <a:rPr lang="fr-FR" sz="1600" i="1" dirty="0"/>
              <a:t>On a une </a:t>
            </a:r>
            <a:r>
              <a:rPr lang="fr-FR" sz="1600" i="1" u="sng" dirty="0"/>
              <a:t>page finale </a:t>
            </a:r>
            <a:r>
              <a:rPr lang="fr-FR" sz="1600" i="1" dirty="0"/>
              <a:t>avec une treemap par catégorie.</a:t>
            </a:r>
          </a:p>
          <a:p>
            <a:pPr algn="just"/>
            <a:r>
              <a:rPr lang="fr-FR" sz="1600" i="1" dirty="0"/>
              <a:t>Quand on clique sur une classe de produit dans la page de départ, on veut atterrir sur la page finale filtrée sur la classe sélectionnée.</a:t>
            </a:r>
          </a:p>
          <a:p>
            <a:pPr algn="just"/>
            <a:endParaRPr lang="fr-FR" i="1" dirty="0"/>
          </a:p>
          <a:p>
            <a:pPr marL="342900" indent="-342900" algn="just">
              <a:buFont typeface="+mj-lt"/>
              <a:buAutoNum type="arabicParenR"/>
            </a:pPr>
            <a:r>
              <a:rPr lang="fr-FR" dirty="0"/>
              <a:t>Créer les deux pages et </a:t>
            </a:r>
            <a:r>
              <a:rPr lang="fr-FR" b="1" dirty="0">
                <a:solidFill>
                  <a:schemeClr val="accent5"/>
                </a:solidFill>
              </a:rPr>
              <a:t>se positionner sur la page finale</a:t>
            </a:r>
            <a:r>
              <a:rPr lang="fr-FR" dirty="0"/>
              <a:t>.</a:t>
            </a:r>
            <a:endParaRPr lang="fr-FR" b="1" dirty="0"/>
          </a:p>
          <a:p>
            <a:pPr marL="342900" indent="-342900" algn="just">
              <a:buFont typeface="+mj-lt"/>
              <a:buAutoNum type="arabicParenR"/>
            </a:pPr>
            <a:r>
              <a:rPr lang="fr-FR" dirty="0"/>
              <a:t>Ne pas cliquer/sélectionner aucun visuel de la page.</a:t>
            </a:r>
          </a:p>
          <a:p>
            <a:pPr marL="342900" indent="-342900" algn="just">
              <a:buFont typeface="+mj-lt"/>
              <a:buAutoNum type="arabicParenR"/>
            </a:pPr>
            <a:r>
              <a:rPr lang="fr-FR" b="1" dirty="0">
                <a:solidFill>
                  <a:schemeClr val="accent4"/>
                </a:solidFill>
              </a:rPr>
              <a:t>Glisser le champ d’extraction « Classe » dans la partie « Ajouter des champs d’extractions » </a:t>
            </a:r>
            <a:r>
              <a:rPr lang="fr-FR" dirty="0"/>
              <a:t>de la fenêtre « Visualisations » de la page.</a:t>
            </a:r>
          </a:p>
        </p:txBody>
      </p:sp>
      <p:pic>
        <p:nvPicPr>
          <p:cNvPr id="6" name="Image 5">
            <a:extLst>
              <a:ext uri="{FF2B5EF4-FFF2-40B4-BE49-F238E27FC236}">
                <a16:creationId xmlns:a16="http://schemas.microsoft.com/office/drawing/2014/main" id="{A17EA008-4408-276D-FCF4-D30B988FF7C4}"/>
              </a:ext>
            </a:extLst>
          </p:cNvPr>
          <p:cNvPicPr>
            <a:picLocks noChangeAspect="1"/>
          </p:cNvPicPr>
          <p:nvPr/>
        </p:nvPicPr>
        <p:blipFill>
          <a:blip r:embed="rId3"/>
          <a:stretch>
            <a:fillRect/>
          </a:stretch>
        </p:blipFill>
        <p:spPr>
          <a:xfrm>
            <a:off x="2151644" y="1870166"/>
            <a:ext cx="2190823" cy="44702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02288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E6862-2B15-3EED-B20A-4AEED8977EC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DECD456-DA0A-6C0D-24B4-94279D81B25C}"/>
              </a:ext>
            </a:extLst>
          </p:cNvPr>
          <p:cNvSpPr>
            <a:spLocks noGrp="1"/>
          </p:cNvSpPr>
          <p:nvPr>
            <p:ph type="title"/>
          </p:nvPr>
        </p:nvSpPr>
        <p:spPr>
          <a:xfrm>
            <a:off x="2035576" y="589276"/>
            <a:ext cx="9714990" cy="1280890"/>
          </a:xfrm>
        </p:spPr>
        <p:txBody>
          <a:bodyPr rtlCol="0">
            <a:normAutofit/>
          </a:bodyPr>
          <a:lstStyle/>
          <a:p>
            <a:r>
              <a:rPr lang="fr-FR" dirty="0"/>
              <a:t>Affichage, navigation et visualisation</a:t>
            </a:r>
            <a:br>
              <a:rPr lang="fr-FR" dirty="0"/>
            </a:br>
            <a:r>
              <a:rPr lang="fr-FR" dirty="0"/>
              <a:t>Les filtres d’extractions (2/3)</a:t>
            </a:r>
          </a:p>
        </p:txBody>
      </p:sp>
      <p:sp>
        <p:nvSpPr>
          <p:cNvPr id="4" name="Espace réservé du numéro de diapositive 3">
            <a:extLst>
              <a:ext uri="{FF2B5EF4-FFF2-40B4-BE49-F238E27FC236}">
                <a16:creationId xmlns:a16="http://schemas.microsoft.com/office/drawing/2014/main" id="{68620A9E-39F2-4161-1C87-F4D0ECD32E41}"/>
              </a:ext>
            </a:extLst>
          </p:cNvPr>
          <p:cNvSpPr>
            <a:spLocks noGrp="1"/>
          </p:cNvSpPr>
          <p:nvPr>
            <p:ph type="sldNum" sz="quarter" idx="12"/>
          </p:nvPr>
        </p:nvSpPr>
        <p:spPr/>
        <p:txBody>
          <a:bodyPr/>
          <a:lstStyle/>
          <a:p>
            <a:pPr rtl="0"/>
            <a:fld id="{401CF334-2D5C-4859-84A6-CA7E6E43FAEB}" type="slidenum">
              <a:rPr lang="fr-FR" noProof="0" smtClean="0"/>
              <a:t>177</a:t>
            </a:fld>
            <a:endParaRPr lang="fr-FR" noProof="0"/>
          </a:p>
        </p:txBody>
      </p:sp>
      <p:sp>
        <p:nvSpPr>
          <p:cNvPr id="9" name="Rectangle 8">
            <a:extLst>
              <a:ext uri="{FF2B5EF4-FFF2-40B4-BE49-F238E27FC236}">
                <a16:creationId xmlns:a16="http://schemas.microsoft.com/office/drawing/2014/main" id="{BC2E7AC9-4AB1-6F02-1A46-1A6912BE9682}"/>
              </a:ext>
            </a:extLst>
          </p:cNvPr>
          <p:cNvSpPr/>
          <p:nvPr/>
        </p:nvSpPr>
        <p:spPr>
          <a:xfrm>
            <a:off x="4737286" y="1993602"/>
            <a:ext cx="6919193" cy="4616648"/>
          </a:xfrm>
          <a:prstGeom prst="rect">
            <a:avLst/>
          </a:prstGeom>
        </p:spPr>
        <p:txBody>
          <a:bodyPr wrap="square">
            <a:spAutoFit/>
          </a:bodyPr>
          <a:lstStyle/>
          <a:p>
            <a:pPr marL="285750" indent="-285750" algn="just">
              <a:buFont typeface="Wingdings" panose="05000000000000000000" pitchFamily="2" charset="2"/>
              <a:buChar char="Ø"/>
            </a:pPr>
            <a:r>
              <a:rPr lang="fr-FR" b="1" dirty="0"/>
              <a:t>Une flèche précédente apparaît automatiquement</a:t>
            </a:r>
            <a:r>
              <a:rPr lang="fr-FR" dirty="0"/>
              <a:t>, tout en haut à gauche de la page finale. Elle permet </a:t>
            </a:r>
            <a:r>
              <a:rPr lang="fr-FR" b="1" dirty="0">
                <a:solidFill>
                  <a:schemeClr val="accent4"/>
                </a:solidFill>
              </a:rPr>
              <a:t>de retourner automatiquement sur la page précédente/de filtrage </a:t>
            </a:r>
            <a:r>
              <a:rPr lang="fr-FR" dirty="0"/>
              <a:t>de la page actuelle. </a:t>
            </a:r>
            <a:r>
              <a:rPr lang="fr-FR" sz="1400" i="1" dirty="0">
                <a:solidFill>
                  <a:srgbClr val="00B0F0"/>
                </a:solidFill>
              </a:rPr>
              <a:t>Il faut d’abord avec utiliser un filtre sur une autre page pour qu’elle fonctionne.</a:t>
            </a:r>
          </a:p>
          <a:p>
            <a:pPr algn="just"/>
            <a:endParaRPr lang="fr-FR" i="1" dirty="0"/>
          </a:p>
          <a:p>
            <a:pPr marL="342900" indent="-342900" algn="just">
              <a:buFont typeface="+mj-lt"/>
              <a:buAutoNum type="arabicParenR"/>
            </a:pPr>
            <a:r>
              <a:rPr lang="fr-FR" b="1" dirty="0">
                <a:solidFill>
                  <a:schemeClr val="accent5"/>
                </a:solidFill>
              </a:rPr>
              <a:t>Aller sur la page de départ :</a:t>
            </a:r>
            <a:endParaRPr lang="fr-FR" b="1" dirty="0"/>
          </a:p>
          <a:p>
            <a:pPr marL="342900" indent="-342900" algn="just">
              <a:buFont typeface="+mj-lt"/>
              <a:buAutoNum type="arabicParenR"/>
            </a:pPr>
            <a:r>
              <a:rPr lang="fr-FR" b="1" dirty="0"/>
              <a:t>Cliquer-droit sur une des barres</a:t>
            </a:r>
            <a:r>
              <a:rPr lang="fr-FR" dirty="0"/>
              <a:t> de l’histogramme « De luxe » par exemple.</a:t>
            </a:r>
          </a:p>
          <a:p>
            <a:pPr marL="342900" indent="-342900" algn="just">
              <a:buFont typeface="+mj-lt"/>
              <a:buAutoNum type="arabicParenR"/>
            </a:pPr>
            <a:r>
              <a:rPr lang="fr-FR" dirty="0"/>
              <a:t>Cliquer sur </a:t>
            </a:r>
            <a:r>
              <a:rPr lang="fr-FR" b="1" dirty="0">
                <a:solidFill>
                  <a:schemeClr val="accent5"/>
                </a:solidFill>
              </a:rPr>
              <a:t>« Extraire » </a:t>
            </a:r>
            <a:r>
              <a:rPr lang="fr-FR" b="1" dirty="0"/>
              <a:t>:</a:t>
            </a:r>
            <a:r>
              <a:rPr lang="fr-FR" dirty="0"/>
              <a:t> toutes les pages ayant un champ d’extraction sur la colonne « classe » seront proposées.</a:t>
            </a:r>
          </a:p>
          <a:p>
            <a:pPr marL="342900" indent="-342900" algn="just">
              <a:buFont typeface="+mj-lt"/>
              <a:buAutoNum type="arabicParenR"/>
            </a:pPr>
            <a:r>
              <a:rPr lang="fr-FR" dirty="0"/>
              <a:t>Cliquer sur </a:t>
            </a:r>
            <a:r>
              <a:rPr lang="fr-FR" b="1" dirty="0">
                <a:solidFill>
                  <a:schemeClr val="accent5"/>
                </a:solidFill>
              </a:rPr>
              <a:t>« Extraction page finale » </a:t>
            </a:r>
            <a:r>
              <a:rPr lang="fr-FR" b="1" dirty="0"/>
              <a:t>: </a:t>
            </a:r>
            <a:r>
              <a:rPr lang="fr-FR" dirty="0"/>
              <a:t>on navigue directement vers la page finale qui est filtrée sur la classe sélectionnée dans la page de départ.</a:t>
            </a:r>
          </a:p>
          <a:p>
            <a:pPr algn="just"/>
            <a:endParaRPr lang="fr-FR" dirty="0"/>
          </a:p>
          <a:p>
            <a:pPr algn="just"/>
            <a:r>
              <a:rPr lang="fr-FR" sz="1400" i="1" dirty="0">
                <a:solidFill>
                  <a:srgbClr val="00B0F0"/>
                </a:solidFill>
              </a:rPr>
              <a:t>Si des segments ou filtres étaient utilisés dans la page de départ, ils filtrent également la page finale si la case est cochée dans cette dernière.</a:t>
            </a:r>
          </a:p>
        </p:txBody>
      </p:sp>
      <p:pic>
        <p:nvPicPr>
          <p:cNvPr id="10" name="Image 9">
            <a:extLst>
              <a:ext uri="{FF2B5EF4-FFF2-40B4-BE49-F238E27FC236}">
                <a16:creationId xmlns:a16="http://schemas.microsoft.com/office/drawing/2014/main" id="{53654BEA-57FB-80C2-13EC-149EFF116158}"/>
              </a:ext>
            </a:extLst>
          </p:cNvPr>
          <p:cNvPicPr>
            <a:picLocks noChangeAspect="1"/>
          </p:cNvPicPr>
          <p:nvPr/>
        </p:nvPicPr>
        <p:blipFill>
          <a:blip r:embed="rId3"/>
          <a:stretch>
            <a:fillRect/>
          </a:stretch>
        </p:blipFill>
        <p:spPr>
          <a:xfrm>
            <a:off x="1090670" y="2250079"/>
            <a:ext cx="3478175" cy="561976"/>
          </a:xfrm>
          <a:prstGeom prst="rect">
            <a:avLst/>
          </a:prstGeom>
          <a:ln>
            <a:noFill/>
          </a:ln>
          <a:effectLst>
            <a:outerShdw blurRad="292100" dist="139700" dir="2700000" algn="tl" rotWithShape="0">
              <a:srgbClr val="333333">
                <a:alpha val="65000"/>
              </a:srgbClr>
            </a:outerShdw>
          </a:effectLst>
        </p:spPr>
      </p:pic>
      <p:pic>
        <p:nvPicPr>
          <p:cNvPr id="12" name="Image 11">
            <a:extLst>
              <a:ext uri="{FF2B5EF4-FFF2-40B4-BE49-F238E27FC236}">
                <a16:creationId xmlns:a16="http://schemas.microsoft.com/office/drawing/2014/main" id="{F4BE7C15-99A6-8D12-EF50-554B4DBE1823}"/>
              </a:ext>
            </a:extLst>
          </p:cNvPr>
          <p:cNvPicPr>
            <a:picLocks noChangeAspect="1"/>
          </p:cNvPicPr>
          <p:nvPr/>
        </p:nvPicPr>
        <p:blipFill>
          <a:blip r:embed="rId4"/>
          <a:stretch>
            <a:fillRect/>
          </a:stretch>
        </p:blipFill>
        <p:spPr>
          <a:xfrm>
            <a:off x="1812264" y="2967338"/>
            <a:ext cx="2240864" cy="2600387"/>
          </a:xfrm>
          <a:prstGeom prst="rect">
            <a:avLst/>
          </a:prstGeom>
          <a:ln>
            <a:noFill/>
          </a:ln>
          <a:effectLst>
            <a:outerShdw blurRad="292100" dist="139700" dir="2700000" algn="tl" rotWithShape="0">
              <a:srgbClr val="333333">
                <a:alpha val="65000"/>
              </a:srgbClr>
            </a:outerShdw>
          </a:effectLst>
        </p:spPr>
      </p:pic>
      <p:cxnSp>
        <p:nvCxnSpPr>
          <p:cNvPr id="13" name="Connecteur droit avec flèche 12">
            <a:extLst>
              <a:ext uri="{FF2B5EF4-FFF2-40B4-BE49-F238E27FC236}">
                <a16:creationId xmlns:a16="http://schemas.microsoft.com/office/drawing/2014/main" id="{5297E5A6-532B-CBDF-BC9D-83C35CC57E86}"/>
              </a:ext>
            </a:extLst>
          </p:cNvPr>
          <p:cNvCxnSpPr>
            <a:cxnSpLocks/>
          </p:cNvCxnSpPr>
          <p:nvPr/>
        </p:nvCxnSpPr>
        <p:spPr>
          <a:xfrm flipH="1" flipV="1">
            <a:off x="1553378" y="2531067"/>
            <a:ext cx="3415349" cy="208602"/>
          </a:xfrm>
          <a:prstGeom prst="straightConnector1">
            <a:avLst/>
          </a:prstGeom>
          <a:ln w="57150">
            <a:tailEnd type="triangle"/>
          </a:ln>
        </p:spPr>
        <p:style>
          <a:lnRef idx="2">
            <a:schemeClr val="accent4"/>
          </a:lnRef>
          <a:fillRef idx="0">
            <a:schemeClr val="accent4"/>
          </a:fillRef>
          <a:effectRef idx="1">
            <a:schemeClr val="accent4"/>
          </a:effectRef>
          <a:fontRef idx="minor">
            <a:schemeClr val="tx1"/>
          </a:fontRef>
        </p:style>
      </p:cxnSp>
      <p:cxnSp>
        <p:nvCxnSpPr>
          <p:cNvPr id="15" name="Connecteur droit avec flèche 14">
            <a:extLst>
              <a:ext uri="{FF2B5EF4-FFF2-40B4-BE49-F238E27FC236}">
                <a16:creationId xmlns:a16="http://schemas.microsoft.com/office/drawing/2014/main" id="{65B8A231-7B61-34A3-84A2-470FFD8D4FFA}"/>
              </a:ext>
            </a:extLst>
          </p:cNvPr>
          <p:cNvCxnSpPr>
            <a:cxnSpLocks/>
          </p:cNvCxnSpPr>
          <p:nvPr/>
        </p:nvCxnSpPr>
        <p:spPr>
          <a:xfrm flipH="1" flipV="1">
            <a:off x="3922005" y="5034708"/>
            <a:ext cx="815281" cy="270055"/>
          </a:xfrm>
          <a:prstGeom prst="straightConnector1">
            <a:avLst/>
          </a:prstGeom>
          <a:ln w="57150">
            <a:tailEnd type="triangle"/>
          </a:ln>
        </p:spPr>
        <p:style>
          <a:lnRef idx="2">
            <a:schemeClr val="accent4"/>
          </a:lnRef>
          <a:fillRef idx="0">
            <a:schemeClr val="accent4"/>
          </a:fillRef>
          <a:effectRef idx="1">
            <a:schemeClr val="accent4"/>
          </a:effectRef>
          <a:fontRef idx="minor">
            <a:schemeClr val="tx1"/>
          </a:fontRef>
        </p:style>
      </p:cxnSp>
      <p:pic>
        <p:nvPicPr>
          <p:cNvPr id="18" name="Image 17">
            <a:extLst>
              <a:ext uri="{FF2B5EF4-FFF2-40B4-BE49-F238E27FC236}">
                <a16:creationId xmlns:a16="http://schemas.microsoft.com/office/drawing/2014/main" id="{FD3B797C-6682-CD2E-3B8E-4401E08812C5}"/>
              </a:ext>
            </a:extLst>
          </p:cNvPr>
          <p:cNvPicPr>
            <a:picLocks noChangeAspect="1"/>
          </p:cNvPicPr>
          <p:nvPr/>
        </p:nvPicPr>
        <p:blipFill>
          <a:blip r:embed="rId5"/>
          <a:stretch>
            <a:fillRect/>
          </a:stretch>
        </p:blipFill>
        <p:spPr>
          <a:xfrm>
            <a:off x="2051952" y="5704437"/>
            <a:ext cx="1870053" cy="881698"/>
          </a:xfrm>
          <a:prstGeom prst="rect">
            <a:avLst/>
          </a:prstGeom>
          <a:ln>
            <a:noFill/>
          </a:ln>
          <a:effectLst>
            <a:outerShdw blurRad="292100" dist="139700" dir="2700000" algn="tl" rotWithShape="0">
              <a:srgbClr val="333333">
                <a:alpha val="65000"/>
              </a:srgbClr>
            </a:outerShdw>
          </a:effectLst>
        </p:spPr>
      </p:pic>
      <p:cxnSp>
        <p:nvCxnSpPr>
          <p:cNvPr id="19" name="Connecteur droit avec flèche 18">
            <a:extLst>
              <a:ext uri="{FF2B5EF4-FFF2-40B4-BE49-F238E27FC236}">
                <a16:creationId xmlns:a16="http://schemas.microsoft.com/office/drawing/2014/main" id="{98717DC1-4E51-14E0-B0DE-FEF30D3B5B0B}"/>
              </a:ext>
            </a:extLst>
          </p:cNvPr>
          <p:cNvCxnSpPr>
            <a:cxnSpLocks/>
          </p:cNvCxnSpPr>
          <p:nvPr/>
        </p:nvCxnSpPr>
        <p:spPr>
          <a:xfrm flipH="1">
            <a:off x="3892109" y="6185336"/>
            <a:ext cx="845177" cy="0"/>
          </a:xfrm>
          <a:prstGeom prst="straightConnector1">
            <a:avLst/>
          </a:prstGeom>
          <a:ln w="57150">
            <a:tailEnd type="triangle"/>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1041077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95D2FF-DDF4-3868-1F12-AE7CBD5E2FE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BD6C149-8347-7C43-BFC1-52D578DD10C4}"/>
              </a:ext>
            </a:extLst>
          </p:cNvPr>
          <p:cNvSpPr>
            <a:spLocks noGrp="1"/>
          </p:cNvSpPr>
          <p:nvPr>
            <p:ph type="title"/>
          </p:nvPr>
        </p:nvSpPr>
        <p:spPr>
          <a:xfrm>
            <a:off x="2035576" y="589276"/>
            <a:ext cx="9714990" cy="1280890"/>
          </a:xfrm>
        </p:spPr>
        <p:txBody>
          <a:bodyPr rtlCol="0">
            <a:normAutofit/>
          </a:bodyPr>
          <a:lstStyle/>
          <a:p>
            <a:r>
              <a:rPr lang="fr-FR" dirty="0"/>
              <a:t>Affichage, navigation et visualisation</a:t>
            </a:r>
            <a:br>
              <a:rPr lang="fr-FR" dirty="0"/>
            </a:br>
            <a:r>
              <a:rPr lang="fr-FR" dirty="0"/>
              <a:t>Les filtres d’extractions (3/3)</a:t>
            </a:r>
          </a:p>
        </p:txBody>
      </p:sp>
      <p:sp>
        <p:nvSpPr>
          <p:cNvPr id="4" name="Espace réservé du numéro de diapositive 3">
            <a:extLst>
              <a:ext uri="{FF2B5EF4-FFF2-40B4-BE49-F238E27FC236}">
                <a16:creationId xmlns:a16="http://schemas.microsoft.com/office/drawing/2014/main" id="{140FED30-CC11-0A08-244B-796C637538B8}"/>
              </a:ext>
            </a:extLst>
          </p:cNvPr>
          <p:cNvSpPr>
            <a:spLocks noGrp="1"/>
          </p:cNvSpPr>
          <p:nvPr>
            <p:ph type="sldNum" sz="quarter" idx="12"/>
          </p:nvPr>
        </p:nvSpPr>
        <p:spPr/>
        <p:txBody>
          <a:bodyPr/>
          <a:lstStyle/>
          <a:p>
            <a:pPr rtl="0"/>
            <a:fld id="{401CF334-2D5C-4859-84A6-CA7E6E43FAEB}" type="slidenum">
              <a:rPr lang="fr-FR" noProof="0" smtClean="0"/>
              <a:t>178</a:t>
            </a:fld>
            <a:endParaRPr lang="fr-FR" noProof="0"/>
          </a:p>
        </p:txBody>
      </p:sp>
      <p:sp>
        <p:nvSpPr>
          <p:cNvPr id="9" name="Rectangle 8">
            <a:extLst>
              <a:ext uri="{FF2B5EF4-FFF2-40B4-BE49-F238E27FC236}">
                <a16:creationId xmlns:a16="http://schemas.microsoft.com/office/drawing/2014/main" id="{8BE5C627-6333-D7A7-0276-FC36C29DE67D}"/>
              </a:ext>
            </a:extLst>
          </p:cNvPr>
          <p:cNvSpPr/>
          <p:nvPr/>
        </p:nvSpPr>
        <p:spPr>
          <a:xfrm>
            <a:off x="2676996" y="1942393"/>
            <a:ext cx="9210925" cy="4462760"/>
          </a:xfrm>
          <a:prstGeom prst="rect">
            <a:avLst/>
          </a:prstGeom>
        </p:spPr>
        <p:txBody>
          <a:bodyPr wrap="square">
            <a:spAutoFit/>
          </a:bodyPr>
          <a:lstStyle/>
          <a:p>
            <a:pPr marL="285750" indent="-285750" algn="just">
              <a:buFont typeface="Wingdings" panose="05000000000000000000" pitchFamily="2" charset="2"/>
              <a:buChar char="Ø"/>
            </a:pPr>
            <a:r>
              <a:rPr lang="fr-FR" b="1" dirty="0"/>
              <a:t>Le clique-droit + Extraction + sélection de la page</a:t>
            </a:r>
            <a:r>
              <a:rPr lang="fr-FR" dirty="0"/>
              <a:t>, n’est pas des plus simples et des plus rapides pour les utilisateurs finaux. Le mieux est de leur </a:t>
            </a:r>
            <a:r>
              <a:rPr lang="fr-FR" b="1" dirty="0">
                <a:solidFill>
                  <a:schemeClr val="accent5"/>
                </a:solidFill>
              </a:rPr>
              <a:t>incorporer des boutons </a:t>
            </a:r>
            <a:r>
              <a:rPr lang="fr-FR" dirty="0">
                <a:sym typeface="Wingdings" panose="05000000000000000000" pitchFamily="2" charset="2"/>
              </a:rPr>
              <a:t></a:t>
            </a:r>
          </a:p>
          <a:p>
            <a:pPr algn="just"/>
            <a:endParaRPr lang="fr-FR" i="1" dirty="0"/>
          </a:p>
          <a:p>
            <a:pPr marL="342900" indent="-342900" algn="just">
              <a:buFont typeface="+mj-lt"/>
              <a:buAutoNum type="arabicPeriod"/>
            </a:pPr>
            <a:r>
              <a:rPr lang="fr-FR" dirty="0"/>
              <a:t>Sur la page de départ, </a:t>
            </a:r>
            <a:r>
              <a:rPr lang="fr-FR" b="1" dirty="0"/>
              <a:t>insérer un bouton « flèche droite »</a:t>
            </a:r>
          </a:p>
          <a:p>
            <a:pPr marL="342900" indent="-342900" algn="just">
              <a:buFont typeface="+mj-lt"/>
              <a:buAutoNum type="arabicPeriod"/>
            </a:pPr>
            <a:endParaRPr lang="fr-FR" dirty="0"/>
          </a:p>
          <a:p>
            <a:pPr marL="342900" indent="-342900" algn="just">
              <a:buFont typeface="+mj-lt"/>
              <a:buAutoNum type="arabicPeriod"/>
            </a:pPr>
            <a:r>
              <a:rPr lang="fr-FR" dirty="0"/>
              <a:t>Dans </a:t>
            </a:r>
            <a:r>
              <a:rPr lang="fr-FR" b="1" dirty="0"/>
              <a:t>la mise en forme du bouton</a:t>
            </a:r>
            <a:r>
              <a:rPr lang="fr-FR" dirty="0"/>
              <a:t>, activer </a:t>
            </a:r>
            <a:r>
              <a:rPr lang="fr-FR" b="1" dirty="0">
                <a:solidFill>
                  <a:schemeClr val="accent4"/>
                </a:solidFill>
              </a:rPr>
              <a:t>l’action</a:t>
            </a:r>
            <a:r>
              <a:rPr lang="fr-FR" dirty="0"/>
              <a:t>. Sélectionner le type « </a:t>
            </a:r>
            <a:r>
              <a:rPr lang="fr-FR" b="1" dirty="0">
                <a:solidFill>
                  <a:schemeClr val="accent4"/>
                </a:solidFill>
              </a:rPr>
              <a:t>Extraire</a:t>
            </a:r>
            <a:r>
              <a:rPr lang="fr-FR" dirty="0"/>
              <a:t> » et la destination « </a:t>
            </a:r>
            <a:r>
              <a:rPr lang="fr-FR" b="1" dirty="0">
                <a:solidFill>
                  <a:schemeClr val="accent4"/>
                </a:solidFill>
              </a:rPr>
              <a:t>Extraire page finale </a:t>
            </a:r>
            <a:r>
              <a:rPr lang="fr-FR" dirty="0"/>
              <a:t>» (sélection de la page finale).</a:t>
            </a:r>
          </a:p>
          <a:p>
            <a:pPr marL="342900" indent="-342900" algn="just">
              <a:buFont typeface="+mj-lt"/>
              <a:buAutoNum type="arabicPeriod"/>
            </a:pPr>
            <a:endParaRPr lang="fr-FR" dirty="0"/>
          </a:p>
          <a:p>
            <a:pPr marL="342900" indent="-342900" algn="just">
              <a:buFont typeface="+mj-lt"/>
              <a:buAutoNum type="arabicPeriod"/>
            </a:pPr>
            <a:r>
              <a:rPr lang="fr-FR" dirty="0"/>
              <a:t>Afin que le bouton puisse extraire et donc nous emmener sur la page finale filtrée, il </a:t>
            </a:r>
            <a:r>
              <a:rPr lang="fr-FR" b="1" dirty="0"/>
              <a:t>faut cliquer sur une classe dans le graphique</a:t>
            </a:r>
            <a:r>
              <a:rPr lang="fr-FR" dirty="0"/>
              <a:t> de la page de départ (pour la sélectionner).</a:t>
            </a:r>
          </a:p>
          <a:p>
            <a:pPr marL="342900" indent="-342900" algn="just">
              <a:buFont typeface="+mj-lt"/>
              <a:buAutoNum type="arabicPeriod"/>
            </a:pPr>
            <a:endParaRPr lang="fr-FR" dirty="0"/>
          </a:p>
          <a:p>
            <a:pPr marL="342900" indent="-342900" algn="just">
              <a:buFont typeface="+mj-lt"/>
              <a:buAutoNum type="arabicPeriod"/>
            </a:pPr>
            <a:r>
              <a:rPr lang="fr-FR" dirty="0"/>
              <a:t>On peut informer de la procédure à l’utilisateur dans un visuel au-dessus de la flèche : </a:t>
            </a:r>
            <a:r>
              <a:rPr lang="fr-FR" b="0" dirty="0">
                <a:solidFill>
                  <a:srgbClr val="000000"/>
                </a:solidFill>
                <a:effectLst/>
                <a:latin typeface="Consolas" panose="020B0609020204030204" pitchFamily="49" charset="0"/>
              </a:rPr>
              <a:t>= </a:t>
            </a:r>
            <a:r>
              <a:rPr lang="fr-FR" sz="1400" b="0" dirty="0">
                <a:solidFill>
                  <a:srgbClr val="3165BB"/>
                </a:solidFill>
                <a:effectLst/>
                <a:latin typeface="Consolas" panose="020B0609020204030204" pitchFamily="49" charset="0"/>
              </a:rPr>
              <a:t>IF</a:t>
            </a:r>
            <a:r>
              <a:rPr lang="fr-FR" sz="1400" b="0" dirty="0">
                <a:solidFill>
                  <a:srgbClr val="000000"/>
                </a:solidFill>
                <a:effectLst/>
                <a:latin typeface="Consolas" panose="020B0609020204030204" pitchFamily="49" charset="0"/>
              </a:rPr>
              <a:t>( </a:t>
            </a:r>
            <a:r>
              <a:rPr lang="fr-FR" sz="1400" b="0" dirty="0">
                <a:solidFill>
                  <a:srgbClr val="3165BB"/>
                </a:solidFill>
                <a:effectLst/>
                <a:latin typeface="Consolas" panose="020B0609020204030204" pitchFamily="49" charset="0"/>
              </a:rPr>
              <a:t>ISFILTERED</a:t>
            </a:r>
            <a:r>
              <a:rPr lang="fr-FR" sz="1400" b="0" dirty="0">
                <a:solidFill>
                  <a:srgbClr val="000000"/>
                </a:solidFill>
                <a:effectLst/>
                <a:latin typeface="Consolas" panose="020B0609020204030204" pitchFamily="49" charset="0"/>
              </a:rPr>
              <a:t>( </a:t>
            </a:r>
            <a:r>
              <a:rPr lang="fr-FR" sz="1400" b="0" dirty="0">
                <a:solidFill>
                  <a:srgbClr val="001080"/>
                </a:solidFill>
                <a:effectLst/>
                <a:latin typeface="Consolas" panose="020B0609020204030204" pitchFamily="49" charset="0"/>
              </a:rPr>
              <a:t>Produit[Classe]</a:t>
            </a:r>
            <a:r>
              <a:rPr lang="fr-FR" sz="1400" b="0" dirty="0">
                <a:solidFill>
                  <a:srgbClr val="000000"/>
                </a:solidFill>
                <a:effectLst/>
                <a:latin typeface="Consolas" panose="020B0609020204030204" pitchFamily="49" charset="0"/>
              </a:rPr>
              <a:t> ) ; </a:t>
            </a:r>
            <a:r>
              <a:rPr lang="fr-FR" sz="1400" b="0" dirty="0">
                <a:solidFill>
                  <a:srgbClr val="A31515"/>
                </a:solidFill>
                <a:effectLst/>
                <a:latin typeface="Consolas" panose="020B0609020204030204" pitchFamily="49" charset="0"/>
              </a:rPr>
              <a:t>"Cliquer sur la flèche pour continuer la navigation"</a:t>
            </a:r>
            <a:r>
              <a:rPr lang="fr-FR" sz="1400" b="0" dirty="0">
                <a:solidFill>
                  <a:srgbClr val="000000"/>
                </a:solidFill>
                <a:effectLst/>
                <a:latin typeface="Consolas" panose="020B0609020204030204" pitchFamily="49" charset="0"/>
              </a:rPr>
              <a:t> ; </a:t>
            </a:r>
            <a:r>
              <a:rPr lang="fr-FR" sz="1400" b="0" dirty="0">
                <a:solidFill>
                  <a:srgbClr val="A31515"/>
                </a:solidFill>
                <a:effectLst/>
                <a:latin typeface="Consolas" panose="020B0609020204030204" pitchFamily="49" charset="0"/>
              </a:rPr>
              <a:t>"Sélectionner une classe dans le graphique de gauche"</a:t>
            </a:r>
            <a:r>
              <a:rPr lang="fr-FR" sz="1400" b="0" dirty="0">
                <a:solidFill>
                  <a:srgbClr val="000000"/>
                </a:solidFill>
                <a:effectLst/>
                <a:latin typeface="Consolas" panose="020B0609020204030204" pitchFamily="49" charset="0"/>
              </a:rPr>
              <a:t>)</a:t>
            </a:r>
          </a:p>
        </p:txBody>
      </p:sp>
      <p:pic>
        <p:nvPicPr>
          <p:cNvPr id="5" name="Image 4">
            <a:extLst>
              <a:ext uri="{FF2B5EF4-FFF2-40B4-BE49-F238E27FC236}">
                <a16:creationId xmlns:a16="http://schemas.microsoft.com/office/drawing/2014/main" id="{2C4CF148-D82C-1BD3-2D82-52EE1F9E4ED3}"/>
              </a:ext>
            </a:extLst>
          </p:cNvPr>
          <p:cNvPicPr>
            <a:picLocks noChangeAspect="1"/>
          </p:cNvPicPr>
          <p:nvPr/>
        </p:nvPicPr>
        <p:blipFill>
          <a:blip r:embed="rId3"/>
          <a:stretch>
            <a:fillRect/>
          </a:stretch>
        </p:blipFill>
        <p:spPr>
          <a:xfrm>
            <a:off x="192023" y="2069726"/>
            <a:ext cx="2016482" cy="1764422"/>
          </a:xfrm>
          <a:prstGeom prst="rect">
            <a:avLst/>
          </a:prstGeom>
          <a:ln>
            <a:noFill/>
          </a:ln>
          <a:effectLst>
            <a:outerShdw blurRad="292100" dist="139700" dir="2700000" algn="tl" rotWithShape="0">
              <a:srgbClr val="333333">
                <a:alpha val="65000"/>
              </a:srgbClr>
            </a:outerShdw>
          </a:effectLst>
        </p:spPr>
      </p:pic>
      <p:cxnSp>
        <p:nvCxnSpPr>
          <p:cNvPr id="15" name="Connecteur droit avec flèche 14">
            <a:extLst>
              <a:ext uri="{FF2B5EF4-FFF2-40B4-BE49-F238E27FC236}">
                <a16:creationId xmlns:a16="http://schemas.microsoft.com/office/drawing/2014/main" id="{4823BE52-2306-502C-5CCA-FF9787082204}"/>
              </a:ext>
            </a:extLst>
          </p:cNvPr>
          <p:cNvCxnSpPr>
            <a:cxnSpLocks/>
          </p:cNvCxnSpPr>
          <p:nvPr/>
        </p:nvCxnSpPr>
        <p:spPr>
          <a:xfrm flipH="1" flipV="1">
            <a:off x="2062750" y="3011582"/>
            <a:ext cx="652685" cy="647027"/>
          </a:xfrm>
          <a:prstGeom prst="straightConnector1">
            <a:avLst/>
          </a:prstGeom>
          <a:ln w="57150">
            <a:tailEnd type="triangle"/>
          </a:ln>
        </p:spPr>
        <p:style>
          <a:lnRef idx="2">
            <a:schemeClr val="accent4"/>
          </a:lnRef>
          <a:fillRef idx="0">
            <a:schemeClr val="accent4"/>
          </a:fillRef>
          <a:effectRef idx="1">
            <a:schemeClr val="accent4"/>
          </a:effectRef>
          <a:fontRef idx="minor">
            <a:schemeClr val="tx1"/>
          </a:fontRef>
        </p:style>
      </p:cxnSp>
      <p:pic>
        <p:nvPicPr>
          <p:cNvPr id="11" name="Image 10">
            <a:extLst>
              <a:ext uri="{FF2B5EF4-FFF2-40B4-BE49-F238E27FC236}">
                <a16:creationId xmlns:a16="http://schemas.microsoft.com/office/drawing/2014/main" id="{9DE2E877-4ED0-6FF7-0C26-24F65068E5C4}"/>
              </a:ext>
            </a:extLst>
          </p:cNvPr>
          <p:cNvPicPr>
            <a:picLocks noChangeAspect="1"/>
          </p:cNvPicPr>
          <p:nvPr/>
        </p:nvPicPr>
        <p:blipFill>
          <a:blip r:embed="rId4"/>
          <a:stretch>
            <a:fillRect/>
          </a:stretch>
        </p:blipFill>
        <p:spPr>
          <a:xfrm>
            <a:off x="365000" y="5182722"/>
            <a:ext cx="1714739" cy="1086002"/>
          </a:xfrm>
          <a:prstGeom prst="rect">
            <a:avLst/>
          </a:prstGeom>
          <a:ln>
            <a:noFill/>
          </a:ln>
          <a:effectLst>
            <a:outerShdw blurRad="292100" dist="139700" dir="2700000" algn="tl" rotWithShape="0">
              <a:srgbClr val="333333">
                <a:alpha val="65000"/>
              </a:srgbClr>
            </a:outerShdw>
          </a:effectLst>
        </p:spPr>
      </p:pic>
      <p:pic>
        <p:nvPicPr>
          <p:cNvPr id="16" name="Image 15">
            <a:extLst>
              <a:ext uri="{FF2B5EF4-FFF2-40B4-BE49-F238E27FC236}">
                <a16:creationId xmlns:a16="http://schemas.microsoft.com/office/drawing/2014/main" id="{528515E8-1F0B-F719-C5F4-2392067D604A}"/>
              </a:ext>
            </a:extLst>
          </p:cNvPr>
          <p:cNvPicPr>
            <a:picLocks noChangeAspect="1"/>
          </p:cNvPicPr>
          <p:nvPr/>
        </p:nvPicPr>
        <p:blipFill>
          <a:blip r:embed="rId5"/>
          <a:stretch>
            <a:fillRect/>
          </a:stretch>
        </p:blipFill>
        <p:spPr>
          <a:xfrm>
            <a:off x="195108" y="4134383"/>
            <a:ext cx="2016482" cy="695422"/>
          </a:xfrm>
          <a:prstGeom prst="rect">
            <a:avLst/>
          </a:prstGeom>
          <a:ln>
            <a:noFill/>
          </a:ln>
          <a:effectLst>
            <a:outerShdw blurRad="292100" dist="139700" dir="2700000" algn="tl" rotWithShape="0">
              <a:srgbClr val="333333">
                <a:alpha val="65000"/>
              </a:srgbClr>
            </a:outerShdw>
          </a:effectLst>
        </p:spPr>
      </p:pic>
      <p:cxnSp>
        <p:nvCxnSpPr>
          <p:cNvPr id="17" name="Connecteur droit avec flèche 16">
            <a:extLst>
              <a:ext uri="{FF2B5EF4-FFF2-40B4-BE49-F238E27FC236}">
                <a16:creationId xmlns:a16="http://schemas.microsoft.com/office/drawing/2014/main" id="{B3A20D78-70DC-8FA1-3B7F-0FA1E8106703}"/>
              </a:ext>
            </a:extLst>
          </p:cNvPr>
          <p:cNvCxnSpPr>
            <a:cxnSpLocks/>
          </p:cNvCxnSpPr>
          <p:nvPr/>
        </p:nvCxnSpPr>
        <p:spPr>
          <a:xfrm flipH="1" flipV="1">
            <a:off x="2079739" y="4892764"/>
            <a:ext cx="635696" cy="740450"/>
          </a:xfrm>
          <a:prstGeom prst="straightConnector1">
            <a:avLst/>
          </a:prstGeom>
          <a:ln w="57150">
            <a:tailEnd type="triangle"/>
          </a:ln>
        </p:spPr>
        <p:style>
          <a:lnRef idx="2">
            <a:schemeClr val="accent4"/>
          </a:lnRef>
          <a:fillRef idx="0">
            <a:schemeClr val="accent4"/>
          </a:fillRef>
          <a:effectRef idx="1">
            <a:schemeClr val="accent4"/>
          </a:effectRef>
          <a:fontRef idx="minor">
            <a:schemeClr val="tx1"/>
          </a:fontRef>
        </p:style>
      </p:cxnSp>
      <p:cxnSp>
        <p:nvCxnSpPr>
          <p:cNvPr id="21" name="Connecteur droit avec flèche 20">
            <a:extLst>
              <a:ext uri="{FF2B5EF4-FFF2-40B4-BE49-F238E27FC236}">
                <a16:creationId xmlns:a16="http://schemas.microsoft.com/office/drawing/2014/main" id="{8C2D0C14-82B4-064B-E671-97756C89087C}"/>
              </a:ext>
            </a:extLst>
          </p:cNvPr>
          <p:cNvCxnSpPr>
            <a:cxnSpLocks/>
          </p:cNvCxnSpPr>
          <p:nvPr/>
        </p:nvCxnSpPr>
        <p:spPr>
          <a:xfrm flipH="1">
            <a:off x="1887303" y="5696173"/>
            <a:ext cx="789693" cy="113500"/>
          </a:xfrm>
          <a:prstGeom prst="straightConnector1">
            <a:avLst/>
          </a:prstGeom>
          <a:ln w="57150">
            <a:tailEnd type="triangle"/>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873463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F86A2BAF-B4C0-A4D9-AB3E-09363FA890B6}"/>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C06F4513-D981-D89B-BB0C-5E0D23905421}"/>
              </a:ext>
            </a:extLst>
          </p:cNvPr>
          <p:cNvSpPr>
            <a:spLocks noGrp="1"/>
          </p:cNvSpPr>
          <p:nvPr>
            <p:ph type="ctrTitle"/>
          </p:nvPr>
        </p:nvSpPr>
        <p:spPr>
          <a:xfrm>
            <a:off x="3350394" y="1239353"/>
            <a:ext cx="8131550" cy="3801184"/>
          </a:xfrm>
        </p:spPr>
        <p:txBody>
          <a:bodyPr>
            <a:normAutofit/>
          </a:bodyPr>
          <a:lstStyle/>
          <a:p>
            <a:pPr>
              <a:lnSpc>
                <a:spcPct val="90000"/>
              </a:lnSpc>
            </a:pPr>
            <a:r>
              <a:rPr lang="fr-FR" sz="5400" dirty="0">
                <a:solidFill>
                  <a:schemeClr val="tx1"/>
                </a:solidFill>
                <a:effectLst/>
              </a:rPr>
              <a:t>Utiliser les signets pour la navigation et le Storytelling</a:t>
            </a:r>
            <a:endParaRPr lang="fr-FR" sz="5000" dirty="0"/>
          </a:p>
        </p:txBody>
      </p:sp>
      <p:sp>
        <p:nvSpPr>
          <p:cNvPr id="4" name="Espace réservé du numéro de diapositive 3">
            <a:extLst>
              <a:ext uri="{FF2B5EF4-FFF2-40B4-BE49-F238E27FC236}">
                <a16:creationId xmlns:a16="http://schemas.microsoft.com/office/drawing/2014/main" id="{DAD17441-5C18-0AA5-458B-7D34E4054B2B}"/>
              </a:ext>
            </a:extLst>
          </p:cNvPr>
          <p:cNvSpPr>
            <a:spLocks noGrp="1"/>
          </p:cNvSpPr>
          <p:nvPr>
            <p:ph type="sldNum" sz="quarter" idx="12"/>
          </p:nvPr>
        </p:nvSpPr>
        <p:spPr>
          <a:xfrm>
            <a:off x="110598" y="4543907"/>
            <a:ext cx="779767" cy="365125"/>
          </a:xfrm>
        </p:spPr>
        <p:txBody>
          <a:bodyPr>
            <a:normAutofit/>
          </a:bodyPr>
          <a:lstStyle/>
          <a:p>
            <a:pPr rtl="0">
              <a:lnSpc>
                <a:spcPct val="90000"/>
              </a:lnSpc>
              <a:spcAft>
                <a:spcPts val="600"/>
              </a:spcAft>
            </a:pPr>
            <a:fld id="{401CF334-2D5C-4859-84A6-CA7E6E43FAEB}" type="slidenum">
              <a:rPr lang="fr-FR" sz="1900" noProof="0" smtClean="0"/>
              <a:pPr rtl="0">
                <a:lnSpc>
                  <a:spcPct val="90000"/>
                </a:lnSpc>
                <a:spcAft>
                  <a:spcPts val="600"/>
                </a:spcAft>
              </a:pPr>
              <a:t>179</a:t>
            </a:fld>
            <a:endParaRPr lang="fr-FR" sz="1900" noProof="0"/>
          </a:p>
        </p:txBody>
      </p:sp>
    </p:spTree>
    <p:extLst>
      <p:ext uri="{BB962C8B-B14F-4D97-AF65-F5344CB8AC3E}">
        <p14:creationId xmlns:p14="http://schemas.microsoft.com/office/powerpoint/2010/main" val="35800773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rtl="0"/>
            <a:r>
              <a:rPr lang="fr-FR" dirty="0"/>
              <a:t>Le cycle de conception :</a:t>
            </a:r>
            <a:br>
              <a:rPr lang="fr-FR" dirty="0"/>
            </a:br>
            <a:r>
              <a:rPr lang="fr-FR" dirty="0"/>
              <a:t>Définition mesures et autres</a:t>
            </a:r>
          </a:p>
        </p:txBody>
      </p:sp>
      <p:sp>
        <p:nvSpPr>
          <p:cNvPr id="4" name="Espace réservé du numéro de diapositive 3"/>
          <p:cNvSpPr>
            <a:spLocks noGrp="1"/>
          </p:cNvSpPr>
          <p:nvPr>
            <p:ph type="sldNum" sz="quarter" idx="12"/>
          </p:nvPr>
        </p:nvSpPr>
        <p:spPr/>
        <p:txBody>
          <a:bodyPr/>
          <a:lstStyle/>
          <a:p>
            <a:pPr rtl="0"/>
            <a:fld id="{401CF334-2D5C-4859-84A6-CA7E6E43FAEB}" type="slidenum">
              <a:rPr lang="fr-FR" noProof="0" smtClean="0"/>
              <a:t>18</a:t>
            </a:fld>
            <a:endParaRPr lang="fr-FR" noProof="0"/>
          </a:p>
        </p:txBody>
      </p:sp>
      <p:sp>
        <p:nvSpPr>
          <p:cNvPr id="5" name="Espace réservé du contenu 2">
            <a:extLst>
              <a:ext uri="{FF2B5EF4-FFF2-40B4-BE49-F238E27FC236}">
                <a16:creationId xmlns:a16="http://schemas.microsoft.com/office/drawing/2014/main" id="{583C7C56-AB2D-B0FD-5ED3-1C2A5906613C}"/>
              </a:ext>
            </a:extLst>
          </p:cNvPr>
          <p:cNvSpPr txBox="1">
            <a:spLocks/>
          </p:cNvSpPr>
          <p:nvPr/>
        </p:nvSpPr>
        <p:spPr>
          <a:xfrm>
            <a:off x="1311579" y="2040033"/>
            <a:ext cx="10601020" cy="444224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spcBef>
                <a:spcPct val="0"/>
              </a:spcBef>
              <a:buClrTx/>
              <a:buFont typeface="Wingdings" panose="05000000000000000000" pitchFamily="2" charset="2"/>
              <a:buChar char="ü"/>
              <a:defRPr/>
            </a:pPr>
            <a:r>
              <a:rPr lang="fr-FR" altLang="fr-FR" b="1" dirty="0">
                <a:solidFill>
                  <a:srgbClr val="000000"/>
                </a:solidFill>
              </a:rPr>
              <a:t>Intérêt des mesures </a:t>
            </a:r>
            <a:r>
              <a:rPr lang="fr-FR" altLang="fr-FR" dirty="0">
                <a:solidFill>
                  <a:srgbClr val="000000"/>
                </a:solidFill>
              </a:rPr>
              <a:t>: filtrer et bloquer un calcul, créer un titre dynamique, gérer les relations inactives, créer une table temporaire/en mémoire, etc.</a:t>
            </a:r>
          </a:p>
          <a:p>
            <a:pPr marL="0" indent="0" algn="just">
              <a:spcBef>
                <a:spcPct val="0"/>
              </a:spcBef>
              <a:buClrTx/>
              <a:buNone/>
              <a:defRPr/>
            </a:pPr>
            <a:endParaRPr lang="fr-FR" altLang="fr-FR" dirty="0">
              <a:solidFill>
                <a:srgbClr val="000000"/>
              </a:solidFill>
            </a:endParaRPr>
          </a:p>
          <a:p>
            <a:pPr algn="just">
              <a:spcBef>
                <a:spcPct val="0"/>
              </a:spcBef>
              <a:buClrTx/>
              <a:buFont typeface="Wingdings" panose="05000000000000000000" pitchFamily="2" charset="2"/>
              <a:buChar char="ü"/>
              <a:defRPr/>
            </a:pPr>
            <a:r>
              <a:rPr lang="fr-FR" altLang="fr-FR" b="1" dirty="0">
                <a:solidFill>
                  <a:srgbClr val="000000"/>
                </a:solidFill>
              </a:rPr>
              <a:t>Identification</a:t>
            </a:r>
            <a:r>
              <a:rPr lang="fr-FR" altLang="fr-FR" dirty="0">
                <a:solidFill>
                  <a:srgbClr val="000000"/>
                </a:solidFill>
              </a:rPr>
              <a:t> des mesures à créer : est-ce juste une colonne à créer dans Power </a:t>
            </a:r>
            <a:r>
              <a:rPr lang="fr-FR" altLang="fr-FR" dirty="0" err="1">
                <a:solidFill>
                  <a:srgbClr val="000000"/>
                </a:solidFill>
              </a:rPr>
              <a:t>Query</a:t>
            </a:r>
            <a:r>
              <a:rPr lang="fr-FR" altLang="fr-FR" dirty="0">
                <a:solidFill>
                  <a:srgbClr val="000000"/>
                </a:solidFill>
              </a:rPr>
              <a:t> ou cela nécessite-t-il la création d’une mesure dans Power BI? En termes de volumétrie : faut-il mieux créer une mesure qui agrège une colonne en mémoire (SUMX) ou créer la colonne dans Power </a:t>
            </a:r>
            <a:r>
              <a:rPr lang="fr-FR" altLang="fr-FR" dirty="0" err="1">
                <a:solidFill>
                  <a:srgbClr val="000000"/>
                </a:solidFill>
              </a:rPr>
              <a:t>Query</a:t>
            </a:r>
            <a:r>
              <a:rPr lang="fr-FR" altLang="fr-FR" dirty="0">
                <a:solidFill>
                  <a:srgbClr val="000000"/>
                </a:solidFill>
              </a:rPr>
              <a:t> ?</a:t>
            </a:r>
          </a:p>
          <a:p>
            <a:pPr marL="0" indent="0" algn="just">
              <a:spcBef>
                <a:spcPct val="0"/>
              </a:spcBef>
              <a:buClrTx/>
              <a:buNone/>
              <a:defRPr/>
            </a:pPr>
            <a:endParaRPr lang="fr-FR" altLang="fr-FR" dirty="0">
              <a:solidFill>
                <a:srgbClr val="000000"/>
              </a:solidFill>
            </a:endParaRPr>
          </a:p>
          <a:p>
            <a:pPr algn="just">
              <a:spcBef>
                <a:spcPct val="0"/>
              </a:spcBef>
              <a:buClrTx/>
              <a:buFont typeface="Wingdings" panose="05000000000000000000" pitchFamily="2" charset="2"/>
              <a:buChar char="ü"/>
              <a:defRPr/>
            </a:pPr>
            <a:r>
              <a:rPr lang="fr-FR" altLang="fr-FR" b="1" dirty="0">
                <a:solidFill>
                  <a:srgbClr val="000000"/>
                </a:solidFill>
              </a:rPr>
              <a:t>Organisation</a:t>
            </a:r>
            <a:r>
              <a:rPr lang="fr-FR" altLang="fr-FR" dirty="0">
                <a:solidFill>
                  <a:srgbClr val="000000"/>
                </a:solidFill>
              </a:rPr>
              <a:t> et rangement des mesures : possibilité de créer des tables de mesures puis de créer des dossiers dans les tables pour une meilleure prise en main des concepteurs de rapports.</a:t>
            </a:r>
          </a:p>
          <a:p>
            <a:pPr marL="0" indent="0" algn="just">
              <a:spcBef>
                <a:spcPct val="0"/>
              </a:spcBef>
              <a:buClrTx/>
              <a:buNone/>
              <a:defRPr/>
            </a:pPr>
            <a:endParaRPr lang="fr-FR" altLang="fr-FR" dirty="0">
              <a:solidFill>
                <a:srgbClr val="000000"/>
              </a:solidFill>
            </a:endParaRPr>
          </a:p>
          <a:p>
            <a:pPr algn="just">
              <a:spcBef>
                <a:spcPct val="0"/>
              </a:spcBef>
              <a:buClrTx/>
              <a:buFont typeface="Wingdings" panose="05000000000000000000" pitchFamily="2" charset="2"/>
              <a:buChar char="ü"/>
              <a:defRPr/>
            </a:pPr>
            <a:r>
              <a:rPr lang="fr-FR" altLang="fr-FR" b="1" dirty="0">
                <a:solidFill>
                  <a:srgbClr val="000000"/>
                </a:solidFill>
              </a:rPr>
              <a:t>Gestion de la table Date</a:t>
            </a:r>
          </a:p>
          <a:p>
            <a:pPr marL="0" indent="0" algn="just">
              <a:spcBef>
                <a:spcPct val="0"/>
              </a:spcBef>
              <a:buClrTx/>
              <a:buNone/>
              <a:defRPr/>
            </a:pPr>
            <a:endParaRPr lang="fr-FR" altLang="fr-FR" b="1" dirty="0">
              <a:solidFill>
                <a:srgbClr val="000000"/>
              </a:solidFill>
            </a:endParaRPr>
          </a:p>
          <a:p>
            <a:pPr algn="just">
              <a:spcBef>
                <a:spcPct val="0"/>
              </a:spcBef>
              <a:buClrTx/>
              <a:buFont typeface="Wingdings" panose="05000000000000000000" pitchFamily="2" charset="2"/>
              <a:buChar char="ü"/>
              <a:defRPr/>
            </a:pPr>
            <a:r>
              <a:rPr lang="fr-FR" altLang="fr-FR" b="1" dirty="0">
                <a:solidFill>
                  <a:srgbClr val="000000"/>
                </a:solidFill>
              </a:rPr>
              <a:t>Gestion avec les outils de table et de colonnes </a:t>
            </a:r>
            <a:r>
              <a:rPr lang="fr-FR" altLang="fr-FR" dirty="0">
                <a:solidFill>
                  <a:srgbClr val="000000"/>
                </a:solidFill>
              </a:rPr>
              <a:t>(format, résumé, trier par, création de hiérarchies, etc.)</a:t>
            </a:r>
            <a:endParaRPr lang="fr-FR" altLang="fr-FR" dirty="0">
              <a:solidFill>
                <a:srgbClr val="000000"/>
              </a:solidFill>
              <a:highlight>
                <a:srgbClr val="FFFF00"/>
              </a:highlight>
            </a:endParaRPr>
          </a:p>
          <a:p>
            <a:pPr algn="just">
              <a:spcBef>
                <a:spcPct val="0"/>
              </a:spcBef>
              <a:buClrTx/>
              <a:buFont typeface="Wingdings" panose="05000000000000000000" pitchFamily="2" charset="2"/>
              <a:buChar char="ü"/>
              <a:defRPr/>
            </a:pPr>
            <a:endParaRPr lang="fr-FR" altLang="fr-FR" dirty="0">
              <a:solidFill>
                <a:srgbClr val="000000"/>
              </a:solidFill>
            </a:endParaRPr>
          </a:p>
          <a:p>
            <a:pPr algn="just">
              <a:spcBef>
                <a:spcPct val="0"/>
              </a:spcBef>
              <a:buClrTx/>
              <a:buFont typeface="Wingdings" panose="05000000000000000000" pitchFamily="2" charset="2"/>
              <a:buChar char="ü"/>
              <a:defRPr/>
            </a:pPr>
            <a:endParaRPr lang="fr-FR" altLang="fr-FR" dirty="0">
              <a:solidFill>
                <a:srgbClr val="000000"/>
              </a:solidFill>
            </a:endParaRPr>
          </a:p>
        </p:txBody>
      </p:sp>
    </p:spTree>
    <p:extLst>
      <p:ext uri="{BB962C8B-B14F-4D97-AF65-F5344CB8AC3E}">
        <p14:creationId xmlns:p14="http://schemas.microsoft.com/office/powerpoint/2010/main" val="2444825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2C7505-6018-0CDC-6014-FA7A57266C4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952BF68-5704-15A2-3EEF-6471D1CF7294}"/>
              </a:ext>
            </a:extLst>
          </p:cNvPr>
          <p:cNvSpPr>
            <a:spLocks noGrp="1"/>
          </p:cNvSpPr>
          <p:nvPr>
            <p:ph type="title"/>
          </p:nvPr>
        </p:nvSpPr>
        <p:spPr>
          <a:xfrm>
            <a:off x="2035576" y="589276"/>
            <a:ext cx="9714990" cy="1280890"/>
          </a:xfrm>
        </p:spPr>
        <p:txBody>
          <a:bodyPr rtlCol="0">
            <a:normAutofit/>
          </a:bodyPr>
          <a:lstStyle/>
          <a:p>
            <a:r>
              <a:rPr lang="fr-FR" dirty="0"/>
              <a:t>Affichage, navigation et visualisation</a:t>
            </a:r>
            <a:br>
              <a:rPr lang="fr-FR" dirty="0"/>
            </a:br>
            <a:r>
              <a:rPr lang="fr-FR" dirty="0"/>
              <a:t>Utilisation des signets – Cas exemple</a:t>
            </a:r>
          </a:p>
        </p:txBody>
      </p:sp>
      <p:sp>
        <p:nvSpPr>
          <p:cNvPr id="4" name="Espace réservé du numéro de diapositive 3">
            <a:extLst>
              <a:ext uri="{FF2B5EF4-FFF2-40B4-BE49-F238E27FC236}">
                <a16:creationId xmlns:a16="http://schemas.microsoft.com/office/drawing/2014/main" id="{B5A4D938-FFC7-B130-EBFD-0B7DE2AE8358}"/>
              </a:ext>
            </a:extLst>
          </p:cNvPr>
          <p:cNvSpPr>
            <a:spLocks noGrp="1"/>
          </p:cNvSpPr>
          <p:nvPr>
            <p:ph type="sldNum" sz="quarter" idx="12"/>
          </p:nvPr>
        </p:nvSpPr>
        <p:spPr/>
        <p:txBody>
          <a:bodyPr/>
          <a:lstStyle/>
          <a:p>
            <a:pPr rtl="0"/>
            <a:fld id="{401CF334-2D5C-4859-84A6-CA7E6E43FAEB}" type="slidenum">
              <a:rPr lang="fr-FR" noProof="0" smtClean="0"/>
              <a:t>180</a:t>
            </a:fld>
            <a:endParaRPr lang="fr-FR" noProof="0"/>
          </a:p>
        </p:txBody>
      </p:sp>
      <p:sp>
        <p:nvSpPr>
          <p:cNvPr id="9" name="Rectangle 8">
            <a:extLst>
              <a:ext uri="{FF2B5EF4-FFF2-40B4-BE49-F238E27FC236}">
                <a16:creationId xmlns:a16="http://schemas.microsoft.com/office/drawing/2014/main" id="{1A86DE8B-1A6D-0602-8D05-D4BD3CC245CE}"/>
              </a:ext>
            </a:extLst>
          </p:cNvPr>
          <p:cNvSpPr/>
          <p:nvPr/>
        </p:nvSpPr>
        <p:spPr>
          <a:xfrm>
            <a:off x="735980" y="2035726"/>
            <a:ext cx="11174456" cy="2585323"/>
          </a:xfrm>
          <a:prstGeom prst="rect">
            <a:avLst/>
          </a:prstGeom>
        </p:spPr>
        <p:txBody>
          <a:bodyPr wrap="square">
            <a:spAutoFit/>
          </a:bodyPr>
          <a:lstStyle/>
          <a:p>
            <a:pPr marL="285750" indent="-285750" algn="just">
              <a:buFont typeface="Wingdings" panose="05000000000000000000" pitchFamily="2" charset="2"/>
              <a:buChar char="Ø"/>
            </a:pPr>
            <a:r>
              <a:rPr lang="fr-FR" b="1" dirty="0">
                <a:solidFill>
                  <a:schemeClr val="accent5"/>
                </a:solidFill>
                <a:effectLst/>
              </a:rPr>
              <a:t>Les signets </a:t>
            </a:r>
            <a:r>
              <a:rPr lang="fr-FR" dirty="0">
                <a:effectLst/>
              </a:rPr>
              <a:t>permettent de naviguer différemment sur la page et par conséquent, d’afficher les </a:t>
            </a:r>
            <a:r>
              <a:rPr lang="fr-FR" b="1" dirty="0">
                <a:effectLst/>
              </a:rPr>
              <a:t>données différemment selon les choix utilisateurs </a:t>
            </a:r>
            <a:r>
              <a:rPr lang="fr-FR" dirty="0">
                <a:effectLst/>
              </a:rPr>
              <a:t>(boutons). </a:t>
            </a:r>
          </a:p>
          <a:p>
            <a:pPr algn="just"/>
            <a:endParaRPr lang="fr-FR" u="sng" dirty="0"/>
          </a:p>
          <a:p>
            <a:pPr marL="285750" indent="-285750" algn="just">
              <a:buFont typeface="Wingdings" panose="05000000000000000000" pitchFamily="2" charset="2"/>
              <a:buChar char="Ø"/>
            </a:pPr>
            <a:r>
              <a:rPr lang="fr-FR" u="sng" dirty="0"/>
              <a:t>Exemple :</a:t>
            </a:r>
          </a:p>
          <a:p>
            <a:pPr algn="just"/>
            <a:r>
              <a:rPr lang="fr-FR" i="1" dirty="0"/>
              <a:t>Sur notre page de rapport, on a deux visuels avec 3 niveaux de hiérarchies : années, trimestres et mois.</a:t>
            </a:r>
          </a:p>
          <a:p>
            <a:pPr algn="just"/>
            <a:r>
              <a:rPr lang="fr-FR" i="1" dirty="0"/>
              <a:t>On aimerait que l’utilisateur - au lieu d’utiliser les différents types de flèches pour descendre dans la hiérarchie de chaque visuel - clique simplement sur les boutons associés à la hiérarchie voulue pour que tous les visuels de la page affichent la hiérarchie souhaitée.</a:t>
            </a:r>
          </a:p>
        </p:txBody>
      </p:sp>
      <p:pic>
        <p:nvPicPr>
          <p:cNvPr id="6" name="Image 5">
            <a:extLst>
              <a:ext uri="{FF2B5EF4-FFF2-40B4-BE49-F238E27FC236}">
                <a16:creationId xmlns:a16="http://schemas.microsoft.com/office/drawing/2014/main" id="{00B76C32-6F1E-77DF-34C8-43451BFE9415}"/>
              </a:ext>
            </a:extLst>
          </p:cNvPr>
          <p:cNvPicPr>
            <a:picLocks noChangeAspect="1"/>
          </p:cNvPicPr>
          <p:nvPr/>
        </p:nvPicPr>
        <p:blipFill>
          <a:blip r:embed="rId3"/>
          <a:stretch>
            <a:fillRect/>
          </a:stretch>
        </p:blipFill>
        <p:spPr>
          <a:xfrm>
            <a:off x="5089580" y="4621049"/>
            <a:ext cx="4544542" cy="20157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96940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E7FE2-2A80-7BEF-2E2F-7DB6A94C289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E0A91D4-E98B-57FE-7066-1C974CF5416D}"/>
              </a:ext>
            </a:extLst>
          </p:cNvPr>
          <p:cNvSpPr>
            <a:spLocks noGrp="1"/>
          </p:cNvSpPr>
          <p:nvPr>
            <p:ph type="title"/>
          </p:nvPr>
        </p:nvSpPr>
        <p:spPr>
          <a:xfrm>
            <a:off x="2035576" y="589276"/>
            <a:ext cx="9714990" cy="1280890"/>
          </a:xfrm>
        </p:spPr>
        <p:txBody>
          <a:bodyPr rtlCol="0">
            <a:normAutofit/>
          </a:bodyPr>
          <a:lstStyle/>
          <a:p>
            <a:r>
              <a:rPr lang="fr-FR" dirty="0"/>
              <a:t>Affichage, navigation et visualisation</a:t>
            </a:r>
            <a:br>
              <a:rPr lang="fr-FR" dirty="0"/>
            </a:br>
            <a:r>
              <a:rPr lang="fr-FR" dirty="0"/>
              <a:t>Utilisation des signets – Création (1/2) </a:t>
            </a:r>
          </a:p>
        </p:txBody>
      </p:sp>
      <p:sp>
        <p:nvSpPr>
          <p:cNvPr id="4" name="Espace réservé du numéro de diapositive 3">
            <a:extLst>
              <a:ext uri="{FF2B5EF4-FFF2-40B4-BE49-F238E27FC236}">
                <a16:creationId xmlns:a16="http://schemas.microsoft.com/office/drawing/2014/main" id="{EF2CC501-1933-4D35-B780-9278A2EF09A3}"/>
              </a:ext>
            </a:extLst>
          </p:cNvPr>
          <p:cNvSpPr>
            <a:spLocks noGrp="1"/>
          </p:cNvSpPr>
          <p:nvPr>
            <p:ph type="sldNum" sz="quarter" idx="12"/>
          </p:nvPr>
        </p:nvSpPr>
        <p:spPr/>
        <p:txBody>
          <a:bodyPr/>
          <a:lstStyle/>
          <a:p>
            <a:pPr rtl="0"/>
            <a:fld id="{401CF334-2D5C-4859-84A6-CA7E6E43FAEB}" type="slidenum">
              <a:rPr lang="fr-FR" noProof="0" smtClean="0"/>
              <a:t>181</a:t>
            </a:fld>
            <a:endParaRPr lang="fr-FR" noProof="0"/>
          </a:p>
        </p:txBody>
      </p:sp>
      <p:sp>
        <p:nvSpPr>
          <p:cNvPr id="9" name="Rectangle 8">
            <a:extLst>
              <a:ext uri="{FF2B5EF4-FFF2-40B4-BE49-F238E27FC236}">
                <a16:creationId xmlns:a16="http://schemas.microsoft.com/office/drawing/2014/main" id="{755CFFA7-DC24-D490-EBAC-7D0748E68847}"/>
              </a:ext>
            </a:extLst>
          </p:cNvPr>
          <p:cNvSpPr/>
          <p:nvPr/>
        </p:nvSpPr>
        <p:spPr>
          <a:xfrm>
            <a:off x="4906536" y="2035726"/>
            <a:ext cx="7003899" cy="4462760"/>
          </a:xfrm>
          <a:prstGeom prst="rect">
            <a:avLst/>
          </a:prstGeom>
        </p:spPr>
        <p:txBody>
          <a:bodyPr wrap="square">
            <a:spAutoFit/>
          </a:bodyPr>
          <a:lstStyle/>
          <a:p>
            <a:pPr marL="285750" indent="-285750" algn="just">
              <a:buFont typeface="Wingdings" panose="05000000000000000000" pitchFamily="2" charset="2"/>
              <a:buChar char="Ø"/>
            </a:pPr>
            <a:r>
              <a:rPr lang="fr-FR" b="1" dirty="0">
                <a:solidFill>
                  <a:schemeClr val="accent5"/>
                </a:solidFill>
                <a:effectLst/>
              </a:rPr>
              <a:t>Création du premier signet :</a:t>
            </a:r>
          </a:p>
          <a:p>
            <a:pPr marL="285750" indent="-285750" algn="just">
              <a:buFont typeface="Wingdings" panose="05000000000000000000" pitchFamily="2" charset="2"/>
              <a:buChar char="Ø"/>
            </a:pPr>
            <a:endParaRPr lang="fr-FR" dirty="0"/>
          </a:p>
          <a:p>
            <a:pPr marL="285750" indent="-285750" algn="just">
              <a:buFont typeface="Wingdings" panose="05000000000000000000" pitchFamily="2" charset="2"/>
              <a:buChar char="Ø"/>
            </a:pPr>
            <a:r>
              <a:rPr lang="fr-FR" dirty="0"/>
              <a:t>Dans le </a:t>
            </a:r>
            <a:r>
              <a:rPr lang="fr-FR" b="1" dirty="0"/>
              <a:t>ruban en haut</a:t>
            </a:r>
            <a:r>
              <a:rPr lang="fr-FR" dirty="0"/>
              <a:t>, cliquer sur </a:t>
            </a:r>
            <a:r>
              <a:rPr lang="fr-FR" b="1" dirty="0"/>
              <a:t>afficher</a:t>
            </a:r>
            <a:r>
              <a:rPr lang="fr-FR" dirty="0"/>
              <a:t>, puis sur </a:t>
            </a:r>
            <a:r>
              <a:rPr lang="fr-FR" b="1" dirty="0"/>
              <a:t>Signets</a:t>
            </a:r>
            <a:r>
              <a:rPr lang="fr-FR" dirty="0"/>
              <a:t> afin </a:t>
            </a:r>
            <a:r>
              <a:rPr lang="fr-FR" b="1" dirty="0"/>
              <a:t>d’ouvrir la fenêtre « Signets » </a:t>
            </a:r>
            <a:r>
              <a:rPr lang="fr-FR" dirty="0"/>
              <a:t>à droite.</a:t>
            </a:r>
          </a:p>
          <a:p>
            <a:pPr marL="342900" indent="-342900" algn="just">
              <a:buFont typeface="+mj-lt"/>
              <a:buAutoNum type="arabicPeriod"/>
            </a:pPr>
            <a:endParaRPr lang="fr-FR" dirty="0"/>
          </a:p>
          <a:p>
            <a:pPr marL="342900" indent="-342900" algn="just">
              <a:buFont typeface="+mj-lt"/>
              <a:buAutoNum type="arabicPeriod"/>
            </a:pPr>
            <a:r>
              <a:rPr lang="fr-FR" b="1" dirty="0">
                <a:solidFill>
                  <a:schemeClr val="accent4"/>
                </a:solidFill>
              </a:rPr>
              <a:t>Se positionner sur le premier niveau de hiérarchie (année) </a:t>
            </a:r>
            <a:r>
              <a:rPr lang="fr-FR" dirty="0"/>
              <a:t>sur tous les visuels</a:t>
            </a:r>
            <a:r>
              <a:rPr lang="fr-FR" b="1" dirty="0">
                <a:solidFill>
                  <a:schemeClr val="accent4"/>
                </a:solidFill>
              </a:rPr>
              <a:t>,</a:t>
            </a:r>
          </a:p>
          <a:p>
            <a:pPr marL="342900" indent="-342900" algn="just">
              <a:buFont typeface="+mj-lt"/>
              <a:buAutoNum type="arabicPeriod"/>
            </a:pPr>
            <a:r>
              <a:rPr lang="fr-FR" b="1" dirty="0">
                <a:solidFill>
                  <a:schemeClr val="accent4"/>
                </a:solidFill>
              </a:rPr>
              <a:t>Sélectionner tous les visuels concernés </a:t>
            </a:r>
            <a:r>
              <a:rPr lang="fr-FR" dirty="0"/>
              <a:t>par notre premier signet (deux visuels avec CTRL),</a:t>
            </a:r>
          </a:p>
          <a:p>
            <a:pPr marL="342900" indent="-342900" algn="just">
              <a:buFont typeface="+mj-lt"/>
              <a:buAutoNum type="arabicPeriod"/>
            </a:pPr>
            <a:r>
              <a:rPr lang="fr-FR" dirty="0"/>
              <a:t>Cliquer sur </a:t>
            </a:r>
            <a:r>
              <a:rPr lang="fr-FR" b="1" dirty="0">
                <a:solidFill>
                  <a:schemeClr val="accent4"/>
                </a:solidFill>
              </a:rPr>
              <a:t>Ajouter</a:t>
            </a:r>
            <a:r>
              <a:rPr lang="fr-FR" dirty="0"/>
              <a:t> dans partie Signets : renommer le signet </a:t>
            </a:r>
            <a:r>
              <a:rPr lang="fr-FR" b="1" dirty="0"/>
              <a:t>« Année »,</a:t>
            </a:r>
          </a:p>
          <a:p>
            <a:pPr algn="just"/>
            <a:r>
              <a:rPr lang="fr-FR" sz="1400" i="1" dirty="0">
                <a:solidFill>
                  <a:srgbClr val="00B0F0"/>
                </a:solidFill>
              </a:rPr>
              <a:t>Le signet capture l’état de l’affichage au moment de la création du signet.</a:t>
            </a:r>
          </a:p>
          <a:p>
            <a:pPr algn="just"/>
            <a:endParaRPr lang="fr-FR" b="1" dirty="0"/>
          </a:p>
          <a:p>
            <a:pPr marL="342900" indent="-342900" algn="just">
              <a:buAutoNum type="arabicPeriod" startAt="3"/>
            </a:pPr>
            <a:r>
              <a:rPr lang="fr-FR" b="1" dirty="0"/>
              <a:t>Cliquer droit sur le signet </a:t>
            </a:r>
            <a:r>
              <a:rPr lang="fr-FR" dirty="0"/>
              <a:t>(en ayant toujours en sélection tous les visuels concernés) et </a:t>
            </a:r>
            <a:r>
              <a:rPr lang="fr-FR" b="1" dirty="0">
                <a:solidFill>
                  <a:schemeClr val="accent4"/>
                </a:solidFill>
              </a:rPr>
              <a:t>sélectionner « Visuels sélectionnés ».</a:t>
            </a:r>
          </a:p>
        </p:txBody>
      </p:sp>
      <p:pic>
        <p:nvPicPr>
          <p:cNvPr id="5" name="Image 4">
            <a:extLst>
              <a:ext uri="{FF2B5EF4-FFF2-40B4-BE49-F238E27FC236}">
                <a16:creationId xmlns:a16="http://schemas.microsoft.com/office/drawing/2014/main" id="{F34A62F0-D41B-ACA4-31A8-D5192C655E25}"/>
              </a:ext>
            </a:extLst>
          </p:cNvPr>
          <p:cNvPicPr>
            <a:picLocks noChangeAspect="1"/>
          </p:cNvPicPr>
          <p:nvPr/>
        </p:nvPicPr>
        <p:blipFill>
          <a:blip r:embed="rId3"/>
          <a:stretch>
            <a:fillRect/>
          </a:stretch>
        </p:blipFill>
        <p:spPr>
          <a:xfrm>
            <a:off x="10491013" y="1573699"/>
            <a:ext cx="1419423" cy="924054"/>
          </a:xfrm>
          <a:prstGeom prst="rect">
            <a:avLst/>
          </a:prstGeom>
          <a:ln>
            <a:noFill/>
          </a:ln>
          <a:effectLst>
            <a:outerShdw blurRad="292100" dist="139700" dir="2700000" algn="tl" rotWithShape="0">
              <a:srgbClr val="333333">
                <a:alpha val="65000"/>
              </a:srgbClr>
            </a:outerShdw>
          </a:effectLst>
        </p:spPr>
      </p:pic>
      <p:pic>
        <p:nvPicPr>
          <p:cNvPr id="8" name="Image 7">
            <a:extLst>
              <a:ext uri="{FF2B5EF4-FFF2-40B4-BE49-F238E27FC236}">
                <a16:creationId xmlns:a16="http://schemas.microsoft.com/office/drawing/2014/main" id="{43C5A847-E096-5D01-9166-CAE297AAE545}"/>
              </a:ext>
            </a:extLst>
          </p:cNvPr>
          <p:cNvPicPr>
            <a:picLocks noChangeAspect="1"/>
          </p:cNvPicPr>
          <p:nvPr/>
        </p:nvPicPr>
        <p:blipFill>
          <a:blip r:embed="rId4"/>
          <a:stretch>
            <a:fillRect/>
          </a:stretch>
        </p:blipFill>
        <p:spPr>
          <a:xfrm>
            <a:off x="1430698" y="2497753"/>
            <a:ext cx="2953162" cy="2867425"/>
          </a:xfrm>
          <a:prstGeom prst="rect">
            <a:avLst/>
          </a:prstGeom>
          <a:ln>
            <a:noFill/>
          </a:ln>
          <a:effectLst>
            <a:outerShdw blurRad="292100" dist="139700" dir="2700000" algn="tl" rotWithShape="0">
              <a:srgbClr val="333333">
                <a:alpha val="65000"/>
              </a:srgbClr>
            </a:outerShdw>
          </a:effectLst>
        </p:spPr>
      </p:pic>
      <p:cxnSp>
        <p:nvCxnSpPr>
          <p:cNvPr id="11" name="Connecteur droit avec flèche 10">
            <a:extLst>
              <a:ext uri="{FF2B5EF4-FFF2-40B4-BE49-F238E27FC236}">
                <a16:creationId xmlns:a16="http://schemas.microsoft.com/office/drawing/2014/main" id="{40C888A5-5EBF-F7DF-FE35-B05726628EF7}"/>
              </a:ext>
            </a:extLst>
          </p:cNvPr>
          <p:cNvCxnSpPr>
            <a:stCxn id="9" idx="1"/>
          </p:cNvCxnSpPr>
          <p:nvPr/>
        </p:nvCxnSpPr>
        <p:spPr>
          <a:xfrm flipH="1" flipV="1">
            <a:off x="2174488" y="3111190"/>
            <a:ext cx="2732048" cy="1155916"/>
          </a:xfrm>
          <a:prstGeom prst="straightConnector1">
            <a:avLst/>
          </a:prstGeom>
          <a:ln w="57150">
            <a:tailEnd type="triangle"/>
          </a:ln>
        </p:spPr>
        <p:style>
          <a:lnRef idx="2">
            <a:schemeClr val="accent4"/>
          </a:lnRef>
          <a:fillRef idx="0">
            <a:schemeClr val="accent4"/>
          </a:fillRef>
          <a:effectRef idx="1">
            <a:schemeClr val="accent4"/>
          </a:effectRef>
          <a:fontRef idx="minor">
            <a:schemeClr val="tx1"/>
          </a:fontRef>
        </p:style>
      </p:cxnSp>
      <p:cxnSp>
        <p:nvCxnSpPr>
          <p:cNvPr id="12" name="Connecteur droit avec flèche 11">
            <a:extLst>
              <a:ext uri="{FF2B5EF4-FFF2-40B4-BE49-F238E27FC236}">
                <a16:creationId xmlns:a16="http://schemas.microsoft.com/office/drawing/2014/main" id="{50B3E83D-5EA9-A507-8A75-9D99CDDCBD28}"/>
              </a:ext>
            </a:extLst>
          </p:cNvPr>
          <p:cNvCxnSpPr>
            <a:cxnSpLocks/>
          </p:cNvCxnSpPr>
          <p:nvPr/>
        </p:nvCxnSpPr>
        <p:spPr>
          <a:xfrm flipH="1" flipV="1">
            <a:off x="4383860" y="5288949"/>
            <a:ext cx="522675" cy="208602"/>
          </a:xfrm>
          <a:prstGeom prst="straightConnector1">
            <a:avLst/>
          </a:prstGeom>
          <a:ln w="57150">
            <a:tailEnd type="triangle"/>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1275169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A87ED-267C-527E-AB6B-1E26DFC5F3E1}"/>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97A26049-5815-5620-6E90-AC1E541AC664}"/>
              </a:ext>
            </a:extLst>
          </p:cNvPr>
          <p:cNvPicPr>
            <a:picLocks noChangeAspect="1"/>
          </p:cNvPicPr>
          <p:nvPr/>
        </p:nvPicPr>
        <p:blipFill>
          <a:blip r:embed="rId3"/>
          <a:stretch>
            <a:fillRect/>
          </a:stretch>
        </p:blipFill>
        <p:spPr>
          <a:xfrm>
            <a:off x="1449751" y="2035726"/>
            <a:ext cx="2934109" cy="3134162"/>
          </a:xfrm>
          <a:prstGeom prst="rect">
            <a:avLst/>
          </a:prstGeom>
        </p:spPr>
      </p:pic>
      <p:sp>
        <p:nvSpPr>
          <p:cNvPr id="2" name="Titre 1">
            <a:extLst>
              <a:ext uri="{FF2B5EF4-FFF2-40B4-BE49-F238E27FC236}">
                <a16:creationId xmlns:a16="http://schemas.microsoft.com/office/drawing/2014/main" id="{A7E42755-3154-9F79-F949-DFF153E3762A}"/>
              </a:ext>
            </a:extLst>
          </p:cNvPr>
          <p:cNvSpPr>
            <a:spLocks noGrp="1"/>
          </p:cNvSpPr>
          <p:nvPr>
            <p:ph type="title"/>
          </p:nvPr>
        </p:nvSpPr>
        <p:spPr>
          <a:xfrm>
            <a:off x="2035576" y="589276"/>
            <a:ext cx="9714990" cy="1280890"/>
          </a:xfrm>
        </p:spPr>
        <p:txBody>
          <a:bodyPr rtlCol="0">
            <a:normAutofit/>
          </a:bodyPr>
          <a:lstStyle/>
          <a:p>
            <a:r>
              <a:rPr lang="fr-FR" dirty="0"/>
              <a:t>Affichage, navigation et visualisation</a:t>
            </a:r>
            <a:br>
              <a:rPr lang="fr-FR" dirty="0"/>
            </a:br>
            <a:r>
              <a:rPr lang="fr-FR" dirty="0"/>
              <a:t>Utilisation des signets - Création (2/2) </a:t>
            </a:r>
          </a:p>
        </p:txBody>
      </p:sp>
      <p:sp>
        <p:nvSpPr>
          <p:cNvPr id="4" name="Espace réservé du numéro de diapositive 3">
            <a:extLst>
              <a:ext uri="{FF2B5EF4-FFF2-40B4-BE49-F238E27FC236}">
                <a16:creationId xmlns:a16="http://schemas.microsoft.com/office/drawing/2014/main" id="{E0064A3C-EFF2-DE32-E660-0083FDE0EE7C}"/>
              </a:ext>
            </a:extLst>
          </p:cNvPr>
          <p:cNvSpPr>
            <a:spLocks noGrp="1"/>
          </p:cNvSpPr>
          <p:nvPr>
            <p:ph type="sldNum" sz="quarter" idx="12"/>
          </p:nvPr>
        </p:nvSpPr>
        <p:spPr/>
        <p:txBody>
          <a:bodyPr/>
          <a:lstStyle/>
          <a:p>
            <a:pPr rtl="0"/>
            <a:fld id="{401CF334-2D5C-4859-84A6-CA7E6E43FAEB}" type="slidenum">
              <a:rPr lang="fr-FR" noProof="0" smtClean="0"/>
              <a:t>182</a:t>
            </a:fld>
            <a:endParaRPr lang="fr-FR" noProof="0"/>
          </a:p>
        </p:txBody>
      </p:sp>
      <p:sp>
        <p:nvSpPr>
          <p:cNvPr id="9" name="Rectangle 8">
            <a:extLst>
              <a:ext uri="{FF2B5EF4-FFF2-40B4-BE49-F238E27FC236}">
                <a16:creationId xmlns:a16="http://schemas.microsoft.com/office/drawing/2014/main" id="{A62A40ED-9866-914E-9130-2043ABE6E9AF}"/>
              </a:ext>
            </a:extLst>
          </p:cNvPr>
          <p:cNvSpPr/>
          <p:nvPr/>
        </p:nvSpPr>
        <p:spPr>
          <a:xfrm>
            <a:off x="5029200" y="1969214"/>
            <a:ext cx="7003899" cy="4524315"/>
          </a:xfrm>
          <a:prstGeom prst="rect">
            <a:avLst/>
          </a:prstGeom>
        </p:spPr>
        <p:txBody>
          <a:bodyPr wrap="square">
            <a:spAutoFit/>
          </a:bodyPr>
          <a:lstStyle/>
          <a:p>
            <a:pPr marL="285750" indent="-285750" algn="just">
              <a:buFont typeface="Wingdings" panose="05000000000000000000" pitchFamily="2" charset="2"/>
              <a:buChar char="Ø"/>
            </a:pPr>
            <a:r>
              <a:rPr lang="fr-FR" b="1" dirty="0">
                <a:solidFill>
                  <a:schemeClr val="accent5"/>
                </a:solidFill>
                <a:effectLst/>
              </a:rPr>
              <a:t>Création des signets suivants :</a:t>
            </a:r>
          </a:p>
          <a:p>
            <a:pPr algn="just"/>
            <a:endParaRPr lang="fr-FR" dirty="0"/>
          </a:p>
          <a:p>
            <a:pPr marL="342900" indent="-342900" algn="just">
              <a:buFont typeface="+mj-lt"/>
              <a:buAutoNum type="arabicPeriod"/>
            </a:pPr>
            <a:r>
              <a:rPr lang="fr-FR" b="1" dirty="0">
                <a:solidFill>
                  <a:schemeClr val="accent4"/>
                </a:solidFill>
              </a:rPr>
              <a:t>Descendre sur le second niveau de hiérarchie (trimestre)</a:t>
            </a:r>
            <a:r>
              <a:rPr lang="fr-FR" dirty="0"/>
              <a:t> (puis </a:t>
            </a:r>
            <a:r>
              <a:rPr lang="fr-FR" b="1" dirty="0"/>
              <a:t>« mois »</a:t>
            </a:r>
            <a:r>
              <a:rPr lang="fr-FR" dirty="0"/>
              <a:t> quand on répètera la procédure pour le dernier)</a:t>
            </a:r>
            <a:r>
              <a:rPr lang="fr-FR" b="1" dirty="0">
                <a:solidFill>
                  <a:schemeClr val="accent4"/>
                </a:solidFill>
              </a:rPr>
              <a:t> </a:t>
            </a:r>
            <a:r>
              <a:rPr lang="fr-FR" dirty="0"/>
              <a:t>sur tous les visuels,</a:t>
            </a:r>
          </a:p>
          <a:p>
            <a:pPr marL="342900" indent="-342900" algn="just">
              <a:buFont typeface="+mj-lt"/>
              <a:buAutoNum type="arabicPeriod"/>
            </a:pPr>
            <a:endParaRPr lang="fr-FR" dirty="0"/>
          </a:p>
          <a:p>
            <a:pPr algn="just"/>
            <a:r>
              <a:rPr lang="fr-FR" i="1" dirty="0">
                <a:solidFill>
                  <a:srgbClr val="00B0F0"/>
                </a:solidFill>
              </a:rPr>
              <a:t>Même procédure que pour le premier signet :</a:t>
            </a:r>
          </a:p>
          <a:p>
            <a:pPr marL="342900" indent="-342900" algn="just">
              <a:buAutoNum type="arabicPeriod" startAt="2"/>
            </a:pPr>
            <a:r>
              <a:rPr lang="fr-FR" b="1" dirty="0">
                <a:solidFill>
                  <a:schemeClr val="accent4"/>
                </a:solidFill>
              </a:rPr>
              <a:t>Sélectionner tous les visuels concernés </a:t>
            </a:r>
            <a:r>
              <a:rPr lang="fr-FR" dirty="0"/>
              <a:t>par notre premier signet (deux visuels avec CTRL),</a:t>
            </a:r>
          </a:p>
          <a:p>
            <a:pPr marL="342900" indent="-342900" algn="just">
              <a:buAutoNum type="arabicPeriod" startAt="2"/>
            </a:pPr>
            <a:r>
              <a:rPr lang="fr-FR" dirty="0"/>
              <a:t>Cliquer sur </a:t>
            </a:r>
            <a:r>
              <a:rPr lang="fr-FR" b="1" dirty="0">
                <a:solidFill>
                  <a:schemeClr val="accent4"/>
                </a:solidFill>
              </a:rPr>
              <a:t>Ajouter</a:t>
            </a:r>
            <a:r>
              <a:rPr lang="fr-FR" dirty="0"/>
              <a:t> dans partie Signets : renommer le signet </a:t>
            </a:r>
            <a:r>
              <a:rPr lang="fr-FR" b="1" dirty="0"/>
              <a:t>« Trimestre » </a:t>
            </a:r>
            <a:r>
              <a:rPr lang="fr-FR" dirty="0"/>
              <a:t>(puis </a:t>
            </a:r>
            <a:r>
              <a:rPr lang="fr-FR" b="1" dirty="0"/>
              <a:t>« mois »</a:t>
            </a:r>
            <a:r>
              <a:rPr lang="fr-FR" dirty="0"/>
              <a:t> quand on répètera la procédure pour le dernier)</a:t>
            </a:r>
            <a:r>
              <a:rPr lang="fr-FR" b="1" dirty="0"/>
              <a:t>,</a:t>
            </a:r>
          </a:p>
          <a:p>
            <a:pPr algn="just"/>
            <a:endParaRPr lang="fr-FR" b="1" dirty="0"/>
          </a:p>
          <a:p>
            <a:pPr algn="just"/>
            <a:r>
              <a:rPr lang="fr-FR" b="1" dirty="0"/>
              <a:t>4.  Cliquer droit sur le signet </a:t>
            </a:r>
            <a:r>
              <a:rPr lang="fr-FR" dirty="0"/>
              <a:t>(en ayant toujours en sélection tous les visuels concernés) et </a:t>
            </a:r>
            <a:r>
              <a:rPr lang="fr-FR" b="1" dirty="0">
                <a:solidFill>
                  <a:schemeClr val="accent4"/>
                </a:solidFill>
              </a:rPr>
              <a:t>sélectionner « Visuels sélectionnés ».</a:t>
            </a:r>
          </a:p>
        </p:txBody>
      </p:sp>
      <p:pic>
        <p:nvPicPr>
          <p:cNvPr id="5" name="Image 4">
            <a:extLst>
              <a:ext uri="{FF2B5EF4-FFF2-40B4-BE49-F238E27FC236}">
                <a16:creationId xmlns:a16="http://schemas.microsoft.com/office/drawing/2014/main" id="{4E37D68E-9B53-71F0-999D-A11580EF04AA}"/>
              </a:ext>
            </a:extLst>
          </p:cNvPr>
          <p:cNvPicPr>
            <a:picLocks noChangeAspect="1"/>
          </p:cNvPicPr>
          <p:nvPr/>
        </p:nvPicPr>
        <p:blipFill>
          <a:blip r:embed="rId4"/>
          <a:stretch>
            <a:fillRect/>
          </a:stretch>
        </p:blipFill>
        <p:spPr>
          <a:xfrm>
            <a:off x="10491013" y="1573699"/>
            <a:ext cx="1419423" cy="924054"/>
          </a:xfrm>
          <a:prstGeom prst="rect">
            <a:avLst/>
          </a:prstGeom>
          <a:ln>
            <a:noFill/>
          </a:ln>
          <a:effectLst>
            <a:outerShdw blurRad="292100" dist="139700" dir="2700000" algn="tl" rotWithShape="0">
              <a:srgbClr val="333333">
                <a:alpha val="65000"/>
              </a:srgbClr>
            </a:outerShdw>
          </a:effectLst>
        </p:spPr>
      </p:pic>
      <p:cxnSp>
        <p:nvCxnSpPr>
          <p:cNvPr id="11" name="Connecteur droit avec flèche 10">
            <a:extLst>
              <a:ext uri="{FF2B5EF4-FFF2-40B4-BE49-F238E27FC236}">
                <a16:creationId xmlns:a16="http://schemas.microsoft.com/office/drawing/2014/main" id="{DC9AA6F5-6706-9D97-DC2C-042018FA73A2}"/>
              </a:ext>
            </a:extLst>
          </p:cNvPr>
          <p:cNvCxnSpPr>
            <a:cxnSpLocks/>
            <a:stCxn id="9" idx="1"/>
          </p:cNvCxnSpPr>
          <p:nvPr/>
        </p:nvCxnSpPr>
        <p:spPr>
          <a:xfrm flipH="1" flipV="1">
            <a:off x="2297152" y="3044678"/>
            <a:ext cx="2732048" cy="1186694"/>
          </a:xfrm>
          <a:prstGeom prst="straightConnector1">
            <a:avLst/>
          </a:prstGeom>
          <a:ln w="57150">
            <a:tailEnd type="triangle"/>
          </a:ln>
        </p:spPr>
        <p:style>
          <a:lnRef idx="2">
            <a:schemeClr val="accent4"/>
          </a:lnRef>
          <a:fillRef idx="0">
            <a:schemeClr val="accent4"/>
          </a:fillRef>
          <a:effectRef idx="1">
            <a:schemeClr val="accent4"/>
          </a:effectRef>
          <a:fontRef idx="minor">
            <a:schemeClr val="tx1"/>
          </a:fontRef>
        </p:style>
      </p:cxnSp>
      <p:cxnSp>
        <p:nvCxnSpPr>
          <p:cNvPr id="12" name="Connecteur droit avec flèche 11">
            <a:extLst>
              <a:ext uri="{FF2B5EF4-FFF2-40B4-BE49-F238E27FC236}">
                <a16:creationId xmlns:a16="http://schemas.microsoft.com/office/drawing/2014/main" id="{A54E25B8-CE1A-2388-FC10-A4FAAD65CB86}"/>
              </a:ext>
            </a:extLst>
          </p:cNvPr>
          <p:cNvCxnSpPr>
            <a:cxnSpLocks/>
          </p:cNvCxnSpPr>
          <p:nvPr/>
        </p:nvCxnSpPr>
        <p:spPr>
          <a:xfrm flipH="1" flipV="1">
            <a:off x="4383860" y="5096349"/>
            <a:ext cx="912969" cy="469054"/>
          </a:xfrm>
          <a:prstGeom prst="straightConnector1">
            <a:avLst/>
          </a:prstGeom>
          <a:ln w="57150">
            <a:tailEnd type="triangle"/>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35871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1A3C1B-8B72-6DBE-42F2-41606E987FA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AD1AF17-12DD-639B-F0D9-D17BB0764614}"/>
              </a:ext>
            </a:extLst>
          </p:cNvPr>
          <p:cNvSpPr>
            <a:spLocks noGrp="1"/>
          </p:cNvSpPr>
          <p:nvPr>
            <p:ph type="title"/>
          </p:nvPr>
        </p:nvSpPr>
        <p:spPr>
          <a:xfrm>
            <a:off x="2035576" y="589276"/>
            <a:ext cx="9714990" cy="1280890"/>
          </a:xfrm>
        </p:spPr>
        <p:txBody>
          <a:bodyPr rtlCol="0">
            <a:normAutofit/>
          </a:bodyPr>
          <a:lstStyle/>
          <a:p>
            <a:r>
              <a:rPr lang="fr-FR" dirty="0"/>
              <a:t>Affichage, navigation et visualisation</a:t>
            </a:r>
            <a:br>
              <a:rPr lang="fr-FR" dirty="0"/>
            </a:br>
            <a:r>
              <a:rPr lang="fr-FR" dirty="0"/>
              <a:t>Utilisation des signets - Boutons (1/3) </a:t>
            </a:r>
          </a:p>
        </p:txBody>
      </p:sp>
      <p:sp>
        <p:nvSpPr>
          <p:cNvPr id="4" name="Espace réservé du numéro de diapositive 3">
            <a:extLst>
              <a:ext uri="{FF2B5EF4-FFF2-40B4-BE49-F238E27FC236}">
                <a16:creationId xmlns:a16="http://schemas.microsoft.com/office/drawing/2014/main" id="{6294F577-C7BC-45B3-17CD-EB66D0F4EC28}"/>
              </a:ext>
            </a:extLst>
          </p:cNvPr>
          <p:cNvSpPr>
            <a:spLocks noGrp="1"/>
          </p:cNvSpPr>
          <p:nvPr>
            <p:ph type="sldNum" sz="quarter" idx="12"/>
          </p:nvPr>
        </p:nvSpPr>
        <p:spPr/>
        <p:txBody>
          <a:bodyPr/>
          <a:lstStyle/>
          <a:p>
            <a:pPr rtl="0"/>
            <a:fld id="{401CF334-2D5C-4859-84A6-CA7E6E43FAEB}" type="slidenum">
              <a:rPr lang="fr-FR" noProof="0" smtClean="0"/>
              <a:t>183</a:t>
            </a:fld>
            <a:endParaRPr lang="fr-FR" noProof="0"/>
          </a:p>
        </p:txBody>
      </p:sp>
      <p:sp>
        <p:nvSpPr>
          <p:cNvPr id="9" name="Rectangle 8">
            <a:extLst>
              <a:ext uri="{FF2B5EF4-FFF2-40B4-BE49-F238E27FC236}">
                <a16:creationId xmlns:a16="http://schemas.microsoft.com/office/drawing/2014/main" id="{1AD70D41-A2CB-E653-67C1-D788E95501D7}"/>
              </a:ext>
            </a:extLst>
          </p:cNvPr>
          <p:cNvSpPr/>
          <p:nvPr/>
        </p:nvSpPr>
        <p:spPr>
          <a:xfrm>
            <a:off x="6893071" y="2356168"/>
            <a:ext cx="4860369" cy="3416320"/>
          </a:xfrm>
          <a:prstGeom prst="rect">
            <a:avLst/>
          </a:prstGeom>
        </p:spPr>
        <p:txBody>
          <a:bodyPr wrap="square">
            <a:spAutoFit/>
          </a:bodyPr>
          <a:lstStyle/>
          <a:p>
            <a:pPr marL="285750" indent="-285750" algn="just">
              <a:buFont typeface="Wingdings" panose="05000000000000000000" pitchFamily="2" charset="2"/>
              <a:buChar char="Ø"/>
            </a:pPr>
            <a:r>
              <a:rPr lang="fr-FR" b="1" dirty="0">
                <a:solidFill>
                  <a:schemeClr val="accent5"/>
                </a:solidFill>
                <a:effectLst/>
              </a:rPr>
              <a:t>Création des boutons pour naviguer dans les signets:</a:t>
            </a:r>
          </a:p>
          <a:p>
            <a:pPr algn="just"/>
            <a:endParaRPr lang="fr-FR" dirty="0"/>
          </a:p>
          <a:p>
            <a:pPr marL="285750" indent="-285750" algn="just">
              <a:buFont typeface="Wingdings" panose="05000000000000000000" pitchFamily="2" charset="2"/>
              <a:buChar char="Ø"/>
            </a:pPr>
            <a:r>
              <a:rPr lang="fr-FR" dirty="0"/>
              <a:t>Dans le </a:t>
            </a:r>
            <a:r>
              <a:rPr lang="fr-FR" b="1" dirty="0"/>
              <a:t>ruban en haut</a:t>
            </a:r>
            <a:r>
              <a:rPr lang="fr-FR" dirty="0"/>
              <a:t>, cliquer sur </a:t>
            </a:r>
            <a:r>
              <a:rPr lang="fr-FR" b="1" dirty="0"/>
              <a:t>Insérer</a:t>
            </a:r>
            <a:r>
              <a:rPr lang="fr-FR" dirty="0"/>
              <a:t>, puis sur </a:t>
            </a:r>
            <a:r>
              <a:rPr lang="fr-FR" b="1" dirty="0"/>
              <a:t>Boutons</a:t>
            </a:r>
            <a:r>
              <a:rPr lang="fr-FR" dirty="0"/>
              <a:t> puis Navigateur « </a:t>
            </a:r>
            <a:r>
              <a:rPr lang="fr-FR" b="1" dirty="0"/>
              <a:t>Navigateur de signets </a:t>
            </a:r>
            <a:r>
              <a:rPr lang="fr-FR" dirty="0"/>
              <a:t>».</a:t>
            </a:r>
          </a:p>
          <a:p>
            <a:pPr marL="285750" indent="-285750" algn="just">
              <a:buFont typeface="Wingdings" panose="05000000000000000000" pitchFamily="2" charset="2"/>
              <a:buChar char="Ø"/>
            </a:pPr>
            <a:endParaRPr lang="fr-FR" dirty="0"/>
          </a:p>
          <a:p>
            <a:pPr marL="285750" indent="-285750" algn="just">
              <a:buFont typeface="Wingdings" panose="05000000000000000000" pitchFamily="2" charset="2"/>
              <a:buChar char="Ø"/>
            </a:pPr>
            <a:r>
              <a:rPr lang="fr-FR" b="1" dirty="0">
                <a:solidFill>
                  <a:schemeClr val="accent4"/>
                </a:solidFill>
              </a:rPr>
              <a:t>Des boutons affichant tous les signets apparaissent</a:t>
            </a:r>
            <a:r>
              <a:rPr lang="fr-FR" dirty="0"/>
              <a:t>. En faisant un clic + CTRL sur mois : tous les visuels se positionnent sur l’affichage mois.</a:t>
            </a:r>
          </a:p>
          <a:p>
            <a:pPr algn="just"/>
            <a:endParaRPr lang="fr-FR" b="1" dirty="0"/>
          </a:p>
        </p:txBody>
      </p:sp>
      <p:pic>
        <p:nvPicPr>
          <p:cNvPr id="14" name="Image 13">
            <a:extLst>
              <a:ext uri="{FF2B5EF4-FFF2-40B4-BE49-F238E27FC236}">
                <a16:creationId xmlns:a16="http://schemas.microsoft.com/office/drawing/2014/main" id="{5907EAD0-413C-F562-5337-A88DC420451E}"/>
              </a:ext>
            </a:extLst>
          </p:cNvPr>
          <p:cNvPicPr>
            <a:picLocks noChangeAspect="1"/>
          </p:cNvPicPr>
          <p:nvPr/>
        </p:nvPicPr>
        <p:blipFill>
          <a:blip r:embed="rId3"/>
          <a:stretch>
            <a:fillRect/>
          </a:stretch>
        </p:blipFill>
        <p:spPr>
          <a:xfrm>
            <a:off x="1179272" y="3181176"/>
            <a:ext cx="5534919" cy="2889042"/>
          </a:xfrm>
          <a:prstGeom prst="rect">
            <a:avLst/>
          </a:prstGeom>
          <a:ln>
            <a:noFill/>
          </a:ln>
          <a:effectLst>
            <a:outerShdw blurRad="292100" dist="139700" dir="2700000" algn="tl" rotWithShape="0">
              <a:srgbClr val="333333">
                <a:alpha val="65000"/>
              </a:srgbClr>
            </a:outerShdw>
          </a:effectLst>
        </p:spPr>
      </p:pic>
      <p:pic>
        <p:nvPicPr>
          <p:cNvPr id="18" name="Image 17">
            <a:extLst>
              <a:ext uri="{FF2B5EF4-FFF2-40B4-BE49-F238E27FC236}">
                <a16:creationId xmlns:a16="http://schemas.microsoft.com/office/drawing/2014/main" id="{B762B85A-55A2-B7FB-60CB-C35BD26DBE10}"/>
              </a:ext>
            </a:extLst>
          </p:cNvPr>
          <p:cNvPicPr>
            <a:picLocks noChangeAspect="1"/>
          </p:cNvPicPr>
          <p:nvPr/>
        </p:nvPicPr>
        <p:blipFill>
          <a:blip r:embed="rId4"/>
          <a:stretch>
            <a:fillRect/>
          </a:stretch>
        </p:blipFill>
        <p:spPr>
          <a:xfrm>
            <a:off x="2274860" y="2317626"/>
            <a:ext cx="3343742" cy="73352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56886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EBAF05-A895-D751-BDF4-31D7CA685D0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F670024-6FBB-82F1-8C24-7609E7C2B44D}"/>
              </a:ext>
            </a:extLst>
          </p:cNvPr>
          <p:cNvSpPr>
            <a:spLocks noGrp="1"/>
          </p:cNvSpPr>
          <p:nvPr>
            <p:ph type="title"/>
          </p:nvPr>
        </p:nvSpPr>
        <p:spPr>
          <a:xfrm>
            <a:off x="2035576" y="589276"/>
            <a:ext cx="9714990" cy="1280890"/>
          </a:xfrm>
        </p:spPr>
        <p:txBody>
          <a:bodyPr rtlCol="0">
            <a:normAutofit/>
          </a:bodyPr>
          <a:lstStyle/>
          <a:p>
            <a:r>
              <a:rPr lang="fr-FR" dirty="0"/>
              <a:t>Affichage, navigation et visualisation</a:t>
            </a:r>
            <a:br>
              <a:rPr lang="fr-FR" dirty="0"/>
            </a:br>
            <a:r>
              <a:rPr lang="fr-FR" dirty="0"/>
              <a:t>Utilisation des signets - Boutons (2/3) </a:t>
            </a:r>
          </a:p>
        </p:txBody>
      </p:sp>
      <p:sp>
        <p:nvSpPr>
          <p:cNvPr id="4" name="Espace réservé du numéro de diapositive 3">
            <a:extLst>
              <a:ext uri="{FF2B5EF4-FFF2-40B4-BE49-F238E27FC236}">
                <a16:creationId xmlns:a16="http://schemas.microsoft.com/office/drawing/2014/main" id="{4299301C-9A07-7AE4-4C2A-557F07C2054F}"/>
              </a:ext>
            </a:extLst>
          </p:cNvPr>
          <p:cNvSpPr>
            <a:spLocks noGrp="1"/>
          </p:cNvSpPr>
          <p:nvPr>
            <p:ph type="sldNum" sz="quarter" idx="12"/>
          </p:nvPr>
        </p:nvSpPr>
        <p:spPr/>
        <p:txBody>
          <a:bodyPr/>
          <a:lstStyle/>
          <a:p>
            <a:pPr rtl="0"/>
            <a:fld id="{401CF334-2D5C-4859-84A6-CA7E6E43FAEB}" type="slidenum">
              <a:rPr lang="fr-FR" noProof="0" smtClean="0"/>
              <a:t>184</a:t>
            </a:fld>
            <a:endParaRPr lang="fr-FR" noProof="0"/>
          </a:p>
        </p:txBody>
      </p:sp>
      <p:sp>
        <p:nvSpPr>
          <p:cNvPr id="9" name="Rectangle 8">
            <a:extLst>
              <a:ext uri="{FF2B5EF4-FFF2-40B4-BE49-F238E27FC236}">
                <a16:creationId xmlns:a16="http://schemas.microsoft.com/office/drawing/2014/main" id="{1FFCBA31-C0E3-304C-A86C-571D766AA302}"/>
              </a:ext>
            </a:extLst>
          </p:cNvPr>
          <p:cNvSpPr/>
          <p:nvPr/>
        </p:nvSpPr>
        <p:spPr>
          <a:xfrm>
            <a:off x="6893071" y="2356168"/>
            <a:ext cx="4860369" cy="3416320"/>
          </a:xfrm>
          <a:prstGeom prst="rect">
            <a:avLst/>
          </a:prstGeom>
        </p:spPr>
        <p:txBody>
          <a:bodyPr wrap="square">
            <a:spAutoFit/>
          </a:bodyPr>
          <a:lstStyle/>
          <a:p>
            <a:pPr marL="285750" indent="-285750" algn="just">
              <a:buFont typeface="Wingdings" panose="05000000000000000000" pitchFamily="2" charset="2"/>
              <a:buChar char="Ø"/>
            </a:pPr>
            <a:r>
              <a:rPr lang="fr-FR" b="1" dirty="0">
                <a:solidFill>
                  <a:schemeClr val="accent5"/>
                </a:solidFill>
                <a:effectLst/>
              </a:rPr>
              <a:t>Créer des groupes de signets pour les utiliser dans les boutons :</a:t>
            </a:r>
          </a:p>
          <a:p>
            <a:pPr algn="just"/>
            <a:endParaRPr lang="fr-FR" dirty="0"/>
          </a:p>
          <a:p>
            <a:pPr algn="just"/>
            <a:r>
              <a:rPr lang="fr-FR" dirty="0"/>
              <a:t>Si j’ai </a:t>
            </a:r>
            <a:r>
              <a:rPr lang="fr-FR" b="1" dirty="0"/>
              <a:t>plusieurs signets</a:t>
            </a:r>
            <a:r>
              <a:rPr lang="fr-FR" dirty="0"/>
              <a:t> correspondant à </a:t>
            </a:r>
            <a:r>
              <a:rPr lang="fr-FR" b="1" dirty="0"/>
              <a:t>des pages différentes</a:t>
            </a:r>
            <a:r>
              <a:rPr lang="fr-FR" dirty="0"/>
              <a:t>, il me faut les </a:t>
            </a:r>
            <a:r>
              <a:rPr lang="fr-FR" b="1" dirty="0"/>
              <a:t>grouper</a:t>
            </a:r>
            <a:r>
              <a:rPr lang="fr-FR" dirty="0"/>
              <a:t> pour </a:t>
            </a:r>
            <a:r>
              <a:rPr lang="fr-FR" dirty="0">
                <a:solidFill>
                  <a:schemeClr val="accent4"/>
                </a:solidFill>
              </a:rPr>
              <a:t>que le navigateur de signets ne m’affiche pas tous les signets </a:t>
            </a:r>
            <a:r>
              <a:rPr lang="fr-FR" dirty="0"/>
              <a:t>de toutes les pages. </a:t>
            </a:r>
          </a:p>
          <a:p>
            <a:pPr algn="just"/>
            <a:endParaRPr lang="fr-FR" dirty="0"/>
          </a:p>
          <a:p>
            <a:pPr marL="285750" indent="-285750" algn="just">
              <a:buFont typeface="Wingdings" panose="05000000000000000000" pitchFamily="2" charset="2"/>
              <a:buChar char="Ø"/>
            </a:pPr>
            <a:r>
              <a:rPr lang="fr-FR" b="1" dirty="0">
                <a:solidFill>
                  <a:schemeClr val="accent4"/>
                </a:solidFill>
              </a:rPr>
              <a:t>Renommer avec le nom de la page/onglet du rapport.</a:t>
            </a:r>
            <a:endParaRPr lang="fr-FR" dirty="0"/>
          </a:p>
          <a:p>
            <a:pPr algn="just"/>
            <a:endParaRPr lang="fr-FR" b="1" dirty="0"/>
          </a:p>
        </p:txBody>
      </p:sp>
      <p:pic>
        <p:nvPicPr>
          <p:cNvPr id="5" name="Image 4">
            <a:extLst>
              <a:ext uri="{FF2B5EF4-FFF2-40B4-BE49-F238E27FC236}">
                <a16:creationId xmlns:a16="http://schemas.microsoft.com/office/drawing/2014/main" id="{1B43A5AC-F7E3-20AB-96D6-F44145400DE1}"/>
              </a:ext>
            </a:extLst>
          </p:cNvPr>
          <p:cNvPicPr>
            <a:picLocks noChangeAspect="1"/>
          </p:cNvPicPr>
          <p:nvPr/>
        </p:nvPicPr>
        <p:blipFill>
          <a:blip r:embed="rId3"/>
          <a:stretch>
            <a:fillRect/>
          </a:stretch>
        </p:blipFill>
        <p:spPr>
          <a:xfrm>
            <a:off x="2410297" y="3301675"/>
            <a:ext cx="3200847" cy="1686160"/>
          </a:xfrm>
          <a:prstGeom prst="rect">
            <a:avLst/>
          </a:prstGeom>
          <a:ln>
            <a:noFill/>
          </a:ln>
          <a:effectLst>
            <a:outerShdw blurRad="292100" dist="139700" dir="2700000" algn="tl" rotWithShape="0">
              <a:srgbClr val="333333">
                <a:alpha val="65000"/>
              </a:srgbClr>
            </a:outerShdw>
          </a:effectLst>
        </p:spPr>
      </p:pic>
      <p:pic>
        <p:nvPicPr>
          <p:cNvPr id="7" name="Image 6">
            <a:extLst>
              <a:ext uri="{FF2B5EF4-FFF2-40B4-BE49-F238E27FC236}">
                <a16:creationId xmlns:a16="http://schemas.microsoft.com/office/drawing/2014/main" id="{2BF8714F-0574-C43B-4812-7013D7DED531}"/>
              </a:ext>
            </a:extLst>
          </p:cNvPr>
          <p:cNvPicPr>
            <a:picLocks noChangeAspect="1"/>
          </p:cNvPicPr>
          <p:nvPr/>
        </p:nvPicPr>
        <p:blipFill>
          <a:blip r:embed="rId4"/>
          <a:stretch>
            <a:fillRect/>
          </a:stretch>
        </p:blipFill>
        <p:spPr>
          <a:xfrm>
            <a:off x="921695" y="2716102"/>
            <a:ext cx="5671293" cy="336026"/>
          </a:xfrm>
          <a:prstGeom prst="rect">
            <a:avLst/>
          </a:prstGeom>
          <a:ln>
            <a:noFill/>
          </a:ln>
          <a:effectLst>
            <a:outerShdw blurRad="292100" dist="139700" dir="2700000" algn="tl" rotWithShape="0">
              <a:srgbClr val="333333">
                <a:alpha val="65000"/>
              </a:srgbClr>
            </a:outerShdw>
          </a:effectLst>
        </p:spPr>
      </p:pic>
      <p:cxnSp>
        <p:nvCxnSpPr>
          <p:cNvPr id="8" name="Connecteur droit avec flèche 7">
            <a:extLst>
              <a:ext uri="{FF2B5EF4-FFF2-40B4-BE49-F238E27FC236}">
                <a16:creationId xmlns:a16="http://schemas.microsoft.com/office/drawing/2014/main" id="{852DDFE8-65D2-9249-7BEC-C24A3357F836}"/>
              </a:ext>
            </a:extLst>
          </p:cNvPr>
          <p:cNvCxnSpPr>
            <a:cxnSpLocks/>
          </p:cNvCxnSpPr>
          <p:nvPr/>
        </p:nvCxnSpPr>
        <p:spPr>
          <a:xfrm flipH="1" flipV="1">
            <a:off x="6255835" y="3212526"/>
            <a:ext cx="637236" cy="216474"/>
          </a:xfrm>
          <a:prstGeom prst="straightConnector1">
            <a:avLst/>
          </a:prstGeom>
          <a:ln w="57150">
            <a:tailEnd type="triangle"/>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682087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26C5C-29DA-3CC9-C980-A789EDAA1B7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0E9BCC2-26CD-8B93-0FB1-9CA033194449}"/>
              </a:ext>
            </a:extLst>
          </p:cNvPr>
          <p:cNvSpPr>
            <a:spLocks noGrp="1"/>
          </p:cNvSpPr>
          <p:nvPr>
            <p:ph type="title"/>
          </p:nvPr>
        </p:nvSpPr>
        <p:spPr>
          <a:xfrm>
            <a:off x="2035576" y="589276"/>
            <a:ext cx="9714990" cy="1280890"/>
          </a:xfrm>
        </p:spPr>
        <p:txBody>
          <a:bodyPr rtlCol="0">
            <a:normAutofit/>
          </a:bodyPr>
          <a:lstStyle/>
          <a:p>
            <a:r>
              <a:rPr lang="fr-FR" dirty="0"/>
              <a:t>Affichage, navigation et visualisation</a:t>
            </a:r>
            <a:br>
              <a:rPr lang="fr-FR" dirty="0"/>
            </a:br>
            <a:r>
              <a:rPr lang="fr-FR" dirty="0"/>
              <a:t>Utilisation des signets - Boutons (3/3) </a:t>
            </a:r>
          </a:p>
        </p:txBody>
      </p:sp>
      <p:sp>
        <p:nvSpPr>
          <p:cNvPr id="4" name="Espace réservé du numéro de diapositive 3">
            <a:extLst>
              <a:ext uri="{FF2B5EF4-FFF2-40B4-BE49-F238E27FC236}">
                <a16:creationId xmlns:a16="http://schemas.microsoft.com/office/drawing/2014/main" id="{F74BCD4E-DC55-812C-DFEE-C475868DE423}"/>
              </a:ext>
            </a:extLst>
          </p:cNvPr>
          <p:cNvSpPr>
            <a:spLocks noGrp="1"/>
          </p:cNvSpPr>
          <p:nvPr>
            <p:ph type="sldNum" sz="quarter" idx="12"/>
          </p:nvPr>
        </p:nvSpPr>
        <p:spPr/>
        <p:txBody>
          <a:bodyPr/>
          <a:lstStyle/>
          <a:p>
            <a:pPr rtl="0"/>
            <a:fld id="{401CF334-2D5C-4859-84A6-CA7E6E43FAEB}" type="slidenum">
              <a:rPr lang="fr-FR" noProof="0" smtClean="0"/>
              <a:t>185</a:t>
            </a:fld>
            <a:endParaRPr lang="fr-FR" noProof="0"/>
          </a:p>
        </p:txBody>
      </p:sp>
      <p:sp>
        <p:nvSpPr>
          <p:cNvPr id="9" name="Rectangle 8">
            <a:extLst>
              <a:ext uri="{FF2B5EF4-FFF2-40B4-BE49-F238E27FC236}">
                <a16:creationId xmlns:a16="http://schemas.microsoft.com/office/drawing/2014/main" id="{F97C162E-B904-B715-6EF2-E22F526A7DEB}"/>
              </a:ext>
            </a:extLst>
          </p:cNvPr>
          <p:cNvSpPr/>
          <p:nvPr/>
        </p:nvSpPr>
        <p:spPr>
          <a:xfrm>
            <a:off x="5586761" y="2356168"/>
            <a:ext cx="6166679" cy="2585323"/>
          </a:xfrm>
          <a:prstGeom prst="rect">
            <a:avLst/>
          </a:prstGeom>
        </p:spPr>
        <p:txBody>
          <a:bodyPr wrap="square">
            <a:spAutoFit/>
          </a:bodyPr>
          <a:lstStyle/>
          <a:p>
            <a:pPr marL="285750" indent="-285750" algn="just">
              <a:buFont typeface="Wingdings" panose="05000000000000000000" pitchFamily="2" charset="2"/>
              <a:buChar char="Ø"/>
            </a:pPr>
            <a:r>
              <a:rPr lang="fr-FR" dirty="0"/>
              <a:t>Après avoir créé mes groupes de signets, je vais dans la </a:t>
            </a:r>
            <a:r>
              <a:rPr lang="fr-FR" b="1" dirty="0">
                <a:solidFill>
                  <a:schemeClr val="accent4"/>
                </a:solidFill>
              </a:rPr>
              <a:t>mise en forme </a:t>
            </a:r>
            <a:r>
              <a:rPr lang="fr-FR" dirty="0"/>
              <a:t>de mon </a:t>
            </a:r>
            <a:r>
              <a:rPr lang="fr-FR" b="1" dirty="0">
                <a:solidFill>
                  <a:schemeClr val="accent4"/>
                </a:solidFill>
              </a:rPr>
              <a:t>Bouton de signet</a:t>
            </a:r>
            <a:r>
              <a:rPr lang="fr-FR" b="1" dirty="0"/>
              <a:t>.</a:t>
            </a:r>
          </a:p>
          <a:p>
            <a:pPr algn="just"/>
            <a:endParaRPr lang="fr-FR" dirty="0"/>
          </a:p>
          <a:p>
            <a:pPr marL="285750" indent="-285750" algn="just">
              <a:buFont typeface="Wingdings" panose="05000000000000000000" pitchFamily="2" charset="2"/>
              <a:buChar char="Ø"/>
            </a:pPr>
            <a:r>
              <a:rPr lang="fr-FR" dirty="0"/>
              <a:t>Dans la dernière partie </a:t>
            </a:r>
            <a:r>
              <a:rPr lang="fr-FR" b="1" dirty="0"/>
              <a:t>« Signets », </a:t>
            </a:r>
            <a:r>
              <a:rPr lang="fr-FR" dirty="0"/>
              <a:t>il est positionné sur All, cliquer sur la flèche et sélectionner le bon groupe de signets à afficher dans le bouton de la page en cours. Le bouton s’affiche ensuite correctement : </a:t>
            </a:r>
          </a:p>
          <a:p>
            <a:pPr marL="285750" indent="-285750" algn="just">
              <a:buFont typeface="Wingdings" panose="05000000000000000000" pitchFamily="2" charset="2"/>
              <a:buChar char="Ø"/>
            </a:pPr>
            <a:endParaRPr lang="fr-FR" dirty="0"/>
          </a:p>
        </p:txBody>
      </p:sp>
      <p:cxnSp>
        <p:nvCxnSpPr>
          <p:cNvPr id="8" name="Connecteur droit avec flèche 7">
            <a:extLst>
              <a:ext uri="{FF2B5EF4-FFF2-40B4-BE49-F238E27FC236}">
                <a16:creationId xmlns:a16="http://schemas.microsoft.com/office/drawing/2014/main" id="{CBC49094-6723-6B65-06E5-BD470612D029}"/>
              </a:ext>
            </a:extLst>
          </p:cNvPr>
          <p:cNvCxnSpPr>
            <a:cxnSpLocks/>
          </p:cNvCxnSpPr>
          <p:nvPr/>
        </p:nvCxnSpPr>
        <p:spPr>
          <a:xfrm flipH="1">
            <a:off x="4179000" y="2804532"/>
            <a:ext cx="1195888" cy="0"/>
          </a:xfrm>
          <a:prstGeom prst="straightConnector1">
            <a:avLst/>
          </a:prstGeom>
          <a:ln w="57150">
            <a:tailEnd type="triangle"/>
          </a:ln>
        </p:spPr>
        <p:style>
          <a:lnRef idx="2">
            <a:schemeClr val="accent4"/>
          </a:lnRef>
          <a:fillRef idx="0">
            <a:schemeClr val="accent4"/>
          </a:fillRef>
          <a:effectRef idx="1">
            <a:schemeClr val="accent4"/>
          </a:effectRef>
          <a:fontRef idx="minor">
            <a:schemeClr val="tx1"/>
          </a:fontRef>
        </p:style>
      </p:cxnSp>
      <p:pic>
        <p:nvPicPr>
          <p:cNvPr id="6" name="Image 5">
            <a:extLst>
              <a:ext uri="{FF2B5EF4-FFF2-40B4-BE49-F238E27FC236}">
                <a16:creationId xmlns:a16="http://schemas.microsoft.com/office/drawing/2014/main" id="{0614E9C2-076D-55DE-85E4-327126BC1D0E}"/>
              </a:ext>
            </a:extLst>
          </p:cNvPr>
          <p:cNvPicPr>
            <a:picLocks noChangeAspect="1"/>
          </p:cNvPicPr>
          <p:nvPr/>
        </p:nvPicPr>
        <p:blipFill>
          <a:blip r:embed="rId3"/>
          <a:stretch>
            <a:fillRect/>
          </a:stretch>
        </p:blipFill>
        <p:spPr>
          <a:xfrm>
            <a:off x="2035576" y="1870166"/>
            <a:ext cx="2143424" cy="4601217"/>
          </a:xfrm>
          <a:prstGeom prst="rect">
            <a:avLst/>
          </a:prstGeom>
          <a:ln>
            <a:noFill/>
          </a:ln>
          <a:effectLst>
            <a:outerShdw blurRad="292100" dist="139700" dir="2700000" algn="tl" rotWithShape="0">
              <a:srgbClr val="333333">
                <a:alpha val="65000"/>
              </a:srgbClr>
            </a:outerShdw>
          </a:effectLst>
        </p:spPr>
      </p:pic>
      <p:pic>
        <p:nvPicPr>
          <p:cNvPr id="13" name="Image 12">
            <a:extLst>
              <a:ext uri="{FF2B5EF4-FFF2-40B4-BE49-F238E27FC236}">
                <a16:creationId xmlns:a16="http://schemas.microsoft.com/office/drawing/2014/main" id="{226ED2DF-96AC-9C97-45FA-C6020C2648B2}"/>
              </a:ext>
            </a:extLst>
          </p:cNvPr>
          <p:cNvPicPr>
            <a:picLocks noChangeAspect="1"/>
          </p:cNvPicPr>
          <p:nvPr/>
        </p:nvPicPr>
        <p:blipFill>
          <a:blip r:embed="rId4"/>
          <a:stretch>
            <a:fillRect/>
          </a:stretch>
        </p:blipFill>
        <p:spPr>
          <a:xfrm>
            <a:off x="5044769" y="5068108"/>
            <a:ext cx="6705797" cy="3593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65311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894CBDB7-1D08-9B95-38BE-52DED1918DD5}"/>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413F9938-015D-032B-B66D-B07D16B58ED3}"/>
              </a:ext>
            </a:extLst>
          </p:cNvPr>
          <p:cNvSpPr>
            <a:spLocks noGrp="1"/>
          </p:cNvSpPr>
          <p:nvPr>
            <p:ph type="ctrTitle"/>
          </p:nvPr>
        </p:nvSpPr>
        <p:spPr>
          <a:xfrm>
            <a:off x="3350394" y="1239353"/>
            <a:ext cx="8131550" cy="3801184"/>
          </a:xfrm>
        </p:spPr>
        <p:txBody>
          <a:bodyPr>
            <a:normAutofit/>
          </a:bodyPr>
          <a:lstStyle/>
          <a:p>
            <a:pPr>
              <a:lnSpc>
                <a:spcPct val="90000"/>
              </a:lnSpc>
            </a:pPr>
            <a:r>
              <a:rPr lang="fr-FR" sz="5400" dirty="0">
                <a:solidFill>
                  <a:schemeClr val="tx1"/>
                </a:solidFill>
                <a:effectLst/>
              </a:rPr>
              <a:t>Utiliser l’onglet des filtres et l’onglet sélection</a:t>
            </a:r>
          </a:p>
        </p:txBody>
      </p:sp>
      <p:sp>
        <p:nvSpPr>
          <p:cNvPr id="4" name="Espace réservé du numéro de diapositive 3">
            <a:extLst>
              <a:ext uri="{FF2B5EF4-FFF2-40B4-BE49-F238E27FC236}">
                <a16:creationId xmlns:a16="http://schemas.microsoft.com/office/drawing/2014/main" id="{AF711691-080D-F2E2-C9F7-E85F093DA5C1}"/>
              </a:ext>
            </a:extLst>
          </p:cNvPr>
          <p:cNvSpPr>
            <a:spLocks noGrp="1"/>
          </p:cNvSpPr>
          <p:nvPr>
            <p:ph type="sldNum" sz="quarter" idx="12"/>
          </p:nvPr>
        </p:nvSpPr>
        <p:spPr>
          <a:xfrm>
            <a:off x="110598" y="4543907"/>
            <a:ext cx="779767" cy="365125"/>
          </a:xfrm>
        </p:spPr>
        <p:txBody>
          <a:bodyPr>
            <a:normAutofit/>
          </a:bodyPr>
          <a:lstStyle/>
          <a:p>
            <a:pPr rtl="0">
              <a:lnSpc>
                <a:spcPct val="90000"/>
              </a:lnSpc>
              <a:spcAft>
                <a:spcPts val="600"/>
              </a:spcAft>
            </a:pPr>
            <a:fld id="{401CF334-2D5C-4859-84A6-CA7E6E43FAEB}" type="slidenum">
              <a:rPr lang="fr-FR" sz="1900" noProof="0" smtClean="0"/>
              <a:pPr rtl="0">
                <a:lnSpc>
                  <a:spcPct val="90000"/>
                </a:lnSpc>
                <a:spcAft>
                  <a:spcPts val="600"/>
                </a:spcAft>
              </a:pPr>
              <a:t>186</a:t>
            </a:fld>
            <a:endParaRPr lang="fr-FR" sz="1900" noProof="0"/>
          </a:p>
        </p:txBody>
      </p:sp>
    </p:spTree>
    <p:extLst>
      <p:ext uri="{BB962C8B-B14F-4D97-AF65-F5344CB8AC3E}">
        <p14:creationId xmlns:p14="http://schemas.microsoft.com/office/powerpoint/2010/main" val="19670900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39787-6DE2-6D9F-5D70-450B695CDB8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0366F0A-4309-8D52-F522-561EC11EDBED}"/>
              </a:ext>
            </a:extLst>
          </p:cNvPr>
          <p:cNvSpPr>
            <a:spLocks noGrp="1"/>
          </p:cNvSpPr>
          <p:nvPr>
            <p:ph type="title"/>
          </p:nvPr>
        </p:nvSpPr>
        <p:spPr>
          <a:xfrm>
            <a:off x="1961734" y="310959"/>
            <a:ext cx="9714990" cy="1280890"/>
          </a:xfrm>
        </p:spPr>
        <p:txBody>
          <a:bodyPr rtlCol="0">
            <a:normAutofit/>
          </a:bodyPr>
          <a:lstStyle/>
          <a:p>
            <a:r>
              <a:rPr lang="fr-FR" dirty="0"/>
              <a:t>Affichage, navigation et visualisation</a:t>
            </a:r>
            <a:br>
              <a:rPr lang="fr-FR" dirty="0"/>
            </a:br>
            <a:r>
              <a:rPr lang="fr-FR" dirty="0"/>
              <a:t>Fenêtre des filtres (1/2)</a:t>
            </a:r>
          </a:p>
        </p:txBody>
      </p:sp>
      <p:sp>
        <p:nvSpPr>
          <p:cNvPr id="4" name="Espace réservé du numéro de diapositive 3">
            <a:extLst>
              <a:ext uri="{FF2B5EF4-FFF2-40B4-BE49-F238E27FC236}">
                <a16:creationId xmlns:a16="http://schemas.microsoft.com/office/drawing/2014/main" id="{BB49852E-4AA4-4D96-62F6-086B1893F02C}"/>
              </a:ext>
            </a:extLst>
          </p:cNvPr>
          <p:cNvSpPr>
            <a:spLocks noGrp="1"/>
          </p:cNvSpPr>
          <p:nvPr>
            <p:ph type="sldNum" sz="quarter" idx="12"/>
          </p:nvPr>
        </p:nvSpPr>
        <p:spPr/>
        <p:txBody>
          <a:bodyPr/>
          <a:lstStyle/>
          <a:p>
            <a:pPr rtl="0"/>
            <a:fld id="{401CF334-2D5C-4859-84A6-CA7E6E43FAEB}" type="slidenum">
              <a:rPr lang="fr-FR" noProof="0" smtClean="0"/>
              <a:t>187</a:t>
            </a:fld>
            <a:endParaRPr lang="fr-FR" noProof="0"/>
          </a:p>
        </p:txBody>
      </p:sp>
      <p:pic>
        <p:nvPicPr>
          <p:cNvPr id="3" name="Image 2">
            <a:extLst>
              <a:ext uri="{FF2B5EF4-FFF2-40B4-BE49-F238E27FC236}">
                <a16:creationId xmlns:a16="http://schemas.microsoft.com/office/drawing/2014/main" id="{16CF87E4-C664-D048-9BFD-E5DEB7D6400D}"/>
              </a:ext>
            </a:extLst>
          </p:cNvPr>
          <p:cNvPicPr>
            <a:picLocks noChangeAspect="1"/>
          </p:cNvPicPr>
          <p:nvPr/>
        </p:nvPicPr>
        <p:blipFill>
          <a:blip r:embed="rId3"/>
          <a:stretch>
            <a:fillRect/>
          </a:stretch>
        </p:blipFill>
        <p:spPr>
          <a:xfrm>
            <a:off x="1503577" y="1706301"/>
            <a:ext cx="4132260" cy="4965730"/>
          </a:xfrm>
          <a:prstGeom prst="rect">
            <a:avLst/>
          </a:prstGeom>
          <a:ln>
            <a:noFill/>
          </a:ln>
          <a:effectLst>
            <a:outerShdw blurRad="292100" dist="139700" dir="2700000" algn="tl" rotWithShape="0">
              <a:srgbClr val="333333">
                <a:alpha val="65000"/>
              </a:srgbClr>
            </a:outerShdw>
          </a:effectLst>
        </p:spPr>
      </p:pic>
      <p:sp>
        <p:nvSpPr>
          <p:cNvPr id="6" name="ZoneTexte 5">
            <a:extLst>
              <a:ext uri="{FF2B5EF4-FFF2-40B4-BE49-F238E27FC236}">
                <a16:creationId xmlns:a16="http://schemas.microsoft.com/office/drawing/2014/main" id="{99E59A85-123A-EAF9-01F3-E259AB9309D6}"/>
              </a:ext>
            </a:extLst>
          </p:cNvPr>
          <p:cNvSpPr txBox="1"/>
          <p:nvPr/>
        </p:nvSpPr>
        <p:spPr>
          <a:xfrm>
            <a:off x="7248293" y="1480579"/>
            <a:ext cx="4695981" cy="5078313"/>
          </a:xfrm>
          <a:prstGeom prst="rect">
            <a:avLst/>
          </a:prstGeom>
          <a:noFill/>
        </p:spPr>
        <p:txBody>
          <a:bodyPr wrap="square">
            <a:spAutoFit/>
          </a:bodyPr>
          <a:lstStyle/>
          <a:p>
            <a:pPr marL="285750" indent="-285750" algn="just">
              <a:buFont typeface="Wingdings" panose="05000000000000000000" pitchFamily="2" charset="2"/>
              <a:buChar char="Ø"/>
            </a:pPr>
            <a:r>
              <a:rPr lang="fr-FR" dirty="0"/>
              <a:t>On peut choisir </a:t>
            </a:r>
            <a:r>
              <a:rPr lang="fr-FR" b="1" dirty="0">
                <a:solidFill>
                  <a:schemeClr val="accent4"/>
                </a:solidFill>
              </a:rPr>
              <a:t>d’effectuer un filtre</a:t>
            </a:r>
            <a:r>
              <a:rPr lang="fr-FR" dirty="0"/>
              <a:t>, sur </a:t>
            </a:r>
            <a:r>
              <a:rPr lang="fr-FR" b="1" dirty="0"/>
              <a:t>un seul visuel</a:t>
            </a:r>
            <a:r>
              <a:rPr lang="fr-FR" dirty="0"/>
              <a:t>, sur </a:t>
            </a:r>
            <a:r>
              <a:rPr lang="fr-FR" b="1" dirty="0"/>
              <a:t>toute la page </a:t>
            </a:r>
            <a:r>
              <a:rPr lang="fr-FR" dirty="0"/>
              <a:t>ou sur </a:t>
            </a:r>
            <a:r>
              <a:rPr lang="fr-FR" b="1" dirty="0"/>
              <a:t>toutes les pages </a:t>
            </a:r>
            <a:r>
              <a:rPr lang="fr-FR" dirty="0"/>
              <a:t>du rapport.</a:t>
            </a:r>
          </a:p>
          <a:p>
            <a:pPr algn="just"/>
            <a:endParaRPr lang="fr-FR" dirty="0"/>
          </a:p>
          <a:p>
            <a:pPr marL="285750" indent="-285750" algn="just">
              <a:buFont typeface="Wingdings" panose="05000000000000000000" pitchFamily="2" charset="2"/>
              <a:buChar char="Ø"/>
            </a:pPr>
            <a:r>
              <a:rPr lang="fr-FR" dirty="0"/>
              <a:t>Pour les champs de type Texte, nous pouvons réaliser des filtres de bases en cochant les valeurs à sélectionner, ou avancé (contient, ne contient pas, etc.) ou </a:t>
            </a:r>
          </a:p>
          <a:p>
            <a:pPr algn="just"/>
            <a:r>
              <a:rPr lang="fr-FR" b="1" dirty="0"/>
              <a:t>         </a:t>
            </a:r>
            <a:r>
              <a:rPr lang="fr-FR" b="1" dirty="0">
                <a:solidFill>
                  <a:schemeClr val="accent5"/>
                </a:solidFill>
              </a:rPr>
              <a:t>N premiers </a:t>
            </a:r>
            <a:r>
              <a:rPr lang="fr-FR" dirty="0"/>
              <a:t>:</a:t>
            </a:r>
          </a:p>
          <a:p>
            <a:pPr algn="just"/>
            <a:endParaRPr lang="fr-FR" dirty="0"/>
          </a:p>
          <a:p>
            <a:pPr algn="just"/>
            <a:r>
              <a:rPr lang="fr-FR" dirty="0"/>
              <a:t>Je peux décider d’avoir, par exemple, le </a:t>
            </a:r>
            <a:r>
              <a:rPr lang="fr-FR" b="1" dirty="0">
                <a:solidFill>
                  <a:schemeClr val="accent4"/>
                </a:solidFill>
              </a:rPr>
              <a:t>top 5 des pays </a:t>
            </a:r>
            <a:r>
              <a:rPr lang="fr-FR" dirty="0"/>
              <a:t>en fonction </a:t>
            </a:r>
            <a:r>
              <a:rPr lang="fr-FR" b="1" dirty="0">
                <a:solidFill>
                  <a:schemeClr val="accent4"/>
                </a:solidFill>
              </a:rPr>
              <a:t>de leur montant des ventes</a:t>
            </a:r>
            <a:r>
              <a:rPr lang="fr-FR" dirty="0"/>
              <a:t>.</a:t>
            </a:r>
          </a:p>
          <a:p>
            <a:pPr marL="0" indent="0" algn="just">
              <a:buNone/>
            </a:pPr>
            <a:r>
              <a:rPr lang="fr-FR" dirty="0"/>
              <a:t>     Pour les pays, je choisis le type de filtre « N premiers »,  je précise si haut ou bas (top ou flop) et le nombre à afficher puis à trier par la valeur (Sales </a:t>
            </a:r>
            <a:r>
              <a:rPr lang="fr-FR" dirty="0" err="1"/>
              <a:t>amount</a:t>
            </a:r>
            <a:r>
              <a:rPr lang="fr-FR" dirty="0"/>
              <a:t>).</a:t>
            </a:r>
          </a:p>
        </p:txBody>
      </p:sp>
      <p:pic>
        <p:nvPicPr>
          <p:cNvPr id="7" name="Image 6">
            <a:extLst>
              <a:ext uri="{FF2B5EF4-FFF2-40B4-BE49-F238E27FC236}">
                <a16:creationId xmlns:a16="http://schemas.microsoft.com/office/drawing/2014/main" id="{8AE6FE41-1927-4F93-7EB7-8E89FBF78B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6642" y="3034358"/>
            <a:ext cx="2358390" cy="3707428"/>
          </a:xfrm>
          <a:prstGeom prst="rect">
            <a:avLst/>
          </a:prstGeom>
          <a:ln>
            <a:noFill/>
          </a:ln>
          <a:effectLst>
            <a:outerShdw blurRad="292100" dist="139700" dir="2700000" algn="tl" rotWithShape="0">
              <a:srgbClr val="333333">
                <a:alpha val="65000"/>
              </a:srgbClr>
            </a:outerShdw>
          </a:effectLst>
        </p:spPr>
      </p:pic>
      <p:cxnSp>
        <p:nvCxnSpPr>
          <p:cNvPr id="10" name="Connecteur droit avec flèche 9">
            <a:extLst>
              <a:ext uri="{FF2B5EF4-FFF2-40B4-BE49-F238E27FC236}">
                <a16:creationId xmlns:a16="http://schemas.microsoft.com/office/drawing/2014/main" id="{EEA75B76-74D1-B980-B47F-D5A770D793D3}"/>
              </a:ext>
            </a:extLst>
          </p:cNvPr>
          <p:cNvCxnSpPr>
            <a:cxnSpLocks/>
          </p:cNvCxnSpPr>
          <p:nvPr/>
        </p:nvCxnSpPr>
        <p:spPr>
          <a:xfrm flipH="1">
            <a:off x="6308203" y="4189166"/>
            <a:ext cx="1503387" cy="463857"/>
          </a:xfrm>
          <a:prstGeom prst="straightConnector1">
            <a:avLst/>
          </a:prstGeom>
          <a:ln w="38100">
            <a:tailEnd type="triangle"/>
          </a:ln>
        </p:spPr>
        <p:style>
          <a:lnRef idx="3">
            <a:schemeClr val="accent4"/>
          </a:lnRef>
          <a:fillRef idx="0">
            <a:schemeClr val="accent4"/>
          </a:fillRef>
          <a:effectRef idx="2">
            <a:schemeClr val="accent4"/>
          </a:effectRef>
          <a:fontRef idx="minor">
            <a:schemeClr val="tx1"/>
          </a:fontRef>
        </p:style>
      </p:cxnSp>
      <p:cxnSp>
        <p:nvCxnSpPr>
          <p:cNvPr id="13" name="Connecteur droit avec flèche 12">
            <a:extLst>
              <a:ext uri="{FF2B5EF4-FFF2-40B4-BE49-F238E27FC236}">
                <a16:creationId xmlns:a16="http://schemas.microsoft.com/office/drawing/2014/main" id="{4D6C0876-0D27-FA8A-109E-6D3610DD01DA}"/>
              </a:ext>
            </a:extLst>
          </p:cNvPr>
          <p:cNvCxnSpPr>
            <a:cxnSpLocks/>
          </p:cNvCxnSpPr>
          <p:nvPr/>
        </p:nvCxnSpPr>
        <p:spPr>
          <a:xfrm flipH="1">
            <a:off x="2631688" y="1994270"/>
            <a:ext cx="4720743" cy="674565"/>
          </a:xfrm>
          <a:prstGeom prst="straightConnector1">
            <a:avLst/>
          </a:prstGeom>
          <a:ln w="38100">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228897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4ED8B1-1586-4117-BD36-ACCF2F28700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DD7FF3C-B794-500A-C856-30703AA9F3B7}"/>
              </a:ext>
            </a:extLst>
          </p:cNvPr>
          <p:cNvSpPr>
            <a:spLocks noGrp="1"/>
          </p:cNvSpPr>
          <p:nvPr>
            <p:ph type="title"/>
          </p:nvPr>
        </p:nvSpPr>
        <p:spPr>
          <a:xfrm>
            <a:off x="1961734" y="310959"/>
            <a:ext cx="9714990" cy="1280890"/>
          </a:xfrm>
        </p:spPr>
        <p:txBody>
          <a:bodyPr rtlCol="0">
            <a:normAutofit/>
          </a:bodyPr>
          <a:lstStyle/>
          <a:p>
            <a:r>
              <a:rPr lang="fr-FR" dirty="0"/>
              <a:t>Affichage, navigation et visualisation</a:t>
            </a:r>
            <a:br>
              <a:rPr lang="fr-FR" dirty="0"/>
            </a:br>
            <a:r>
              <a:rPr lang="fr-FR" dirty="0"/>
              <a:t>Fenêtre des filtres (2/2)</a:t>
            </a:r>
          </a:p>
        </p:txBody>
      </p:sp>
      <p:sp>
        <p:nvSpPr>
          <p:cNvPr id="4" name="Espace réservé du numéro de diapositive 3">
            <a:extLst>
              <a:ext uri="{FF2B5EF4-FFF2-40B4-BE49-F238E27FC236}">
                <a16:creationId xmlns:a16="http://schemas.microsoft.com/office/drawing/2014/main" id="{1ACA3B7F-530E-681D-C193-B665ED45595D}"/>
              </a:ext>
            </a:extLst>
          </p:cNvPr>
          <p:cNvSpPr>
            <a:spLocks noGrp="1"/>
          </p:cNvSpPr>
          <p:nvPr>
            <p:ph type="sldNum" sz="quarter" idx="12"/>
          </p:nvPr>
        </p:nvSpPr>
        <p:spPr/>
        <p:txBody>
          <a:bodyPr/>
          <a:lstStyle/>
          <a:p>
            <a:pPr rtl="0"/>
            <a:fld id="{401CF334-2D5C-4859-84A6-CA7E6E43FAEB}" type="slidenum">
              <a:rPr lang="fr-FR" noProof="0" smtClean="0"/>
              <a:t>188</a:t>
            </a:fld>
            <a:endParaRPr lang="fr-FR" noProof="0"/>
          </a:p>
        </p:txBody>
      </p:sp>
      <p:sp>
        <p:nvSpPr>
          <p:cNvPr id="6" name="ZoneTexte 5">
            <a:extLst>
              <a:ext uri="{FF2B5EF4-FFF2-40B4-BE49-F238E27FC236}">
                <a16:creationId xmlns:a16="http://schemas.microsoft.com/office/drawing/2014/main" id="{B313966D-D379-14A2-5ECE-C96BF922D04A}"/>
              </a:ext>
            </a:extLst>
          </p:cNvPr>
          <p:cNvSpPr txBox="1"/>
          <p:nvPr/>
        </p:nvSpPr>
        <p:spPr>
          <a:xfrm>
            <a:off x="5359078" y="1690867"/>
            <a:ext cx="6505196" cy="4801314"/>
          </a:xfrm>
          <a:prstGeom prst="rect">
            <a:avLst/>
          </a:prstGeom>
          <a:noFill/>
        </p:spPr>
        <p:txBody>
          <a:bodyPr wrap="square">
            <a:spAutoFit/>
          </a:bodyPr>
          <a:lstStyle/>
          <a:p>
            <a:pPr marL="285750" indent="-285750" algn="just">
              <a:buFont typeface="Wingdings" panose="05000000000000000000" pitchFamily="2" charset="2"/>
              <a:buChar char="Ø"/>
            </a:pPr>
            <a:r>
              <a:rPr lang="fr-FR" b="1" dirty="0"/>
              <a:t>Les champs qui sont sur un visuel </a:t>
            </a:r>
            <a:r>
              <a:rPr lang="fr-FR" dirty="0"/>
              <a:t>sont dans les « filtres sur ce visuel » par défaut et ne peuvent être supprimés.</a:t>
            </a:r>
          </a:p>
          <a:p>
            <a:pPr algn="just"/>
            <a:endParaRPr lang="fr-FR" dirty="0"/>
          </a:p>
          <a:p>
            <a:pPr marL="285750" indent="-285750" algn="just">
              <a:buFont typeface="Wingdings" panose="05000000000000000000" pitchFamily="2" charset="2"/>
              <a:buChar char="Ø"/>
            </a:pPr>
            <a:r>
              <a:rPr lang="fr-FR" dirty="0"/>
              <a:t>Nous </a:t>
            </a:r>
            <a:r>
              <a:rPr lang="fr-FR" b="1" dirty="0">
                <a:solidFill>
                  <a:schemeClr val="accent5"/>
                </a:solidFill>
              </a:rPr>
              <a:t>pouvons masquer la vue de l’onglet/fenêtre Filtres</a:t>
            </a:r>
            <a:r>
              <a:rPr lang="fr-FR" dirty="0"/>
              <a:t> afin que les utilisateurs n’y aient pas accès. C’est logique en soit, ce sont </a:t>
            </a:r>
            <a:r>
              <a:rPr lang="fr-FR" b="1" dirty="0">
                <a:solidFill>
                  <a:schemeClr val="accent4"/>
                </a:solidFill>
              </a:rPr>
              <a:t>des filtres de conception </a:t>
            </a:r>
            <a:r>
              <a:rPr lang="fr-FR" b="1" dirty="0"/>
              <a:t>et non pas, des filtres utilisateurs </a:t>
            </a:r>
            <a:r>
              <a:rPr lang="fr-FR" dirty="0"/>
              <a:t>comme le sont naturellement les segments.</a:t>
            </a:r>
          </a:p>
          <a:p>
            <a:pPr marL="285750" indent="-285750" algn="just">
              <a:buFont typeface="Wingdings" panose="05000000000000000000" pitchFamily="2" charset="2"/>
              <a:buChar char="Ø"/>
            </a:pPr>
            <a:endParaRPr lang="fr-FR" dirty="0"/>
          </a:p>
          <a:p>
            <a:pPr marL="285750" indent="-285750" algn="just">
              <a:buFont typeface="Wingdings" panose="05000000000000000000" pitchFamily="2" charset="2"/>
              <a:buChar char="Ø"/>
            </a:pPr>
            <a:r>
              <a:rPr lang="fr-FR" dirty="0"/>
              <a:t>Nous pouvons </a:t>
            </a:r>
            <a:r>
              <a:rPr lang="fr-FR" b="1" dirty="0">
                <a:solidFill>
                  <a:schemeClr val="accent4"/>
                </a:solidFill>
              </a:rPr>
              <a:t>masquer chaque filtre individuellement </a:t>
            </a:r>
            <a:r>
              <a:rPr lang="fr-FR" dirty="0"/>
              <a:t>pour l’utilisateur final.</a:t>
            </a:r>
          </a:p>
          <a:p>
            <a:pPr marL="285750" indent="-285750" algn="just">
              <a:buFont typeface="Wingdings" panose="05000000000000000000" pitchFamily="2" charset="2"/>
              <a:buChar char="Ø"/>
            </a:pPr>
            <a:endParaRPr lang="fr-FR" dirty="0"/>
          </a:p>
          <a:p>
            <a:pPr marL="285750" indent="-285750" algn="just">
              <a:buFont typeface="Wingdings" panose="05000000000000000000" pitchFamily="2" charset="2"/>
              <a:buChar char="Ø"/>
            </a:pPr>
            <a:r>
              <a:rPr lang="fr-FR" dirty="0"/>
              <a:t>Nous pouvons laisser afficher un filtre mais </a:t>
            </a:r>
            <a:r>
              <a:rPr lang="fr-FR" b="1" dirty="0">
                <a:solidFill>
                  <a:schemeClr val="accent4"/>
                </a:solidFill>
              </a:rPr>
              <a:t>le bloquer </a:t>
            </a:r>
            <a:r>
              <a:rPr lang="fr-FR" dirty="0"/>
              <a:t>à l’utilisation pour le lecteur/utilisateur final. Il pourra le </a:t>
            </a:r>
            <a:r>
              <a:rPr lang="fr-FR" sz="1400" dirty="0"/>
              <a:t>voir et en être conscient sans pouvoir le modifier (évite les problèmes si beaucoup d’utilisateurs finaux).</a:t>
            </a:r>
          </a:p>
        </p:txBody>
      </p:sp>
      <p:pic>
        <p:nvPicPr>
          <p:cNvPr id="8" name="Image 7">
            <a:extLst>
              <a:ext uri="{FF2B5EF4-FFF2-40B4-BE49-F238E27FC236}">
                <a16:creationId xmlns:a16="http://schemas.microsoft.com/office/drawing/2014/main" id="{9F43A55D-AA9A-D51C-0F71-201D10674319}"/>
              </a:ext>
            </a:extLst>
          </p:cNvPr>
          <p:cNvPicPr>
            <a:picLocks noChangeAspect="1"/>
          </p:cNvPicPr>
          <p:nvPr/>
        </p:nvPicPr>
        <p:blipFill>
          <a:blip r:embed="rId3"/>
          <a:stretch>
            <a:fillRect/>
          </a:stretch>
        </p:blipFill>
        <p:spPr>
          <a:xfrm>
            <a:off x="2326969" y="1591849"/>
            <a:ext cx="2039748" cy="4427994"/>
          </a:xfrm>
          <a:prstGeom prst="rect">
            <a:avLst/>
          </a:prstGeom>
        </p:spPr>
      </p:pic>
      <p:cxnSp>
        <p:nvCxnSpPr>
          <p:cNvPr id="10" name="Connecteur droit avec flèche 9">
            <a:extLst>
              <a:ext uri="{FF2B5EF4-FFF2-40B4-BE49-F238E27FC236}">
                <a16:creationId xmlns:a16="http://schemas.microsoft.com/office/drawing/2014/main" id="{D84AD9F7-3106-95C3-EC7D-206767EC58FE}"/>
              </a:ext>
            </a:extLst>
          </p:cNvPr>
          <p:cNvCxnSpPr>
            <a:cxnSpLocks/>
          </p:cNvCxnSpPr>
          <p:nvPr/>
        </p:nvCxnSpPr>
        <p:spPr>
          <a:xfrm flipH="1" flipV="1">
            <a:off x="3958542" y="1828800"/>
            <a:ext cx="1400536" cy="1043939"/>
          </a:xfrm>
          <a:prstGeom prst="straightConnector1">
            <a:avLst/>
          </a:prstGeom>
          <a:ln w="38100">
            <a:solidFill>
              <a:schemeClr val="accent5"/>
            </a:solidFill>
            <a:tailEnd type="triangle"/>
          </a:ln>
        </p:spPr>
        <p:style>
          <a:lnRef idx="3">
            <a:schemeClr val="accent4"/>
          </a:lnRef>
          <a:fillRef idx="0">
            <a:schemeClr val="accent4"/>
          </a:fillRef>
          <a:effectRef idx="2">
            <a:schemeClr val="accent4"/>
          </a:effectRef>
          <a:fontRef idx="minor">
            <a:schemeClr val="tx1"/>
          </a:fontRef>
        </p:style>
      </p:cxnSp>
      <p:cxnSp>
        <p:nvCxnSpPr>
          <p:cNvPr id="15" name="Connecteur droit avec flèche 14">
            <a:extLst>
              <a:ext uri="{FF2B5EF4-FFF2-40B4-BE49-F238E27FC236}">
                <a16:creationId xmlns:a16="http://schemas.microsoft.com/office/drawing/2014/main" id="{1D44BF0A-65C3-DC21-82FF-15FAC9DF3ABB}"/>
              </a:ext>
            </a:extLst>
          </p:cNvPr>
          <p:cNvCxnSpPr>
            <a:cxnSpLocks/>
          </p:cNvCxnSpPr>
          <p:nvPr/>
        </p:nvCxnSpPr>
        <p:spPr>
          <a:xfrm flipH="1" flipV="1">
            <a:off x="4162630" y="3241980"/>
            <a:ext cx="1289046" cy="1260572"/>
          </a:xfrm>
          <a:prstGeom prst="straightConnector1">
            <a:avLst/>
          </a:prstGeom>
          <a:ln w="38100">
            <a:solidFill>
              <a:schemeClr val="accent5"/>
            </a:solidFill>
            <a:tailEnd type="triangle"/>
          </a:ln>
        </p:spPr>
        <p:style>
          <a:lnRef idx="3">
            <a:schemeClr val="accent4"/>
          </a:lnRef>
          <a:fillRef idx="0">
            <a:schemeClr val="accent4"/>
          </a:fillRef>
          <a:effectRef idx="2">
            <a:schemeClr val="accent4"/>
          </a:effectRef>
          <a:fontRef idx="minor">
            <a:schemeClr val="tx1"/>
          </a:fontRef>
        </p:style>
      </p:cxnSp>
      <p:cxnSp>
        <p:nvCxnSpPr>
          <p:cNvPr id="17" name="Connecteur droit avec flèche 16">
            <a:extLst>
              <a:ext uri="{FF2B5EF4-FFF2-40B4-BE49-F238E27FC236}">
                <a16:creationId xmlns:a16="http://schemas.microsoft.com/office/drawing/2014/main" id="{27FB260A-D107-F0C7-B1A3-8BCB98A34BFD}"/>
              </a:ext>
            </a:extLst>
          </p:cNvPr>
          <p:cNvCxnSpPr>
            <a:cxnSpLocks/>
          </p:cNvCxnSpPr>
          <p:nvPr/>
        </p:nvCxnSpPr>
        <p:spPr>
          <a:xfrm flipH="1" flipV="1">
            <a:off x="4218375" y="3010672"/>
            <a:ext cx="1158100" cy="2403529"/>
          </a:xfrm>
          <a:prstGeom prst="straightConnector1">
            <a:avLst/>
          </a:prstGeom>
          <a:ln w="38100">
            <a:solidFill>
              <a:schemeClr val="accent4"/>
            </a:solidFill>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526251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EDC46D-E851-1E4F-64E3-ED472835EAB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7907EE3-8E8B-E148-1417-29F9B1862F14}"/>
              </a:ext>
            </a:extLst>
          </p:cNvPr>
          <p:cNvSpPr>
            <a:spLocks noGrp="1"/>
          </p:cNvSpPr>
          <p:nvPr>
            <p:ph type="title"/>
          </p:nvPr>
        </p:nvSpPr>
        <p:spPr>
          <a:xfrm>
            <a:off x="2035576" y="589276"/>
            <a:ext cx="9714990" cy="1280890"/>
          </a:xfrm>
        </p:spPr>
        <p:txBody>
          <a:bodyPr rtlCol="0">
            <a:normAutofit/>
          </a:bodyPr>
          <a:lstStyle/>
          <a:p>
            <a:r>
              <a:rPr lang="fr-FR" dirty="0"/>
              <a:t>Affichage, navigation et visualisation</a:t>
            </a:r>
            <a:br>
              <a:rPr lang="fr-FR" dirty="0"/>
            </a:br>
            <a:r>
              <a:rPr lang="fr-FR" dirty="0"/>
              <a:t>Fenêtre de sélection – Cas exemple</a:t>
            </a:r>
          </a:p>
        </p:txBody>
      </p:sp>
      <p:sp>
        <p:nvSpPr>
          <p:cNvPr id="4" name="Espace réservé du numéro de diapositive 3">
            <a:extLst>
              <a:ext uri="{FF2B5EF4-FFF2-40B4-BE49-F238E27FC236}">
                <a16:creationId xmlns:a16="http://schemas.microsoft.com/office/drawing/2014/main" id="{D760B741-AA10-974F-8143-5C601CBF591D}"/>
              </a:ext>
            </a:extLst>
          </p:cNvPr>
          <p:cNvSpPr>
            <a:spLocks noGrp="1"/>
          </p:cNvSpPr>
          <p:nvPr>
            <p:ph type="sldNum" sz="quarter" idx="12"/>
          </p:nvPr>
        </p:nvSpPr>
        <p:spPr/>
        <p:txBody>
          <a:bodyPr/>
          <a:lstStyle/>
          <a:p>
            <a:pPr rtl="0"/>
            <a:fld id="{401CF334-2D5C-4859-84A6-CA7E6E43FAEB}" type="slidenum">
              <a:rPr lang="fr-FR" noProof="0" smtClean="0"/>
              <a:t>189</a:t>
            </a:fld>
            <a:endParaRPr lang="fr-FR" noProof="0"/>
          </a:p>
        </p:txBody>
      </p:sp>
      <p:sp>
        <p:nvSpPr>
          <p:cNvPr id="9" name="Rectangle 8">
            <a:extLst>
              <a:ext uri="{FF2B5EF4-FFF2-40B4-BE49-F238E27FC236}">
                <a16:creationId xmlns:a16="http://schemas.microsoft.com/office/drawing/2014/main" id="{867DF053-99E1-CC38-870F-D0CF0CE93262}"/>
              </a:ext>
            </a:extLst>
          </p:cNvPr>
          <p:cNvSpPr/>
          <p:nvPr/>
        </p:nvSpPr>
        <p:spPr>
          <a:xfrm>
            <a:off x="3901158" y="1997089"/>
            <a:ext cx="7986042" cy="4247317"/>
          </a:xfrm>
          <a:prstGeom prst="rect">
            <a:avLst/>
          </a:prstGeom>
        </p:spPr>
        <p:txBody>
          <a:bodyPr wrap="square">
            <a:spAutoFit/>
          </a:bodyPr>
          <a:lstStyle/>
          <a:p>
            <a:pPr marL="285750" indent="-285750" algn="just">
              <a:buFont typeface="Wingdings" panose="05000000000000000000" pitchFamily="2" charset="2"/>
              <a:buChar char="Ø"/>
            </a:pPr>
            <a:r>
              <a:rPr lang="fr-FR" b="1" dirty="0">
                <a:solidFill>
                  <a:schemeClr val="accent5"/>
                </a:solidFill>
                <a:effectLst/>
              </a:rPr>
              <a:t>La fenêtre de sélection </a:t>
            </a:r>
            <a:r>
              <a:rPr lang="fr-FR" dirty="0">
                <a:effectLst/>
              </a:rPr>
              <a:t>permet de </a:t>
            </a:r>
            <a:r>
              <a:rPr lang="fr-FR" b="1" dirty="0">
                <a:effectLst/>
              </a:rPr>
              <a:t>masquer ou d’afficher </a:t>
            </a:r>
            <a:r>
              <a:rPr lang="fr-FR" dirty="0">
                <a:effectLst/>
              </a:rPr>
              <a:t>des éléments sur une page de rapport en fonction de spécification par des signets en lien.</a:t>
            </a:r>
          </a:p>
          <a:p>
            <a:pPr algn="just"/>
            <a:endParaRPr lang="fr-FR" u="sng" dirty="0"/>
          </a:p>
          <a:p>
            <a:pPr marL="285750" indent="-285750" algn="just">
              <a:buFont typeface="Wingdings" panose="05000000000000000000" pitchFamily="2" charset="2"/>
              <a:buChar char="Ø"/>
            </a:pPr>
            <a:r>
              <a:rPr lang="fr-FR" u="sng" dirty="0"/>
              <a:t>Exemple :</a:t>
            </a:r>
          </a:p>
          <a:p>
            <a:pPr algn="just"/>
            <a:r>
              <a:rPr lang="fr-FR" i="1" dirty="0"/>
              <a:t>Sur notre page de rapport, </a:t>
            </a:r>
            <a:r>
              <a:rPr lang="fr-FR" i="1" u="sng" dirty="0"/>
              <a:t>on a deux visuels </a:t>
            </a:r>
            <a:r>
              <a:rPr lang="fr-FR" i="1" dirty="0"/>
              <a:t>: deux graphiques de même type (graphique de zone empilé) affichant tous deux la somme des coûts. Cependant, un réparti cette valeur par catégorie et l’autre par marque.</a:t>
            </a:r>
          </a:p>
          <a:p>
            <a:pPr algn="just"/>
            <a:endParaRPr lang="fr-FR" i="1" dirty="0"/>
          </a:p>
          <a:p>
            <a:pPr algn="just"/>
            <a:r>
              <a:rPr lang="fr-FR" i="1" dirty="0"/>
              <a:t>On aimerait que l’utilisateur - au lieu d’afficher tous les visuels alors qu’il n’en veut que l’un ou l’autre selon l’utilisation OU BIEN, afin d’éviter de créer autant de pages que de répartitions différentes - clique </a:t>
            </a:r>
            <a:r>
              <a:rPr lang="fr-FR" i="1" u="sng" dirty="0"/>
              <a:t>simplement sur les boutons associés à la répartition souhaitée </a:t>
            </a:r>
            <a:r>
              <a:rPr lang="fr-FR" i="1" dirty="0"/>
              <a:t>et que </a:t>
            </a:r>
            <a:r>
              <a:rPr lang="fr-FR" i="1" u="sng" dirty="0"/>
              <a:t>seuls les visuels adéquats apparaissent</a:t>
            </a:r>
            <a:r>
              <a:rPr lang="fr-FR" i="1" dirty="0"/>
              <a:t>. </a:t>
            </a:r>
          </a:p>
        </p:txBody>
      </p:sp>
      <p:pic>
        <p:nvPicPr>
          <p:cNvPr id="8" name="Image 7">
            <a:extLst>
              <a:ext uri="{FF2B5EF4-FFF2-40B4-BE49-F238E27FC236}">
                <a16:creationId xmlns:a16="http://schemas.microsoft.com/office/drawing/2014/main" id="{4F70E3C4-27FB-B9CA-164D-FE9A81AFEEC6}"/>
              </a:ext>
            </a:extLst>
          </p:cNvPr>
          <p:cNvPicPr>
            <a:picLocks noChangeAspect="1"/>
          </p:cNvPicPr>
          <p:nvPr/>
        </p:nvPicPr>
        <p:blipFill>
          <a:blip r:embed="rId3"/>
          <a:stretch>
            <a:fillRect/>
          </a:stretch>
        </p:blipFill>
        <p:spPr>
          <a:xfrm>
            <a:off x="1615862" y="2186045"/>
            <a:ext cx="1770333" cy="2073201"/>
          </a:xfrm>
          <a:prstGeom prst="rect">
            <a:avLst/>
          </a:prstGeom>
          <a:ln>
            <a:noFill/>
          </a:ln>
          <a:effectLst>
            <a:outerShdw blurRad="292100" dist="139700" dir="2700000" algn="tl" rotWithShape="0">
              <a:srgbClr val="333333">
                <a:alpha val="65000"/>
              </a:srgbClr>
            </a:outerShdw>
          </a:effectLst>
        </p:spPr>
      </p:pic>
      <p:pic>
        <p:nvPicPr>
          <p:cNvPr id="11" name="Image 10">
            <a:extLst>
              <a:ext uri="{FF2B5EF4-FFF2-40B4-BE49-F238E27FC236}">
                <a16:creationId xmlns:a16="http://schemas.microsoft.com/office/drawing/2014/main" id="{3A20EA92-2EDE-4686-83C1-2A30CBBE2A01}"/>
              </a:ext>
            </a:extLst>
          </p:cNvPr>
          <p:cNvPicPr>
            <a:picLocks noChangeAspect="1"/>
          </p:cNvPicPr>
          <p:nvPr/>
        </p:nvPicPr>
        <p:blipFill>
          <a:blip r:embed="rId4"/>
          <a:stretch>
            <a:fillRect/>
          </a:stretch>
        </p:blipFill>
        <p:spPr>
          <a:xfrm>
            <a:off x="1615863" y="4392971"/>
            <a:ext cx="1770332" cy="1875753"/>
          </a:xfrm>
          <a:prstGeom prst="rect">
            <a:avLst/>
          </a:prstGeom>
        </p:spPr>
      </p:pic>
    </p:spTree>
    <p:extLst>
      <p:ext uri="{BB962C8B-B14F-4D97-AF65-F5344CB8AC3E}">
        <p14:creationId xmlns:p14="http://schemas.microsoft.com/office/powerpoint/2010/main" val="2969583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rtl="0"/>
            <a:r>
              <a:rPr lang="fr-FR" dirty="0"/>
              <a:t>Le cycle de conception :</a:t>
            </a:r>
            <a:br>
              <a:rPr lang="fr-FR" dirty="0"/>
            </a:br>
            <a:r>
              <a:rPr lang="fr-FR" dirty="0"/>
              <a:t>Visualisation</a:t>
            </a:r>
          </a:p>
        </p:txBody>
      </p:sp>
      <p:sp>
        <p:nvSpPr>
          <p:cNvPr id="4" name="Espace réservé du numéro de diapositive 3"/>
          <p:cNvSpPr>
            <a:spLocks noGrp="1"/>
          </p:cNvSpPr>
          <p:nvPr>
            <p:ph type="sldNum" sz="quarter" idx="12"/>
          </p:nvPr>
        </p:nvSpPr>
        <p:spPr/>
        <p:txBody>
          <a:bodyPr/>
          <a:lstStyle/>
          <a:p>
            <a:pPr rtl="0"/>
            <a:fld id="{401CF334-2D5C-4859-84A6-CA7E6E43FAEB}" type="slidenum">
              <a:rPr lang="fr-FR" noProof="0" smtClean="0"/>
              <a:t>19</a:t>
            </a:fld>
            <a:endParaRPr lang="fr-FR" noProof="0"/>
          </a:p>
        </p:txBody>
      </p:sp>
      <p:sp>
        <p:nvSpPr>
          <p:cNvPr id="5" name="Espace réservé du contenu 2">
            <a:extLst>
              <a:ext uri="{FF2B5EF4-FFF2-40B4-BE49-F238E27FC236}">
                <a16:creationId xmlns:a16="http://schemas.microsoft.com/office/drawing/2014/main" id="{583C7C56-AB2D-B0FD-5ED3-1C2A5906613C}"/>
              </a:ext>
            </a:extLst>
          </p:cNvPr>
          <p:cNvSpPr txBox="1">
            <a:spLocks/>
          </p:cNvSpPr>
          <p:nvPr/>
        </p:nvSpPr>
        <p:spPr>
          <a:xfrm>
            <a:off x="2592925" y="2447439"/>
            <a:ext cx="8075076" cy="312044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spcBef>
                <a:spcPct val="0"/>
              </a:spcBef>
              <a:buClrTx/>
              <a:buFont typeface="Wingdings" panose="05000000000000000000" pitchFamily="2" charset="2"/>
              <a:buChar char="ü"/>
              <a:defRPr/>
            </a:pPr>
            <a:r>
              <a:rPr lang="fr-FR" altLang="fr-FR" b="1" dirty="0">
                <a:solidFill>
                  <a:srgbClr val="000000"/>
                </a:solidFill>
              </a:rPr>
              <a:t>Sélection du visuel </a:t>
            </a:r>
            <a:r>
              <a:rPr lang="fr-FR" altLang="fr-FR" dirty="0">
                <a:solidFill>
                  <a:srgbClr val="000000"/>
                </a:solidFill>
              </a:rPr>
              <a:t>le plus pertinent/ adapté pour mettre en valeur vos données / indicateurs</a:t>
            </a:r>
          </a:p>
          <a:p>
            <a:pPr algn="just">
              <a:spcBef>
                <a:spcPct val="0"/>
              </a:spcBef>
              <a:buClrTx/>
              <a:buFont typeface="Wingdings" panose="05000000000000000000" pitchFamily="2" charset="2"/>
              <a:buChar char="ü"/>
              <a:defRPr/>
            </a:pPr>
            <a:endParaRPr lang="fr-FR" altLang="fr-FR" dirty="0">
              <a:solidFill>
                <a:srgbClr val="000000"/>
              </a:solidFill>
            </a:endParaRPr>
          </a:p>
          <a:p>
            <a:pPr algn="just">
              <a:spcBef>
                <a:spcPct val="0"/>
              </a:spcBef>
              <a:buClrTx/>
              <a:buFont typeface="Wingdings" panose="05000000000000000000" pitchFamily="2" charset="2"/>
              <a:buChar char="ü"/>
              <a:defRPr/>
            </a:pPr>
            <a:r>
              <a:rPr lang="fr-FR" altLang="fr-FR" b="1" dirty="0">
                <a:solidFill>
                  <a:srgbClr val="000000"/>
                </a:solidFill>
              </a:rPr>
              <a:t>Mise en forme </a:t>
            </a:r>
            <a:r>
              <a:rPr lang="fr-FR" altLang="fr-FR" dirty="0">
                <a:solidFill>
                  <a:srgbClr val="000000"/>
                </a:solidFill>
              </a:rPr>
              <a:t>globale et par visuel. Gestion de </a:t>
            </a:r>
            <a:r>
              <a:rPr lang="fr-FR" altLang="fr-FR" u="sng" dirty="0">
                <a:solidFill>
                  <a:srgbClr val="000000"/>
                </a:solidFill>
              </a:rPr>
              <a:t>thème personnalisé </a:t>
            </a:r>
            <a:r>
              <a:rPr lang="fr-FR" altLang="fr-FR" dirty="0">
                <a:solidFill>
                  <a:srgbClr val="000000"/>
                </a:solidFill>
              </a:rPr>
              <a:t>et/ou </a:t>
            </a:r>
            <a:r>
              <a:rPr lang="fr-FR" altLang="fr-FR" u="sng" dirty="0">
                <a:solidFill>
                  <a:srgbClr val="000000"/>
                </a:solidFill>
              </a:rPr>
              <a:t>modèle de rapports</a:t>
            </a:r>
            <a:r>
              <a:rPr lang="fr-FR" altLang="fr-FR" dirty="0">
                <a:solidFill>
                  <a:srgbClr val="000000"/>
                </a:solidFill>
              </a:rPr>
              <a:t>.</a:t>
            </a:r>
          </a:p>
          <a:p>
            <a:pPr marL="0" indent="0" algn="just">
              <a:spcBef>
                <a:spcPct val="0"/>
              </a:spcBef>
              <a:buClrTx/>
              <a:buNone/>
              <a:defRPr/>
            </a:pPr>
            <a:endParaRPr lang="fr-FR" altLang="fr-FR" dirty="0">
              <a:solidFill>
                <a:srgbClr val="000000"/>
              </a:solidFill>
            </a:endParaRPr>
          </a:p>
          <a:p>
            <a:pPr algn="just">
              <a:spcBef>
                <a:spcPct val="0"/>
              </a:spcBef>
              <a:buClrTx/>
              <a:buFont typeface="Wingdings" panose="05000000000000000000" pitchFamily="2" charset="2"/>
              <a:buChar char="ü"/>
              <a:defRPr/>
            </a:pPr>
            <a:r>
              <a:rPr lang="fr-FR" altLang="fr-FR" b="1" dirty="0">
                <a:solidFill>
                  <a:srgbClr val="000000"/>
                </a:solidFill>
              </a:rPr>
              <a:t>Réflexion et gestion sur les filtres et segments</a:t>
            </a:r>
          </a:p>
          <a:p>
            <a:pPr marL="0" indent="0" algn="just">
              <a:spcBef>
                <a:spcPct val="0"/>
              </a:spcBef>
              <a:buClrTx/>
              <a:buNone/>
              <a:defRPr/>
            </a:pPr>
            <a:endParaRPr lang="fr-FR" altLang="fr-FR" dirty="0">
              <a:solidFill>
                <a:srgbClr val="000000"/>
              </a:solidFill>
            </a:endParaRPr>
          </a:p>
          <a:p>
            <a:pPr algn="just">
              <a:spcBef>
                <a:spcPct val="0"/>
              </a:spcBef>
              <a:buClrTx/>
              <a:buFont typeface="Wingdings" panose="05000000000000000000" pitchFamily="2" charset="2"/>
              <a:buChar char="ü"/>
              <a:defRPr/>
            </a:pPr>
            <a:r>
              <a:rPr lang="fr-FR" altLang="fr-FR" b="1" dirty="0">
                <a:solidFill>
                  <a:srgbClr val="000000"/>
                </a:solidFill>
              </a:rPr>
              <a:t>Eléments de datavisualisation </a:t>
            </a:r>
            <a:r>
              <a:rPr lang="fr-FR" altLang="fr-FR" dirty="0">
                <a:solidFill>
                  <a:srgbClr val="000000"/>
                </a:solidFill>
              </a:rPr>
              <a:t>: aérer les visuels, homogénéiser les couleurs et police, mise en avant d’indicateurs clés, aide à la navigation avec les signets, etc.</a:t>
            </a:r>
          </a:p>
          <a:p>
            <a:pPr algn="just">
              <a:spcBef>
                <a:spcPct val="0"/>
              </a:spcBef>
              <a:buClrTx/>
              <a:buFont typeface="Wingdings" panose="05000000000000000000" pitchFamily="2" charset="2"/>
              <a:buChar char="ü"/>
              <a:defRPr/>
            </a:pPr>
            <a:endParaRPr lang="fr-FR" altLang="fr-FR" dirty="0">
              <a:solidFill>
                <a:srgbClr val="000000"/>
              </a:solidFill>
              <a:highlight>
                <a:srgbClr val="FFFF00"/>
              </a:highlight>
            </a:endParaRPr>
          </a:p>
          <a:p>
            <a:pPr algn="just">
              <a:spcBef>
                <a:spcPct val="0"/>
              </a:spcBef>
              <a:buClrTx/>
              <a:buFont typeface="Wingdings" panose="05000000000000000000" pitchFamily="2" charset="2"/>
              <a:buChar char="ü"/>
              <a:defRPr/>
            </a:pPr>
            <a:endParaRPr lang="fr-FR" altLang="fr-FR" dirty="0">
              <a:solidFill>
                <a:srgbClr val="000000"/>
              </a:solidFill>
            </a:endParaRPr>
          </a:p>
          <a:p>
            <a:pPr algn="just">
              <a:spcBef>
                <a:spcPct val="0"/>
              </a:spcBef>
              <a:buClrTx/>
              <a:buFont typeface="Wingdings" panose="05000000000000000000" pitchFamily="2" charset="2"/>
              <a:buChar char="ü"/>
              <a:defRPr/>
            </a:pPr>
            <a:endParaRPr lang="fr-FR" altLang="fr-FR" dirty="0">
              <a:solidFill>
                <a:srgbClr val="000000"/>
              </a:solidFill>
            </a:endParaRPr>
          </a:p>
        </p:txBody>
      </p:sp>
    </p:spTree>
    <p:extLst>
      <p:ext uri="{BB962C8B-B14F-4D97-AF65-F5344CB8AC3E}">
        <p14:creationId xmlns:p14="http://schemas.microsoft.com/office/powerpoint/2010/main" val="548448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43B771-C59F-F82A-ED39-69294D7B6206}"/>
            </a:ext>
          </a:extLst>
        </p:cNvPr>
        <p:cNvGrpSpPr/>
        <p:nvPr/>
      </p:nvGrpSpPr>
      <p:grpSpPr>
        <a:xfrm>
          <a:off x="0" y="0"/>
          <a:ext cx="0" cy="0"/>
          <a:chOff x="0" y="0"/>
          <a:chExt cx="0" cy="0"/>
        </a:xfrm>
      </p:grpSpPr>
      <p:pic>
        <p:nvPicPr>
          <p:cNvPr id="17" name="Image 16">
            <a:extLst>
              <a:ext uri="{FF2B5EF4-FFF2-40B4-BE49-F238E27FC236}">
                <a16:creationId xmlns:a16="http://schemas.microsoft.com/office/drawing/2014/main" id="{5C4B1945-B20F-7A1F-6AAD-B991B76F11C7}"/>
              </a:ext>
            </a:extLst>
          </p:cNvPr>
          <p:cNvPicPr>
            <a:picLocks noChangeAspect="1"/>
          </p:cNvPicPr>
          <p:nvPr/>
        </p:nvPicPr>
        <p:blipFill>
          <a:blip r:embed="rId3"/>
          <a:stretch>
            <a:fillRect/>
          </a:stretch>
        </p:blipFill>
        <p:spPr>
          <a:xfrm>
            <a:off x="635643" y="2570355"/>
            <a:ext cx="4163006" cy="1667108"/>
          </a:xfrm>
          <a:prstGeom prst="rect">
            <a:avLst/>
          </a:prstGeom>
        </p:spPr>
      </p:pic>
      <p:sp>
        <p:nvSpPr>
          <p:cNvPr id="2" name="Titre 1">
            <a:extLst>
              <a:ext uri="{FF2B5EF4-FFF2-40B4-BE49-F238E27FC236}">
                <a16:creationId xmlns:a16="http://schemas.microsoft.com/office/drawing/2014/main" id="{5172FF9C-012D-4DEB-008B-AAACCC6AB5F4}"/>
              </a:ext>
            </a:extLst>
          </p:cNvPr>
          <p:cNvSpPr>
            <a:spLocks noGrp="1"/>
          </p:cNvSpPr>
          <p:nvPr>
            <p:ph type="title"/>
          </p:nvPr>
        </p:nvSpPr>
        <p:spPr>
          <a:xfrm>
            <a:off x="2035576" y="589276"/>
            <a:ext cx="9714990" cy="1280890"/>
          </a:xfrm>
        </p:spPr>
        <p:txBody>
          <a:bodyPr rtlCol="0">
            <a:normAutofit/>
          </a:bodyPr>
          <a:lstStyle/>
          <a:p>
            <a:r>
              <a:rPr lang="fr-FR" dirty="0"/>
              <a:t>Affichage, navigation et visualisation</a:t>
            </a:r>
            <a:br>
              <a:rPr lang="fr-FR" dirty="0"/>
            </a:br>
            <a:r>
              <a:rPr lang="fr-FR" dirty="0"/>
              <a:t>Fenêtre de sélection – Création (1/2) </a:t>
            </a:r>
          </a:p>
        </p:txBody>
      </p:sp>
      <p:sp>
        <p:nvSpPr>
          <p:cNvPr id="4" name="Espace réservé du numéro de diapositive 3">
            <a:extLst>
              <a:ext uri="{FF2B5EF4-FFF2-40B4-BE49-F238E27FC236}">
                <a16:creationId xmlns:a16="http://schemas.microsoft.com/office/drawing/2014/main" id="{80792807-2B66-A0F5-6D27-FDA1B0DFB321}"/>
              </a:ext>
            </a:extLst>
          </p:cNvPr>
          <p:cNvSpPr>
            <a:spLocks noGrp="1"/>
          </p:cNvSpPr>
          <p:nvPr>
            <p:ph type="sldNum" sz="quarter" idx="12"/>
          </p:nvPr>
        </p:nvSpPr>
        <p:spPr/>
        <p:txBody>
          <a:bodyPr/>
          <a:lstStyle/>
          <a:p>
            <a:pPr rtl="0"/>
            <a:fld id="{401CF334-2D5C-4859-84A6-CA7E6E43FAEB}" type="slidenum">
              <a:rPr lang="fr-FR" noProof="0" smtClean="0"/>
              <a:t>190</a:t>
            </a:fld>
            <a:endParaRPr lang="fr-FR" noProof="0"/>
          </a:p>
        </p:txBody>
      </p:sp>
      <p:sp>
        <p:nvSpPr>
          <p:cNvPr id="9" name="Rectangle 8">
            <a:extLst>
              <a:ext uri="{FF2B5EF4-FFF2-40B4-BE49-F238E27FC236}">
                <a16:creationId xmlns:a16="http://schemas.microsoft.com/office/drawing/2014/main" id="{A85203E9-5E2B-587C-D8EF-010EB84EF51B}"/>
              </a:ext>
            </a:extLst>
          </p:cNvPr>
          <p:cNvSpPr/>
          <p:nvPr/>
        </p:nvSpPr>
        <p:spPr>
          <a:xfrm>
            <a:off x="4906536" y="2035726"/>
            <a:ext cx="7116131" cy="4678204"/>
          </a:xfrm>
          <a:prstGeom prst="rect">
            <a:avLst/>
          </a:prstGeom>
        </p:spPr>
        <p:txBody>
          <a:bodyPr wrap="square">
            <a:spAutoFit/>
          </a:bodyPr>
          <a:lstStyle/>
          <a:p>
            <a:pPr marL="285750" indent="-285750" algn="just">
              <a:buFont typeface="Wingdings" panose="05000000000000000000" pitchFamily="2" charset="2"/>
              <a:buChar char="Ø"/>
            </a:pPr>
            <a:r>
              <a:rPr lang="fr-FR" b="1" dirty="0">
                <a:solidFill>
                  <a:schemeClr val="accent5"/>
                </a:solidFill>
                <a:effectLst/>
              </a:rPr>
              <a:t>Création du premier signet :</a:t>
            </a:r>
            <a:endParaRPr lang="fr-FR" dirty="0"/>
          </a:p>
          <a:p>
            <a:pPr marL="285750" indent="-285750" algn="just">
              <a:buFont typeface="Wingdings" panose="05000000000000000000" pitchFamily="2" charset="2"/>
              <a:buChar char="Ø"/>
            </a:pPr>
            <a:r>
              <a:rPr lang="fr-FR" dirty="0"/>
              <a:t>Dans le </a:t>
            </a:r>
            <a:r>
              <a:rPr lang="fr-FR" b="1" dirty="0"/>
              <a:t>ruban en haut</a:t>
            </a:r>
            <a:r>
              <a:rPr lang="fr-FR" dirty="0"/>
              <a:t>, cliquer sur </a:t>
            </a:r>
            <a:r>
              <a:rPr lang="fr-FR" b="1" dirty="0"/>
              <a:t>afficher</a:t>
            </a:r>
            <a:r>
              <a:rPr lang="fr-FR" dirty="0"/>
              <a:t>, puis sur </a:t>
            </a:r>
            <a:r>
              <a:rPr lang="fr-FR" b="1" dirty="0"/>
              <a:t>Signets</a:t>
            </a:r>
            <a:r>
              <a:rPr lang="fr-FR" dirty="0"/>
              <a:t>  et « Sélection » afin </a:t>
            </a:r>
            <a:r>
              <a:rPr lang="fr-FR" b="1" dirty="0"/>
              <a:t>d’activer et donc afficher </a:t>
            </a:r>
            <a:r>
              <a:rPr lang="fr-FR" b="1" dirty="0">
                <a:solidFill>
                  <a:schemeClr val="accent4"/>
                </a:solidFill>
              </a:rPr>
              <a:t>les fenêtres « Signets » </a:t>
            </a:r>
            <a:r>
              <a:rPr lang="fr-FR" dirty="0">
                <a:solidFill>
                  <a:schemeClr val="accent4"/>
                </a:solidFill>
              </a:rPr>
              <a:t>« </a:t>
            </a:r>
            <a:r>
              <a:rPr lang="fr-FR" b="1" dirty="0">
                <a:solidFill>
                  <a:schemeClr val="accent4"/>
                </a:solidFill>
              </a:rPr>
              <a:t>Sélection </a:t>
            </a:r>
            <a:r>
              <a:rPr lang="fr-FR" dirty="0">
                <a:solidFill>
                  <a:schemeClr val="accent4"/>
                </a:solidFill>
              </a:rPr>
              <a:t>».</a:t>
            </a:r>
          </a:p>
          <a:p>
            <a:pPr marL="342900" indent="-342900" algn="just">
              <a:buFont typeface="+mj-lt"/>
              <a:buAutoNum type="arabicPeriod"/>
            </a:pPr>
            <a:endParaRPr lang="fr-FR" dirty="0"/>
          </a:p>
          <a:p>
            <a:pPr marL="342900" indent="-342900" algn="just">
              <a:buFont typeface="+mj-lt"/>
              <a:buAutoNum type="arabicPeriod"/>
            </a:pPr>
            <a:r>
              <a:rPr lang="fr-FR" dirty="0"/>
              <a:t>Dans la fenêtre </a:t>
            </a:r>
            <a:r>
              <a:rPr lang="fr-FR" b="1" dirty="0"/>
              <a:t>sélection</a:t>
            </a:r>
            <a:r>
              <a:rPr lang="fr-FR" dirty="0"/>
              <a:t>, dans « </a:t>
            </a:r>
            <a:r>
              <a:rPr lang="fr-FR" b="1" dirty="0"/>
              <a:t>ordre des couches </a:t>
            </a:r>
            <a:r>
              <a:rPr lang="fr-FR" dirty="0"/>
              <a:t>» </a:t>
            </a:r>
            <a:r>
              <a:rPr lang="fr-FR" b="1" dirty="0">
                <a:solidFill>
                  <a:schemeClr val="accent4"/>
                </a:solidFill>
              </a:rPr>
              <a:t>masquer « Par marque » </a:t>
            </a:r>
            <a:r>
              <a:rPr lang="fr-FR" b="1" dirty="0"/>
              <a:t>:</a:t>
            </a:r>
          </a:p>
          <a:p>
            <a:pPr marL="342900" indent="-342900" algn="just">
              <a:buAutoNum type="arabicPeriod" startAt="2"/>
            </a:pPr>
            <a:r>
              <a:rPr lang="fr-FR" dirty="0"/>
              <a:t>Dans la fenêtre Signets, créer un nouveau signet intitulé « par catégorie » et laisser « Tous les visuels » car masque l’autre visuel et donc n’agit pas que sur le visuel sélectionné.</a:t>
            </a:r>
          </a:p>
          <a:p>
            <a:pPr algn="just"/>
            <a:r>
              <a:rPr lang="fr-FR" sz="1400" i="1" dirty="0">
                <a:solidFill>
                  <a:srgbClr val="00B0F0"/>
                </a:solidFill>
              </a:rPr>
              <a:t>Le signet capture l’état de l’affichage au moment de la création du signet.</a:t>
            </a:r>
          </a:p>
          <a:p>
            <a:pPr algn="just"/>
            <a:endParaRPr lang="fr-FR" sz="1400" i="1" dirty="0">
              <a:solidFill>
                <a:srgbClr val="00B0F0"/>
              </a:solidFill>
            </a:endParaRPr>
          </a:p>
          <a:p>
            <a:pPr marL="342900" indent="-342900" algn="just">
              <a:buAutoNum type="arabicPeriod" startAt="2"/>
            </a:pPr>
            <a:r>
              <a:rPr lang="fr-FR" b="1" dirty="0">
                <a:solidFill>
                  <a:schemeClr val="accent5"/>
                </a:solidFill>
              </a:rPr>
              <a:t>Faire de même pour le second signet</a:t>
            </a:r>
            <a:r>
              <a:rPr lang="fr-FR" dirty="0"/>
              <a:t>. </a:t>
            </a:r>
          </a:p>
          <a:p>
            <a:pPr algn="just"/>
            <a:r>
              <a:rPr lang="fr-FR" dirty="0"/>
              <a:t>Bien penser à démasquer « Par marque »</a:t>
            </a:r>
          </a:p>
          <a:p>
            <a:pPr algn="just"/>
            <a:r>
              <a:rPr lang="fr-FR" dirty="0"/>
              <a:t>Masquer « Par catégorie »</a:t>
            </a:r>
          </a:p>
          <a:p>
            <a:pPr algn="just"/>
            <a:r>
              <a:rPr lang="fr-FR" dirty="0"/>
              <a:t>Créer un signet « Par marque » puis grouper les deux signets.</a:t>
            </a:r>
          </a:p>
        </p:txBody>
      </p:sp>
      <p:cxnSp>
        <p:nvCxnSpPr>
          <p:cNvPr id="11" name="Connecteur droit avec flèche 10">
            <a:extLst>
              <a:ext uri="{FF2B5EF4-FFF2-40B4-BE49-F238E27FC236}">
                <a16:creationId xmlns:a16="http://schemas.microsoft.com/office/drawing/2014/main" id="{192D6E31-4EC2-F053-CF0C-5EED1A054198}"/>
              </a:ext>
            </a:extLst>
          </p:cNvPr>
          <p:cNvCxnSpPr>
            <a:cxnSpLocks/>
          </p:cNvCxnSpPr>
          <p:nvPr/>
        </p:nvCxnSpPr>
        <p:spPr>
          <a:xfrm flipH="1" flipV="1">
            <a:off x="2955073" y="3684095"/>
            <a:ext cx="2219093" cy="430705"/>
          </a:xfrm>
          <a:prstGeom prst="straightConnector1">
            <a:avLst/>
          </a:prstGeom>
          <a:ln w="57150">
            <a:tailEnd type="triangle"/>
          </a:ln>
        </p:spPr>
        <p:style>
          <a:lnRef idx="2">
            <a:schemeClr val="accent4"/>
          </a:lnRef>
          <a:fillRef idx="0">
            <a:schemeClr val="accent4"/>
          </a:fillRef>
          <a:effectRef idx="1">
            <a:schemeClr val="accent4"/>
          </a:effectRef>
          <a:fontRef idx="minor">
            <a:schemeClr val="tx1"/>
          </a:fontRef>
        </p:style>
      </p:cxnSp>
      <p:cxnSp>
        <p:nvCxnSpPr>
          <p:cNvPr id="12" name="Connecteur droit avec flèche 11">
            <a:extLst>
              <a:ext uri="{FF2B5EF4-FFF2-40B4-BE49-F238E27FC236}">
                <a16:creationId xmlns:a16="http://schemas.microsoft.com/office/drawing/2014/main" id="{D9C21F0D-5FEF-C673-95A1-F64BA2774252}"/>
              </a:ext>
            </a:extLst>
          </p:cNvPr>
          <p:cNvCxnSpPr>
            <a:cxnSpLocks/>
          </p:cNvCxnSpPr>
          <p:nvPr/>
        </p:nvCxnSpPr>
        <p:spPr>
          <a:xfrm flipH="1" flipV="1">
            <a:off x="3914078" y="4114800"/>
            <a:ext cx="1341520" cy="590296"/>
          </a:xfrm>
          <a:prstGeom prst="straightConnector1">
            <a:avLst/>
          </a:prstGeom>
          <a:ln w="57150">
            <a:tailEnd type="triangle"/>
          </a:ln>
        </p:spPr>
        <p:style>
          <a:lnRef idx="2">
            <a:schemeClr val="accent4"/>
          </a:lnRef>
          <a:fillRef idx="0">
            <a:schemeClr val="accent4"/>
          </a:fillRef>
          <a:effectRef idx="1">
            <a:schemeClr val="accent4"/>
          </a:effectRef>
          <a:fontRef idx="minor">
            <a:schemeClr val="tx1"/>
          </a:fontRef>
        </p:style>
      </p:cxnSp>
      <p:pic>
        <p:nvPicPr>
          <p:cNvPr id="6" name="Image 5">
            <a:extLst>
              <a:ext uri="{FF2B5EF4-FFF2-40B4-BE49-F238E27FC236}">
                <a16:creationId xmlns:a16="http://schemas.microsoft.com/office/drawing/2014/main" id="{9CBB078E-70EA-EFA6-8EE9-552C7F4554C6}"/>
              </a:ext>
            </a:extLst>
          </p:cNvPr>
          <p:cNvPicPr>
            <a:picLocks noChangeAspect="1"/>
          </p:cNvPicPr>
          <p:nvPr/>
        </p:nvPicPr>
        <p:blipFill>
          <a:blip r:embed="rId4"/>
          <a:stretch>
            <a:fillRect/>
          </a:stretch>
        </p:blipFill>
        <p:spPr>
          <a:xfrm>
            <a:off x="10826512" y="1788617"/>
            <a:ext cx="924054" cy="790685"/>
          </a:xfrm>
          <a:prstGeom prst="rect">
            <a:avLst/>
          </a:prstGeom>
          <a:ln>
            <a:noFill/>
          </a:ln>
          <a:effectLst>
            <a:outerShdw blurRad="292100" dist="139700" dir="2700000" algn="tl" rotWithShape="0">
              <a:srgbClr val="333333">
                <a:alpha val="65000"/>
              </a:srgbClr>
            </a:outerShdw>
          </a:effectLst>
        </p:spPr>
      </p:pic>
      <p:pic>
        <p:nvPicPr>
          <p:cNvPr id="21" name="Image 20">
            <a:extLst>
              <a:ext uri="{FF2B5EF4-FFF2-40B4-BE49-F238E27FC236}">
                <a16:creationId xmlns:a16="http://schemas.microsoft.com/office/drawing/2014/main" id="{D0C1088A-521C-6756-2BEB-74992DD97CA3}"/>
              </a:ext>
            </a:extLst>
          </p:cNvPr>
          <p:cNvPicPr>
            <a:picLocks noChangeAspect="1"/>
          </p:cNvPicPr>
          <p:nvPr/>
        </p:nvPicPr>
        <p:blipFill>
          <a:blip r:embed="rId5"/>
          <a:stretch>
            <a:fillRect/>
          </a:stretch>
        </p:blipFill>
        <p:spPr>
          <a:xfrm>
            <a:off x="635643" y="5307925"/>
            <a:ext cx="4163006" cy="885949"/>
          </a:xfrm>
          <a:prstGeom prst="rect">
            <a:avLst/>
          </a:prstGeom>
          <a:ln>
            <a:noFill/>
          </a:ln>
          <a:effectLst>
            <a:outerShdw blurRad="292100" dist="139700" dir="2700000" algn="tl" rotWithShape="0">
              <a:srgbClr val="333333">
                <a:alpha val="65000"/>
              </a:srgbClr>
            </a:outerShdw>
          </a:effectLst>
        </p:spPr>
      </p:pic>
      <p:cxnSp>
        <p:nvCxnSpPr>
          <p:cNvPr id="22" name="Connecteur droit avec flèche 21">
            <a:extLst>
              <a:ext uri="{FF2B5EF4-FFF2-40B4-BE49-F238E27FC236}">
                <a16:creationId xmlns:a16="http://schemas.microsoft.com/office/drawing/2014/main" id="{BA2CE063-2C27-A506-DB9C-6C1C4498B310}"/>
              </a:ext>
            </a:extLst>
          </p:cNvPr>
          <p:cNvCxnSpPr>
            <a:cxnSpLocks/>
          </p:cNvCxnSpPr>
          <p:nvPr/>
        </p:nvCxnSpPr>
        <p:spPr>
          <a:xfrm flipH="1">
            <a:off x="2955073" y="5457452"/>
            <a:ext cx="1951463" cy="197459"/>
          </a:xfrm>
          <a:prstGeom prst="straightConnector1">
            <a:avLst/>
          </a:prstGeom>
          <a:ln w="57150">
            <a:tailEnd type="triangle"/>
          </a:ln>
        </p:spPr>
        <p:style>
          <a:lnRef idx="2">
            <a:schemeClr val="accent4"/>
          </a:lnRef>
          <a:fillRef idx="0">
            <a:schemeClr val="accent4"/>
          </a:fillRef>
          <a:effectRef idx="1">
            <a:schemeClr val="accent4"/>
          </a:effectRef>
          <a:fontRef idx="minor">
            <a:schemeClr val="tx1"/>
          </a:fontRef>
        </p:style>
      </p:cxnSp>
      <p:pic>
        <p:nvPicPr>
          <p:cNvPr id="26" name="Image 25">
            <a:extLst>
              <a:ext uri="{FF2B5EF4-FFF2-40B4-BE49-F238E27FC236}">
                <a16:creationId xmlns:a16="http://schemas.microsoft.com/office/drawing/2014/main" id="{65AE122A-E289-4334-9249-2963CD8A85C4}"/>
              </a:ext>
            </a:extLst>
          </p:cNvPr>
          <p:cNvPicPr>
            <a:picLocks noChangeAspect="1"/>
          </p:cNvPicPr>
          <p:nvPr/>
        </p:nvPicPr>
        <p:blipFill>
          <a:blip r:embed="rId6"/>
          <a:stretch>
            <a:fillRect/>
          </a:stretch>
        </p:blipFill>
        <p:spPr>
          <a:xfrm>
            <a:off x="2080732" y="4552311"/>
            <a:ext cx="1667108" cy="457264"/>
          </a:xfrm>
          <a:prstGeom prst="rect">
            <a:avLst/>
          </a:prstGeom>
          <a:ln w="38100">
            <a:solidFill>
              <a:schemeClr val="accent5"/>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97293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A26577-F50F-38A5-C92B-106DC0E1287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4C7A732-601F-AA6A-2858-DABAD24DD7B7}"/>
              </a:ext>
            </a:extLst>
          </p:cNvPr>
          <p:cNvSpPr>
            <a:spLocks noGrp="1"/>
          </p:cNvSpPr>
          <p:nvPr>
            <p:ph type="title"/>
          </p:nvPr>
        </p:nvSpPr>
        <p:spPr>
          <a:xfrm>
            <a:off x="2035576" y="589276"/>
            <a:ext cx="9714990" cy="1280890"/>
          </a:xfrm>
        </p:spPr>
        <p:txBody>
          <a:bodyPr rtlCol="0">
            <a:normAutofit/>
          </a:bodyPr>
          <a:lstStyle/>
          <a:p>
            <a:r>
              <a:rPr lang="fr-FR" dirty="0"/>
              <a:t>Affichage, navigation et visualisation</a:t>
            </a:r>
            <a:br>
              <a:rPr lang="fr-FR" dirty="0"/>
            </a:br>
            <a:r>
              <a:rPr lang="fr-FR" dirty="0"/>
              <a:t>Fenêtre de sélection – Création (2/2) </a:t>
            </a:r>
          </a:p>
        </p:txBody>
      </p:sp>
      <p:sp>
        <p:nvSpPr>
          <p:cNvPr id="4" name="Espace réservé du numéro de diapositive 3">
            <a:extLst>
              <a:ext uri="{FF2B5EF4-FFF2-40B4-BE49-F238E27FC236}">
                <a16:creationId xmlns:a16="http://schemas.microsoft.com/office/drawing/2014/main" id="{9E3D7DD8-D62C-E60B-A408-4867761B76F4}"/>
              </a:ext>
            </a:extLst>
          </p:cNvPr>
          <p:cNvSpPr>
            <a:spLocks noGrp="1"/>
          </p:cNvSpPr>
          <p:nvPr>
            <p:ph type="sldNum" sz="quarter" idx="12"/>
          </p:nvPr>
        </p:nvSpPr>
        <p:spPr/>
        <p:txBody>
          <a:bodyPr/>
          <a:lstStyle/>
          <a:p>
            <a:pPr rtl="0"/>
            <a:fld id="{401CF334-2D5C-4859-84A6-CA7E6E43FAEB}" type="slidenum">
              <a:rPr lang="fr-FR" noProof="0" smtClean="0"/>
              <a:t>191</a:t>
            </a:fld>
            <a:endParaRPr lang="fr-FR" noProof="0"/>
          </a:p>
        </p:txBody>
      </p:sp>
      <p:sp>
        <p:nvSpPr>
          <p:cNvPr id="9" name="Rectangle 8">
            <a:extLst>
              <a:ext uri="{FF2B5EF4-FFF2-40B4-BE49-F238E27FC236}">
                <a16:creationId xmlns:a16="http://schemas.microsoft.com/office/drawing/2014/main" id="{55FBA331-E91A-0C79-A9EB-E1A9E83FC6FC}"/>
              </a:ext>
            </a:extLst>
          </p:cNvPr>
          <p:cNvSpPr/>
          <p:nvPr/>
        </p:nvSpPr>
        <p:spPr>
          <a:xfrm>
            <a:off x="5147733" y="2271065"/>
            <a:ext cx="6717547" cy="3693319"/>
          </a:xfrm>
          <a:prstGeom prst="rect">
            <a:avLst/>
          </a:prstGeom>
        </p:spPr>
        <p:txBody>
          <a:bodyPr wrap="square">
            <a:spAutoFit/>
          </a:bodyPr>
          <a:lstStyle/>
          <a:p>
            <a:pPr marL="285750" indent="-285750" algn="just">
              <a:buFont typeface="Wingdings" panose="05000000000000000000" pitchFamily="2" charset="2"/>
              <a:buChar char="Ø"/>
            </a:pPr>
            <a:r>
              <a:rPr lang="fr-FR" dirty="0"/>
              <a:t>Dans le </a:t>
            </a:r>
            <a:r>
              <a:rPr lang="fr-FR" b="1" dirty="0"/>
              <a:t>ruban en haut</a:t>
            </a:r>
            <a:r>
              <a:rPr lang="fr-FR" dirty="0"/>
              <a:t>, cliquer sur </a:t>
            </a:r>
            <a:r>
              <a:rPr lang="fr-FR" b="1" dirty="0"/>
              <a:t>Insérer</a:t>
            </a:r>
            <a:r>
              <a:rPr lang="fr-FR" dirty="0"/>
              <a:t>, puis sur </a:t>
            </a:r>
            <a:r>
              <a:rPr lang="fr-FR" b="1" dirty="0"/>
              <a:t>Boutons</a:t>
            </a:r>
            <a:r>
              <a:rPr lang="fr-FR" dirty="0"/>
              <a:t> puis Navigateur « </a:t>
            </a:r>
            <a:r>
              <a:rPr lang="fr-FR" b="1" dirty="0"/>
              <a:t>Navigateur de signets </a:t>
            </a:r>
            <a:r>
              <a:rPr lang="fr-FR" dirty="0"/>
              <a:t>». Dans la mise en forme, sélectionner le </a:t>
            </a:r>
            <a:r>
              <a:rPr lang="fr-FR" b="1" dirty="0"/>
              <a:t>bon groupe de signets</a:t>
            </a:r>
            <a:r>
              <a:rPr lang="fr-FR" dirty="0"/>
              <a:t> comme vu précédemment dans partie « Signets ».</a:t>
            </a:r>
          </a:p>
          <a:p>
            <a:pPr marL="285750" indent="-285750" algn="just">
              <a:buFont typeface="Wingdings" panose="05000000000000000000" pitchFamily="2" charset="2"/>
              <a:buChar char="Ø"/>
            </a:pPr>
            <a:endParaRPr lang="fr-FR" dirty="0"/>
          </a:p>
          <a:p>
            <a:pPr marL="285750" indent="-285750" algn="just">
              <a:buFont typeface="Wingdings" panose="05000000000000000000" pitchFamily="2" charset="2"/>
              <a:buChar char="Ø"/>
            </a:pPr>
            <a:r>
              <a:rPr lang="fr-FR" b="1" dirty="0">
                <a:solidFill>
                  <a:schemeClr val="accent4"/>
                </a:solidFill>
              </a:rPr>
              <a:t>Des boutons affichant tous les signets apparaissent</a:t>
            </a:r>
            <a:r>
              <a:rPr lang="fr-FR" dirty="0"/>
              <a:t>. En faisant un clic + CTRL sur mois : seuls les visuels concernés par le bouton/signet sélectionné s’affichent.</a:t>
            </a:r>
          </a:p>
          <a:p>
            <a:pPr marL="285750" indent="-285750" algn="just">
              <a:buFont typeface="Wingdings" panose="05000000000000000000" pitchFamily="2" charset="2"/>
              <a:buChar char="Ø"/>
            </a:pPr>
            <a:endParaRPr lang="fr-FR" dirty="0"/>
          </a:p>
          <a:p>
            <a:pPr marL="285750" indent="-285750" algn="just">
              <a:buFont typeface="Wingdings" panose="05000000000000000000" pitchFamily="2" charset="2"/>
              <a:buChar char="Ø"/>
            </a:pPr>
            <a:r>
              <a:rPr lang="fr-FR" dirty="0"/>
              <a:t>On peut positionner les deux visuels l’un sur l’autre pour un gain de place. Quand je clique sur </a:t>
            </a:r>
            <a:r>
              <a:rPr lang="fr-FR" b="1" dirty="0"/>
              <a:t>« Marque »</a:t>
            </a:r>
            <a:r>
              <a:rPr lang="fr-FR" dirty="0"/>
              <a:t>, le graphique par marque s’affiche et pareil pour la répartition par catégorie.</a:t>
            </a:r>
            <a:endParaRPr lang="fr-FR" b="1" dirty="0"/>
          </a:p>
        </p:txBody>
      </p:sp>
      <p:pic>
        <p:nvPicPr>
          <p:cNvPr id="5" name="Image 4">
            <a:extLst>
              <a:ext uri="{FF2B5EF4-FFF2-40B4-BE49-F238E27FC236}">
                <a16:creationId xmlns:a16="http://schemas.microsoft.com/office/drawing/2014/main" id="{245AFE92-AA87-BDA9-63F0-FF29F61D4C18}"/>
              </a:ext>
            </a:extLst>
          </p:cNvPr>
          <p:cNvPicPr>
            <a:picLocks noChangeAspect="1"/>
          </p:cNvPicPr>
          <p:nvPr/>
        </p:nvPicPr>
        <p:blipFill>
          <a:blip r:embed="rId3"/>
          <a:stretch>
            <a:fillRect/>
          </a:stretch>
        </p:blipFill>
        <p:spPr>
          <a:xfrm>
            <a:off x="1311579" y="2160902"/>
            <a:ext cx="3491514" cy="39136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68596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E6F13A6D-1F7E-6FBB-DDDD-C84CCF272F69}"/>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6DA15309-DF6A-6132-0E12-30E5E67BC880}"/>
              </a:ext>
            </a:extLst>
          </p:cNvPr>
          <p:cNvSpPr>
            <a:spLocks noGrp="1"/>
          </p:cNvSpPr>
          <p:nvPr>
            <p:ph type="ctrTitle"/>
          </p:nvPr>
        </p:nvSpPr>
        <p:spPr>
          <a:xfrm>
            <a:off x="1987497" y="1239353"/>
            <a:ext cx="9494447" cy="3801184"/>
          </a:xfrm>
        </p:spPr>
        <p:txBody>
          <a:bodyPr>
            <a:normAutofit/>
          </a:bodyPr>
          <a:lstStyle/>
          <a:p>
            <a:pPr>
              <a:lnSpc>
                <a:spcPct val="90000"/>
              </a:lnSpc>
            </a:pPr>
            <a:r>
              <a:rPr lang="fr-FR" sz="5400" dirty="0">
                <a:solidFill>
                  <a:schemeClr val="tx1"/>
                </a:solidFill>
                <a:effectLst/>
              </a:rPr>
              <a:t>Représenter avec des images. Préparer des commentaires dynamiques et personnaliser info-bulles. </a:t>
            </a:r>
            <a:endParaRPr lang="fr-FR" sz="5000" dirty="0"/>
          </a:p>
        </p:txBody>
      </p:sp>
      <p:sp>
        <p:nvSpPr>
          <p:cNvPr id="4" name="Espace réservé du numéro de diapositive 3">
            <a:extLst>
              <a:ext uri="{FF2B5EF4-FFF2-40B4-BE49-F238E27FC236}">
                <a16:creationId xmlns:a16="http://schemas.microsoft.com/office/drawing/2014/main" id="{669D5248-4E71-CF39-BB0F-90F118AED7B1}"/>
              </a:ext>
            </a:extLst>
          </p:cNvPr>
          <p:cNvSpPr>
            <a:spLocks noGrp="1"/>
          </p:cNvSpPr>
          <p:nvPr>
            <p:ph type="sldNum" sz="quarter" idx="12"/>
          </p:nvPr>
        </p:nvSpPr>
        <p:spPr>
          <a:xfrm>
            <a:off x="110598" y="4543907"/>
            <a:ext cx="779767" cy="365125"/>
          </a:xfrm>
        </p:spPr>
        <p:txBody>
          <a:bodyPr>
            <a:normAutofit/>
          </a:bodyPr>
          <a:lstStyle/>
          <a:p>
            <a:pPr rtl="0">
              <a:lnSpc>
                <a:spcPct val="90000"/>
              </a:lnSpc>
              <a:spcAft>
                <a:spcPts val="600"/>
              </a:spcAft>
            </a:pPr>
            <a:fld id="{401CF334-2D5C-4859-84A6-CA7E6E43FAEB}" type="slidenum">
              <a:rPr lang="fr-FR" sz="1900" noProof="0" smtClean="0"/>
              <a:pPr rtl="0">
                <a:lnSpc>
                  <a:spcPct val="90000"/>
                </a:lnSpc>
                <a:spcAft>
                  <a:spcPts val="600"/>
                </a:spcAft>
              </a:pPr>
              <a:t>192</a:t>
            </a:fld>
            <a:endParaRPr lang="fr-FR" sz="1900" noProof="0"/>
          </a:p>
        </p:txBody>
      </p:sp>
    </p:spTree>
    <p:extLst>
      <p:ext uri="{BB962C8B-B14F-4D97-AF65-F5344CB8AC3E}">
        <p14:creationId xmlns:p14="http://schemas.microsoft.com/office/powerpoint/2010/main" val="25455492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0E3C4C-CC2D-40AF-C3F9-976C7329D79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356D189-2DF0-02F6-EFCD-90EDF3DB6B86}"/>
              </a:ext>
            </a:extLst>
          </p:cNvPr>
          <p:cNvSpPr>
            <a:spLocks noGrp="1"/>
          </p:cNvSpPr>
          <p:nvPr>
            <p:ph type="title"/>
          </p:nvPr>
        </p:nvSpPr>
        <p:spPr>
          <a:xfrm>
            <a:off x="2035576" y="589276"/>
            <a:ext cx="9714990" cy="1280890"/>
          </a:xfrm>
        </p:spPr>
        <p:txBody>
          <a:bodyPr rtlCol="0">
            <a:normAutofit/>
          </a:bodyPr>
          <a:lstStyle/>
          <a:p>
            <a:r>
              <a:rPr lang="fr-FR" dirty="0"/>
              <a:t>Affichage, navigation et visualisation</a:t>
            </a:r>
            <a:br>
              <a:rPr lang="fr-FR" dirty="0"/>
            </a:br>
            <a:r>
              <a:rPr lang="fr-FR" dirty="0"/>
              <a:t>Insertion d’image et action/sélection</a:t>
            </a:r>
          </a:p>
        </p:txBody>
      </p:sp>
      <p:sp>
        <p:nvSpPr>
          <p:cNvPr id="4" name="Espace réservé du numéro de diapositive 3">
            <a:extLst>
              <a:ext uri="{FF2B5EF4-FFF2-40B4-BE49-F238E27FC236}">
                <a16:creationId xmlns:a16="http://schemas.microsoft.com/office/drawing/2014/main" id="{5FAC83F9-E1C5-0E32-2DF4-A92FEFFA47C8}"/>
              </a:ext>
            </a:extLst>
          </p:cNvPr>
          <p:cNvSpPr>
            <a:spLocks noGrp="1"/>
          </p:cNvSpPr>
          <p:nvPr>
            <p:ph type="sldNum" sz="quarter" idx="12"/>
          </p:nvPr>
        </p:nvSpPr>
        <p:spPr/>
        <p:txBody>
          <a:bodyPr/>
          <a:lstStyle/>
          <a:p>
            <a:pPr rtl="0"/>
            <a:fld id="{401CF334-2D5C-4859-84A6-CA7E6E43FAEB}" type="slidenum">
              <a:rPr lang="fr-FR" noProof="0" smtClean="0"/>
              <a:t>193</a:t>
            </a:fld>
            <a:endParaRPr lang="fr-FR" noProof="0"/>
          </a:p>
        </p:txBody>
      </p:sp>
      <p:sp>
        <p:nvSpPr>
          <p:cNvPr id="9" name="Rectangle 8">
            <a:extLst>
              <a:ext uri="{FF2B5EF4-FFF2-40B4-BE49-F238E27FC236}">
                <a16:creationId xmlns:a16="http://schemas.microsoft.com/office/drawing/2014/main" id="{6422B324-ECE3-26BC-D8F7-A60FA15FF04D}"/>
              </a:ext>
            </a:extLst>
          </p:cNvPr>
          <p:cNvSpPr/>
          <p:nvPr/>
        </p:nvSpPr>
        <p:spPr>
          <a:xfrm>
            <a:off x="5147733" y="2271065"/>
            <a:ext cx="6717547" cy="4247317"/>
          </a:xfrm>
          <a:prstGeom prst="rect">
            <a:avLst/>
          </a:prstGeom>
        </p:spPr>
        <p:txBody>
          <a:bodyPr wrap="square">
            <a:spAutoFit/>
          </a:bodyPr>
          <a:lstStyle/>
          <a:p>
            <a:pPr marL="285750" indent="-285750" algn="just">
              <a:buFont typeface="Wingdings" panose="05000000000000000000" pitchFamily="2" charset="2"/>
              <a:buChar char="Ø"/>
            </a:pPr>
            <a:r>
              <a:rPr lang="fr-FR" dirty="0"/>
              <a:t>Dans le </a:t>
            </a:r>
            <a:r>
              <a:rPr lang="fr-FR" b="1" dirty="0"/>
              <a:t>ruban en haut</a:t>
            </a:r>
            <a:r>
              <a:rPr lang="fr-FR" dirty="0"/>
              <a:t>, cliquer sur </a:t>
            </a:r>
            <a:r>
              <a:rPr lang="fr-FR" b="1" dirty="0"/>
              <a:t>Insérer</a:t>
            </a:r>
            <a:r>
              <a:rPr lang="fr-FR" dirty="0"/>
              <a:t>, puis sur </a:t>
            </a:r>
            <a:r>
              <a:rPr lang="fr-FR" b="1" dirty="0"/>
              <a:t>Image. </a:t>
            </a:r>
            <a:r>
              <a:rPr lang="fr-FR" dirty="0"/>
              <a:t>Sélectionner ensuite </a:t>
            </a:r>
            <a:r>
              <a:rPr lang="fr-FR" b="1" dirty="0"/>
              <a:t>l’image sur l’ordinateur</a:t>
            </a:r>
            <a:r>
              <a:rPr lang="fr-FR" dirty="0"/>
              <a:t>.</a:t>
            </a:r>
          </a:p>
          <a:p>
            <a:pPr algn="just"/>
            <a:endParaRPr lang="fr-FR" dirty="0"/>
          </a:p>
          <a:p>
            <a:pPr marL="285750" indent="-285750" algn="just">
              <a:buFont typeface="Wingdings" panose="05000000000000000000" pitchFamily="2" charset="2"/>
              <a:buChar char="Ø"/>
            </a:pPr>
            <a:r>
              <a:rPr lang="fr-FR" b="1" dirty="0">
                <a:solidFill>
                  <a:schemeClr val="accent4"/>
                </a:solidFill>
              </a:rPr>
              <a:t>Sur une page vierge, je crée deux images : </a:t>
            </a:r>
            <a:r>
              <a:rPr lang="fr-FR" dirty="0"/>
              <a:t>une pour les marques/brand et un autre pour les catégories. </a:t>
            </a:r>
          </a:p>
          <a:p>
            <a:pPr marL="285750" indent="-285750" algn="just">
              <a:buFont typeface="Wingdings" panose="05000000000000000000" pitchFamily="2" charset="2"/>
              <a:buChar char="Ø"/>
            </a:pPr>
            <a:endParaRPr lang="fr-FR" dirty="0"/>
          </a:p>
          <a:p>
            <a:pPr marL="285750" indent="-285750" algn="just">
              <a:buFont typeface="Wingdings" panose="05000000000000000000" pitchFamily="2" charset="2"/>
              <a:buChar char="Ø"/>
            </a:pPr>
            <a:r>
              <a:rPr lang="fr-FR" b="1" dirty="0"/>
              <a:t>Je sélectionne l’image des marques (Rose / Brand) </a:t>
            </a:r>
            <a:r>
              <a:rPr lang="fr-FR" dirty="0"/>
              <a:t>:</a:t>
            </a:r>
          </a:p>
          <a:p>
            <a:pPr marL="285750" indent="-285750" algn="just">
              <a:buFont typeface="Wingdings" panose="05000000000000000000" pitchFamily="2" charset="2"/>
              <a:buChar char="ü"/>
            </a:pPr>
            <a:r>
              <a:rPr lang="fr-FR" dirty="0"/>
              <a:t>Dans format de l’image, j’active Action.</a:t>
            </a:r>
          </a:p>
          <a:p>
            <a:pPr marL="285750" indent="-285750" algn="just">
              <a:buFont typeface="Wingdings" panose="05000000000000000000" pitchFamily="2" charset="2"/>
              <a:buChar char="ü"/>
            </a:pPr>
            <a:r>
              <a:rPr lang="fr-FR" dirty="0"/>
              <a:t>Je clique dessus, et je sélectionne comme type d’action « Signet » puis je sélectionne le signet «</a:t>
            </a:r>
            <a:r>
              <a:rPr lang="fr-FR" dirty="0" err="1"/>
              <a:t>MarQ</a:t>
            </a:r>
            <a:r>
              <a:rPr lang="fr-FR" dirty="0"/>
              <a:t> ».</a:t>
            </a:r>
          </a:p>
          <a:p>
            <a:pPr marL="285750" indent="-285750" algn="just">
              <a:buFont typeface="Wingdings" panose="05000000000000000000" pitchFamily="2" charset="2"/>
              <a:buChar char="ü"/>
            </a:pPr>
            <a:endParaRPr lang="fr-FR" dirty="0"/>
          </a:p>
          <a:p>
            <a:pPr marL="285750" indent="-285750" algn="just">
              <a:buFont typeface="Wingdings" panose="05000000000000000000" pitchFamily="2" charset="2"/>
              <a:buChar char="Ø"/>
            </a:pPr>
            <a:r>
              <a:rPr lang="fr-FR" dirty="0"/>
              <a:t>Quand je clique dessus, </a:t>
            </a:r>
            <a:r>
              <a:rPr lang="fr-FR" b="1" dirty="0"/>
              <a:t>je navigue jusqu’à la page contenant le signet correspondant </a:t>
            </a:r>
            <a:r>
              <a:rPr lang="fr-FR" dirty="0"/>
              <a:t>« Signets et image » et sont affichés uniquement </a:t>
            </a:r>
            <a:r>
              <a:rPr lang="fr-FR" b="1" dirty="0"/>
              <a:t>le graphique et l’image </a:t>
            </a:r>
            <a:r>
              <a:rPr lang="fr-FR" dirty="0"/>
              <a:t>correspondants.</a:t>
            </a:r>
          </a:p>
        </p:txBody>
      </p:sp>
      <p:pic>
        <p:nvPicPr>
          <p:cNvPr id="6" name="Image 5">
            <a:extLst>
              <a:ext uri="{FF2B5EF4-FFF2-40B4-BE49-F238E27FC236}">
                <a16:creationId xmlns:a16="http://schemas.microsoft.com/office/drawing/2014/main" id="{0157EEE0-BDE0-531F-1987-55CBC29112ED}"/>
              </a:ext>
            </a:extLst>
          </p:cNvPr>
          <p:cNvPicPr>
            <a:picLocks noChangeAspect="1"/>
          </p:cNvPicPr>
          <p:nvPr/>
        </p:nvPicPr>
        <p:blipFill>
          <a:blip r:embed="rId3"/>
          <a:stretch>
            <a:fillRect/>
          </a:stretch>
        </p:blipFill>
        <p:spPr>
          <a:xfrm>
            <a:off x="2514418" y="2303722"/>
            <a:ext cx="1724266" cy="36295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68673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6C749-4344-E0B0-46EA-1073B17270D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DF95031-876B-4737-4F6D-ADB6E909FD0B}"/>
              </a:ext>
            </a:extLst>
          </p:cNvPr>
          <p:cNvSpPr>
            <a:spLocks noGrp="1"/>
          </p:cNvSpPr>
          <p:nvPr>
            <p:ph type="title"/>
          </p:nvPr>
        </p:nvSpPr>
        <p:spPr>
          <a:xfrm>
            <a:off x="2035576" y="589276"/>
            <a:ext cx="9714990" cy="1280890"/>
          </a:xfrm>
        </p:spPr>
        <p:txBody>
          <a:bodyPr rtlCol="0">
            <a:normAutofit/>
          </a:bodyPr>
          <a:lstStyle/>
          <a:p>
            <a:r>
              <a:rPr lang="fr-FR" dirty="0"/>
              <a:t>Affichage, navigation et visualisation</a:t>
            </a:r>
            <a:br>
              <a:rPr lang="fr-FR" dirty="0"/>
            </a:br>
            <a:r>
              <a:rPr lang="fr-FR" dirty="0"/>
              <a:t>Insertion de commentaires dynamiques</a:t>
            </a:r>
          </a:p>
        </p:txBody>
      </p:sp>
      <p:sp>
        <p:nvSpPr>
          <p:cNvPr id="4" name="Espace réservé du numéro de diapositive 3">
            <a:extLst>
              <a:ext uri="{FF2B5EF4-FFF2-40B4-BE49-F238E27FC236}">
                <a16:creationId xmlns:a16="http://schemas.microsoft.com/office/drawing/2014/main" id="{6EDFC2DE-213D-9C75-E947-6A262B8CB767}"/>
              </a:ext>
            </a:extLst>
          </p:cNvPr>
          <p:cNvSpPr>
            <a:spLocks noGrp="1"/>
          </p:cNvSpPr>
          <p:nvPr>
            <p:ph type="sldNum" sz="quarter" idx="12"/>
          </p:nvPr>
        </p:nvSpPr>
        <p:spPr/>
        <p:txBody>
          <a:bodyPr/>
          <a:lstStyle/>
          <a:p>
            <a:pPr rtl="0"/>
            <a:fld id="{401CF334-2D5C-4859-84A6-CA7E6E43FAEB}" type="slidenum">
              <a:rPr lang="fr-FR" noProof="0" smtClean="0"/>
              <a:t>194</a:t>
            </a:fld>
            <a:endParaRPr lang="fr-FR" noProof="0"/>
          </a:p>
        </p:txBody>
      </p:sp>
      <p:sp>
        <p:nvSpPr>
          <p:cNvPr id="9" name="Rectangle 8">
            <a:extLst>
              <a:ext uri="{FF2B5EF4-FFF2-40B4-BE49-F238E27FC236}">
                <a16:creationId xmlns:a16="http://schemas.microsoft.com/office/drawing/2014/main" id="{F732D60D-AEFA-E4D4-45DB-3CC0E17CA130}"/>
              </a:ext>
            </a:extLst>
          </p:cNvPr>
          <p:cNvSpPr/>
          <p:nvPr/>
        </p:nvSpPr>
        <p:spPr>
          <a:xfrm>
            <a:off x="1115026" y="2064138"/>
            <a:ext cx="10653997" cy="1077218"/>
          </a:xfrm>
          <a:prstGeom prst="rect">
            <a:avLst/>
          </a:prstGeom>
        </p:spPr>
        <p:txBody>
          <a:bodyPr wrap="square">
            <a:spAutoFit/>
          </a:bodyPr>
          <a:lstStyle/>
          <a:p>
            <a:pPr marL="285750" indent="-285750" algn="just">
              <a:buFont typeface="Wingdings" panose="05000000000000000000" pitchFamily="2" charset="2"/>
              <a:buChar char="Ø"/>
            </a:pPr>
            <a:r>
              <a:rPr lang="fr-FR" dirty="0"/>
              <a:t>Dans le </a:t>
            </a:r>
            <a:r>
              <a:rPr lang="fr-FR" b="1" dirty="0"/>
              <a:t>ruban en haut</a:t>
            </a:r>
            <a:r>
              <a:rPr lang="fr-FR" dirty="0"/>
              <a:t>, cliquer sur </a:t>
            </a:r>
            <a:r>
              <a:rPr lang="fr-FR" b="1" dirty="0"/>
              <a:t>Insérer</a:t>
            </a:r>
            <a:r>
              <a:rPr lang="fr-FR" dirty="0"/>
              <a:t>, puis sur </a:t>
            </a:r>
            <a:r>
              <a:rPr lang="fr-FR" b="1" dirty="0"/>
              <a:t>Texte. </a:t>
            </a:r>
          </a:p>
          <a:p>
            <a:pPr algn="just"/>
            <a:r>
              <a:rPr lang="fr-FR" b="1" dirty="0"/>
              <a:t>Une zone de texte apparaît.</a:t>
            </a:r>
          </a:p>
          <a:p>
            <a:pPr algn="just"/>
            <a:endParaRPr lang="fr-FR" sz="1000" dirty="0"/>
          </a:p>
          <a:p>
            <a:pPr marL="285750" indent="-285750" algn="just">
              <a:buFont typeface="Wingdings" panose="05000000000000000000" pitchFamily="2" charset="2"/>
              <a:buChar char="Ø"/>
            </a:pPr>
            <a:r>
              <a:rPr lang="fr-FR" dirty="0"/>
              <a:t>Si je clique dessus, je peux écrire du </a:t>
            </a:r>
            <a:r>
              <a:rPr lang="fr-FR" b="1" dirty="0"/>
              <a:t>texte libre mais non dynamique</a:t>
            </a:r>
            <a:r>
              <a:rPr lang="fr-FR" dirty="0"/>
              <a:t>.</a:t>
            </a:r>
          </a:p>
        </p:txBody>
      </p:sp>
      <p:pic>
        <p:nvPicPr>
          <p:cNvPr id="8" name="Image 7">
            <a:extLst>
              <a:ext uri="{FF2B5EF4-FFF2-40B4-BE49-F238E27FC236}">
                <a16:creationId xmlns:a16="http://schemas.microsoft.com/office/drawing/2014/main" id="{30C485D7-133D-6A42-80F1-AFDDE8895FBF}"/>
              </a:ext>
            </a:extLst>
          </p:cNvPr>
          <p:cNvPicPr>
            <a:picLocks noChangeAspect="1"/>
          </p:cNvPicPr>
          <p:nvPr/>
        </p:nvPicPr>
        <p:blipFill>
          <a:blip r:embed="rId3"/>
          <a:stretch>
            <a:fillRect/>
          </a:stretch>
        </p:blipFill>
        <p:spPr>
          <a:xfrm>
            <a:off x="1504652" y="3429000"/>
            <a:ext cx="3874870" cy="2429537"/>
          </a:xfrm>
          <a:prstGeom prst="rect">
            <a:avLst/>
          </a:prstGeom>
          <a:ln>
            <a:noFill/>
          </a:ln>
          <a:effectLst>
            <a:outerShdw blurRad="292100" dist="139700" dir="2700000" algn="tl" rotWithShape="0">
              <a:srgbClr val="333333">
                <a:alpha val="65000"/>
              </a:srgbClr>
            </a:outerShdw>
          </a:effectLst>
        </p:spPr>
      </p:pic>
      <p:sp>
        <p:nvSpPr>
          <p:cNvPr id="10" name="ZoneTexte 9">
            <a:extLst>
              <a:ext uri="{FF2B5EF4-FFF2-40B4-BE49-F238E27FC236}">
                <a16:creationId xmlns:a16="http://schemas.microsoft.com/office/drawing/2014/main" id="{86DF947A-1D14-B060-8DB9-B384769FA06D}"/>
              </a:ext>
            </a:extLst>
          </p:cNvPr>
          <p:cNvSpPr txBox="1"/>
          <p:nvPr/>
        </p:nvSpPr>
        <p:spPr>
          <a:xfrm>
            <a:off x="5735783" y="3273236"/>
            <a:ext cx="5865075" cy="3139321"/>
          </a:xfrm>
          <a:prstGeom prst="rect">
            <a:avLst/>
          </a:prstGeom>
          <a:noFill/>
        </p:spPr>
        <p:txBody>
          <a:bodyPr wrap="square" rtlCol="0">
            <a:spAutoFit/>
          </a:bodyPr>
          <a:lstStyle/>
          <a:p>
            <a:pPr marL="285750" indent="-285750" algn="just">
              <a:buFont typeface="Wingdings" panose="05000000000000000000" pitchFamily="2" charset="2"/>
              <a:buChar char="Ø"/>
            </a:pPr>
            <a:r>
              <a:rPr lang="fr-FR" dirty="0"/>
              <a:t>Si je souhaite y ajouter des données dynamiques, je clique sur </a:t>
            </a:r>
            <a:r>
              <a:rPr lang="fr-FR" b="1" dirty="0">
                <a:solidFill>
                  <a:schemeClr val="accent5"/>
                </a:solidFill>
              </a:rPr>
              <a:t>« + Valeur »</a:t>
            </a:r>
          </a:p>
          <a:p>
            <a:pPr algn="just"/>
            <a:endParaRPr lang="fr-FR" b="1" dirty="0">
              <a:solidFill>
                <a:schemeClr val="accent5"/>
              </a:solidFill>
            </a:endParaRPr>
          </a:p>
          <a:p>
            <a:pPr marL="285750" indent="-285750" algn="just">
              <a:buFont typeface="Wingdings" panose="05000000000000000000" pitchFamily="2" charset="2"/>
              <a:buChar char="Ø"/>
            </a:pPr>
            <a:r>
              <a:rPr lang="fr-FR" dirty="0"/>
              <a:t>Je vais chercher </a:t>
            </a:r>
            <a:r>
              <a:rPr lang="fr-FR" b="1" dirty="0">
                <a:solidFill>
                  <a:schemeClr val="accent4"/>
                </a:solidFill>
              </a:rPr>
              <a:t>le nom de la mesure</a:t>
            </a:r>
            <a:r>
              <a:rPr lang="fr-FR" dirty="0"/>
              <a:t> </a:t>
            </a:r>
            <a:r>
              <a:rPr lang="fr-FR" b="1" dirty="0">
                <a:solidFill>
                  <a:schemeClr val="accent4"/>
                </a:solidFill>
              </a:rPr>
              <a:t>à afficher</a:t>
            </a:r>
            <a:r>
              <a:rPr lang="fr-FR" dirty="0"/>
              <a:t> ou les mesures à calculer entre elles.</a:t>
            </a:r>
          </a:p>
          <a:p>
            <a:pPr algn="just"/>
            <a:endParaRPr lang="fr-FR" dirty="0"/>
          </a:p>
          <a:p>
            <a:pPr marL="285750" indent="-285750" algn="just">
              <a:buFont typeface="Wingdings" panose="05000000000000000000" pitchFamily="2" charset="2"/>
              <a:buChar char="Ø"/>
            </a:pPr>
            <a:r>
              <a:rPr lang="fr-FR" dirty="0"/>
              <a:t>Je </a:t>
            </a:r>
            <a:r>
              <a:rPr lang="fr-FR" b="1" dirty="0">
                <a:solidFill>
                  <a:schemeClr val="accent4"/>
                </a:solidFill>
              </a:rPr>
              <a:t>gère la mise en forme </a:t>
            </a:r>
            <a:r>
              <a:rPr lang="fr-FR" dirty="0"/>
              <a:t>du résultat</a:t>
            </a:r>
          </a:p>
          <a:p>
            <a:pPr algn="just"/>
            <a:endParaRPr lang="fr-FR" dirty="0"/>
          </a:p>
          <a:p>
            <a:pPr marL="285750" indent="-285750" algn="just">
              <a:buFont typeface="Wingdings" panose="05000000000000000000" pitchFamily="2" charset="2"/>
              <a:buChar char="Ø"/>
            </a:pPr>
            <a:r>
              <a:rPr lang="fr-FR" dirty="0"/>
              <a:t>Je donne un </a:t>
            </a:r>
            <a:r>
              <a:rPr lang="fr-FR" b="1" dirty="0">
                <a:solidFill>
                  <a:schemeClr val="accent4"/>
                </a:solidFill>
              </a:rPr>
              <a:t>nom à la valeur</a:t>
            </a:r>
            <a:r>
              <a:rPr lang="fr-FR" dirty="0"/>
              <a:t>. </a:t>
            </a:r>
          </a:p>
          <a:p>
            <a:pPr algn="just"/>
            <a:r>
              <a:rPr lang="fr-FR" dirty="0">
                <a:sym typeface="Wingdings" panose="05000000000000000000" pitchFamily="2" charset="2"/>
              </a:rPr>
              <a:t> </a:t>
            </a:r>
            <a:r>
              <a:rPr lang="fr-FR" b="1" dirty="0">
                <a:sym typeface="Wingdings" panose="05000000000000000000" pitchFamily="2" charset="2"/>
              </a:rPr>
              <a:t>La valeur s’affiche dans la zone de texte suivi du texte non dynamique que l’on inscrit à la suite</a:t>
            </a:r>
            <a:r>
              <a:rPr lang="fr-FR" dirty="0">
                <a:sym typeface="Wingdings" panose="05000000000000000000" pitchFamily="2" charset="2"/>
              </a:rPr>
              <a:t>.</a:t>
            </a:r>
            <a:endParaRPr lang="fr-FR" dirty="0"/>
          </a:p>
        </p:txBody>
      </p:sp>
      <p:pic>
        <p:nvPicPr>
          <p:cNvPr id="12" name="Image 11">
            <a:extLst>
              <a:ext uri="{FF2B5EF4-FFF2-40B4-BE49-F238E27FC236}">
                <a16:creationId xmlns:a16="http://schemas.microsoft.com/office/drawing/2014/main" id="{6C4D987A-5BF7-9E2D-B5E2-4556B9D91F44}"/>
              </a:ext>
            </a:extLst>
          </p:cNvPr>
          <p:cNvPicPr>
            <a:picLocks noChangeAspect="1"/>
          </p:cNvPicPr>
          <p:nvPr/>
        </p:nvPicPr>
        <p:blipFill>
          <a:blip r:embed="rId4"/>
          <a:stretch>
            <a:fillRect/>
          </a:stretch>
        </p:blipFill>
        <p:spPr>
          <a:xfrm>
            <a:off x="1795484" y="6083927"/>
            <a:ext cx="3293205" cy="3153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51873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11F6AF-471B-F0FC-7C39-3D2F4F33AF4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F7E3790-D1D1-3308-99C0-292CD1ED183B}"/>
              </a:ext>
            </a:extLst>
          </p:cNvPr>
          <p:cNvSpPr>
            <a:spLocks noGrp="1"/>
          </p:cNvSpPr>
          <p:nvPr>
            <p:ph type="title"/>
          </p:nvPr>
        </p:nvSpPr>
        <p:spPr>
          <a:xfrm>
            <a:off x="2035576" y="589276"/>
            <a:ext cx="9714990" cy="1280890"/>
          </a:xfrm>
        </p:spPr>
        <p:txBody>
          <a:bodyPr rtlCol="0">
            <a:normAutofit/>
          </a:bodyPr>
          <a:lstStyle/>
          <a:p>
            <a:r>
              <a:rPr lang="fr-FR" dirty="0"/>
              <a:t>Affichage, navigation et visualisation</a:t>
            </a:r>
            <a:br>
              <a:rPr lang="fr-FR" dirty="0"/>
            </a:br>
            <a:r>
              <a:rPr lang="fr-FR" dirty="0"/>
              <a:t>Insertion de commentaires dynamiques</a:t>
            </a:r>
          </a:p>
        </p:txBody>
      </p:sp>
      <p:sp>
        <p:nvSpPr>
          <p:cNvPr id="4" name="Espace réservé du numéro de diapositive 3">
            <a:extLst>
              <a:ext uri="{FF2B5EF4-FFF2-40B4-BE49-F238E27FC236}">
                <a16:creationId xmlns:a16="http://schemas.microsoft.com/office/drawing/2014/main" id="{FD7D1690-D8D5-9776-9646-9D3E3EA11F83}"/>
              </a:ext>
            </a:extLst>
          </p:cNvPr>
          <p:cNvSpPr>
            <a:spLocks noGrp="1"/>
          </p:cNvSpPr>
          <p:nvPr>
            <p:ph type="sldNum" sz="quarter" idx="12"/>
          </p:nvPr>
        </p:nvSpPr>
        <p:spPr/>
        <p:txBody>
          <a:bodyPr/>
          <a:lstStyle/>
          <a:p>
            <a:pPr rtl="0"/>
            <a:fld id="{401CF334-2D5C-4859-84A6-CA7E6E43FAEB}" type="slidenum">
              <a:rPr lang="fr-FR" noProof="0" smtClean="0"/>
              <a:t>195</a:t>
            </a:fld>
            <a:endParaRPr lang="fr-FR" noProof="0"/>
          </a:p>
        </p:txBody>
      </p:sp>
      <p:sp>
        <p:nvSpPr>
          <p:cNvPr id="10" name="ZoneTexte 9">
            <a:extLst>
              <a:ext uri="{FF2B5EF4-FFF2-40B4-BE49-F238E27FC236}">
                <a16:creationId xmlns:a16="http://schemas.microsoft.com/office/drawing/2014/main" id="{E065AC6F-69BE-6ACD-D837-4CC8D0009109}"/>
              </a:ext>
            </a:extLst>
          </p:cNvPr>
          <p:cNvSpPr txBox="1"/>
          <p:nvPr/>
        </p:nvSpPr>
        <p:spPr>
          <a:xfrm>
            <a:off x="5844791" y="2192581"/>
            <a:ext cx="5865075" cy="4247317"/>
          </a:xfrm>
          <a:prstGeom prst="rect">
            <a:avLst/>
          </a:prstGeom>
          <a:noFill/>
        </p:spPr>
        <p:txBody>
          <a:bodyPr wrap="square" rtlCol="0">
            <a:spAutoFit/>
          </a:bodyPr>
          <a:lstStyle/>
          <a:p>
            <a:pPr marL="285750" indent="-285750">
              <a:buFont typeface="Wingdings" panose="05000000000000000000" pitchFamily="2" charset="2"/>
              <a:buChar char="Ø"/>
            </a:pPr>
            <a:r>
              <a:rPr lang="fr-FR" dirty="0"/>
              <a:t>Création d’une </a:t>
            </a:r>
            <a:r>
              <a:rPr lang="fr-FR" b="1" dirty="0"/>
              <a:t>mesure</a:t>
            </a:r>
            <a:r>
              <a:rPr lang="fr-FR" dirty="0"/>
              <a:t> qui récupère </a:t>
            </a:r>
            <a:r>
              <a:rPr lang="fr-FR" b="1" dirty="0"/>
              <a:t>l’année en cours : </a:t>
            </a:r>
            <a:r>
              <a:rPr lang="fr-FR" b="0" dirty="0">
                <a:solidFill>
                  <a:srgbClr val="000000"/>
                </a:solidFill>
                <a:effectLst/>
                <a:latin typeface="Consolas" panose="020B0609020204030204" pitchFamily="49" charset="0"/>
              </a:rPr>
              <a:t>= </a:t>
            </a:r>
            <a:r>
              <a:rPr lang="fr-FR" b="0" dirty="0" err="1">
                <a:solidFill>
                  <a:srgbClr val="3165BB"/>
                </a:solidFill>
                <a:effectLst/>
                <a:latin typeface="Consolas" panose="020B0609020204030204" pitchFamily="49" charset="0"/>
              </a:rPr>
              <a:t>year</a:t>
            </a:r>
            <a:r>
              <a:rPr lang="fr-FR" b="0" dirty="0">
                <a:solidFill>
                  <a:srgbClr val="000000"/>
                </a:solidFill>
                <a:effectLst/>
                <a:latin typeface="Consolas" panose="020B0609020204030204" pitchFamily="49" charset="0"/>
              </a:rPr>
              <a:t>(</a:t>
            </a:r>
            <a:r>
              <a:rPr lang="fr-FR" b="0" dirty="0" err="1">
                <a:solidFill>
                  <a:srgbClr val="3165BB"/>
                </a:solidFill>
                <a:effectLst/>
                <a:latin typeface="Consolas" panose="020B0609020204030204" pitchFamily="49" charset="0"/>
              </a:rPr>
              <a:t>today</a:t>
            </a:r>
            <a:r>
              <a:rPr lang="fr-FR" b="0" dirty="0">
                <a:solidFill>
                  <a:srgbClr val="000000"/>
                </a:solidFill>
                <a:effectLst/>
                <a:latin typeface="Consolas" panose="020B0609020204030204" pitchFamily="49" charset="0"/>
              </a:rPr>
              <a:t>())</a:t>
            </a:r>
          </a:p>
          <a:p>
            <a:pPr algn="just"/>
            <a:endParaRPr lang="fr-FR" b="1" dirty="0">
              <a:solidFill>
                <a:schemeClr val="accent5"/>
              </a:solidFill>
            </a:endParaRPr>
          </a:p>
          <a:p>
            <a:pPr marL="285750" indent="-285750" algn="just">
              <a:buFont typeface="Wingdings" panose="05000000000000000000" pitchFamily="2" charset="2"/>
              <a:buChar char="Ø"/>
            </a:pPr>
            <a:r>
              <a:rPr lang="fr-FR" dirty="0"/>
              <a:t>Mettre un </a:t>
            </a:r>
            <a:r>
              <a:rPr lang="fr-FR" b="1" dirty="0"/>
              <a:t>filtre sur la page entière </a:t>
            </a:r>
            <a:r>
              <a:rPr lang="fr-FR" dirty="0"/>
              <a:t>sur l’année en cours.</a:t>
            </a:r>
          </a:p>
          <a:p>
            <a:pPr algn="just"/>
            <a:endParaRPr lang="fr-FR" dirty="0"/>
          </a:p>
          <a:p>
            <a:pPr algn="just"/>
            <a:endParaRPr lang="fr-FR" dirty="0"/>
          </a:p>
          <a:p>
            <a:pPr marL="285750" indent="-285750" algn="just">
              <a:buFont typeface="Wingdings" panose="05000000000000000000" pitchFamily="2" charset="2"/>
              <a:buChar char="Ø"/>
            </a:pPr>
            <a:r>
              <a:rPr lang="fr-FR" b="1" dirty="0"/>
              <a:t>Rajouter « en » puis aller chercher la valeur de la mesure correspondante</a:t>
            </a:r>
            <a:r>
              <a:rPr lang="fr-FR" dirty="0"/>
              <a:t> pour afficher </a:t>
            </a:r>
            <a:r>
              <a:rPr lang="fr-FR" b="1" dirty="0">
                <a:solidFill>
                  <a:schemeClr val="accent4"/>
                </a:solidFill>
              </a:rPr>
              <a:t>l’année en dynamique </a:t>
            </a:r>
            <a:r>
              <a:rPr lang="fr-FR" dirty="0"/>
              <a:t>dans la zone de texte. </a:t>
            </a:r>
          </a:p>
          <a:p>
            <a:pPr marL="285750" indent="-285750" algn="just">
              <a:buFont typeface="Wingdings" panose="05000000000000000000" pitchFamily="2" charset="2"/>
              <a:buChar char="Ø"/>
            </a:pPr>
            <a:endParaRPr lang="fr-FR" dirty="0"/>
          </a:p>
          <a:p>
            <a:pPr marL="285750" indent="-285750" algn="just">
              <a:buFont typeface="Wingdings" panose="05000000000000000000" pitchFamily="2" charset="2"/>
              <a:buChar char="Ø"/>
            </a:pPr>
            <a:r>
              <a:rPr lang="fr-FR" dirty="0"/>
              <a:t>Pour retrouver les </a:t>
            </a:r>
            <a:r>
              <a:rPr lang="fr-FR" b="1" dirty="0"/>
              <a:t>valeurs créées précédemment </a:t>
            </a:r>
            <a:r>
              <a:rPr lang="fr-FR" dirty="0"/>
              <a:t>et les rajouter dans le texte et/ou les modifier, cliquer sur </a:t>
            </a:r>
            <a:r>
              <a:rPr lang="fr-FR" b="1" dirty="0">
                <a:solidFill>
                  <a:schemeClr val="accent4"/>
                </a:solidFill>
              </a:rPr>
              <a:t>Revue</a:t>
            </a:r>
            <a:r>
              <a:rPr lang="fr-FR" dirty="0"/>
              <a:t>.</a:t>
            </a:r>
          </a:p>
          <a:p>
            <a:pPr algn="just"/>
            <a:endParaRPr lang="fr-FR" dirty="0"/>
          </a:p>
        </p:txBody>
      </p:sp>
      <p:pic>
        <p:nvPicPr>
          <p:cNvPr id="5" name="Image 4">
            <a:extLst>
              <a:ext uri="{FF2B5EF4-FFF2-40B4-BE49-F238E27FC236}">
                <a16:creationId xmlns:a16="http://schemas.microsoft.com/office/drawing/2014/main" id="{E25DF477-6FBC-C986-14FE-26AA6E8654B5}"/>
              </a:ext>
            </a:extLst>
          </p:cNvPr>
          <p:cNvPicPr>
            <a:picLocks noChangeAspect="1"/>
          </p:cNvPicPr>
          <p:nvPr/>
        </p:nvPicPr>
        <p:blipFill>
          <a:blip r:embed="rId3"/>
          <a:stretch>
            <a:fillRect/>
          </a:stretch>
        </p:blipFill>
        <p:spPr>
          <a:xfrm>
            <a:off x="774915" y="2192581"/>
            <a:ext cx="4939220" cy="1443632"/>
          </a:xfrm>
          <a:prstGeom prst="rect">
            <a:avLst/>
          </a:prstGeom>
          <a:ln>
            <a:noFill/>
          </a:ln>
          <a:effectLst>
            <a:outerShdw blurRad="292100" dist="139700" dir="2700000" algn="tl" rotWithShape="0">
              <a:srgbClr val="333333">
                <a:alpha val="65000"/>
              </a:srgbClr>
            </a:outerShdw>
          </a:effectLst>
        </p:spPr>
      </p:pic>
      <p:pic>
        <p:nvPicPr>
          <p:cNvPr id="7" name="Image 6">
            <a:extLst>
              <a:ext uri="{FF2B5EF4-FFF2-40B4-BE49-F238E27FC236}">
                <a16:creationId xmlns:a16="http://schemas.microsoft.com/office/drawing/2014/main" id="{066DF2F6-1D6B-1041-E3D0-D338F1306289}"/>
              </a:ext>
            </a:extLst>
          </p:cNvPr>
          <p:cNvPicPr>
            <a:picLocks noChangeAspect="1"/>
          </p:cNvPicPr>
          <p:nvPr/>
        </p:nvPicPr>
        <p:blipFill>
          <a:blip r:embed="rId4"/>
          <a:stretch>
            <a:fillRect/>
          </a:stretch>
        </p:blipFill>
        <p:spPr>
          <a:xfrm>
            <a:off x="1446216" y="4039240"/>
            <a:ext cx="3882110" cy="327407"/>
          </a:xfrm>
          <a:prstGeom prst="rect">
            <a:avLst/>
          </a:prstGeom>
        </p:spPr>
      </p:pic>
      <p:cxnSp>
        <p:nvCxnSpPr>
          <p:cNvPr id="11" name="Connecteur droit avec flèche 10">
            <a:extLst>
              <a:ext uri="{FF2B5EF4-FFF2-40B4-BE49-F238E27FC236}">
                <a16:creationId xmlns:a16="http://schemas.microsoft.com/office/drawing/2014/main" id="{D61BB361-59DB-807F-C0DE-6C91576221CB}"/>
              </a:ext>
            </a:extLst>
          </p:cNvPr>
          <p:cNvCxnSpPr>
            <a:cxnSpLocks/>
          </p:cNvCxnSpPr>
          <p:nvPr/>
        </p:nvCxnSpPr>
        <p:spPr>
          <a:xfrm flipH="1" flipV="1">
            <a:off x="5108703" y="4202943"/>
            <a:ext cx="736088" cy="143760"/>
          </a:xfrm>
          <a:prstGeom prst="straightConnector1">
            <a:avLst/>
          </a:prstGeom>
          <a:ln w="57150">
            <a:tailEnd type="triangle"/>
          </a:ln>
        </p:spPr>
        <p:style>
          <a:lnRef idx="2">
            <a:schemeClr val="accent4"/>
          </a:lnRef>
          <a:fillRef idx="0">
            <a:schemeClr val="accent4"/>
          </a:fillRef>
          <a:effectRef idx="1">
            <a:schemeClr val="accent4"/>
          </a:effectRef>
          <a:fontRef idx="minor">
            <a:schemeClr val="tx1"/>
          </a:fontRef>
        </p:style>
      </p:cxnSp>
      <p:pic>
        <p:nvPicPr>
          <p:cNvPr id="15" name="Image 14">
            <a:extLst>
              <a:ext uri="{FF2B5EF4-FFF2-40B4-BE49-F238E27FC236}">
                <a16:creationId xmlns:a16="http://schemas.microsoft.com/office/drawing/2014/main" id="{42EA05E3-6471-C4CE-8B05-774B356277FC}"/>
              </a:ext>
            </a:extLst>
          </p:cNvPr>
          <p:cNvPicPr>
            <a:picLocks noChangeAspect="1"/>
          </p:cNvPicPr>
          <p:nvPr/>
        </p:nvPicPr>
        <p:blipFill>
          <a:blip r:embed="rId5"/>
          <a:stretch>
            <a:fillRect/>
          </a:stretch>
        </p:blipFill>
        <p:spPr>
          <a:xfrm>
            <a:off x="774916" y="4605970"/>
            <a:ext cx="4939220" cy="1841167"/>
          </a:xfrm>
          <a:prstGeom prst="rect">
            <a:avLst/>
          </a:prstGeom>
          <a:ln>
            <a:noFill/>
          </a:ln>
          <a:effectLst>
            <a:outerShdw blurRad="292100" dist="139700" dir="2700000" algn="tl" rotWithShape="0">
              <a:srgbClr val="333333">
                <a:alpha val="65000"/>
              </a:srgbClr>
            </a:outerShdw>
          </a:effectLst>
        </p:spPr>
      </p:pic>
      <p:cxnSp>
        <p:nvCxnSpPr>
          <p:cNvPr id="17" name="Connecteur droit avec flèche 16">
            <a:extLst>
              <a:ext uri="{FF2B5EF4-FFF2-40B4-BE49-F238E27FC236}">
                <a16:creationId xmlns:a16="http://schemas.microsoft.com/office/drawing/2014/main" id="{0E034872-A2AF-054F-13EC-8319E8C9D309}"/>
              </a:ext>
            </a:extLst>
          </p:cNvPr>
          <p:cNvCxnSpPr>
            <a:cxnSpLocks/>
          </p:cNvCxnSpPr>
          <p:nvPr/>
        </p:nvCxnSpPr>
        <p:spPr>
          <a:xfrm flipH="1" flipV="1">
            <a:off x="2035576" y="4769674"/>
            <a:ext cx="4060424" cy="756879"/>
          </a:xfrm>
          <a:prstGeom prst="straightConnector1">
            <a:avLst/>
          </a:prstGeom>
          <a:ln w="57150">
            <a:tailEnd type="triangle"/>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913049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E664E1-1B6E-8CB6-49A0-9921F160D079}"/>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E90E0E08-77E3-C717-A4F9-FC1F56F9B3EB}"/>
              </a:ext>
            </a:extLst>
          </p:cNvPr>
          <p:cNvPicPr>
            <a:picLocks noChangeAspect="1"/>
          </p:cNvPicPr>
          <p:nvPr/>
        </p:nvPicPr>
        <p:blipFill>
          <a:blip r:embed="rId3"/>
          <a:stretch>
            <a:fillRect/>
          </a:stretch>
        </p:blipFill>
        <p:spPr>
          <a:xfrm>
            <a:off x="1311579" y="1949508"/>
            <a:ext cx="2211025" cy="4733461"/>
          </a:xfrm>
          <a:prstGeom prst="rect">
            <a:avLst/>
          </a:prstGeom>
          <a:ln>
            <a:noFill/>
          </a:ln>
          <a:effectLst>
            <a:outerShdw blurRad="292100" dist="139700" dir="2700000" algn="tl" rotWithShape="0">
              <a:srgbClr val="333333">
                <a:alpha val="65000"/>
              </a:srgbClr>
            </a:outerShdw>
          </a:effectLst>
        </p:spPr>
      </p:pic>
      <p:sp>
        <p:nvSpPr>
          <p:cNvPr id="2" name="Titre 1">
            <a:extLst>
              <a:ext uri="{FF2B5EF4-FFF2-40B4-BE49-F238E27FC236}">
                <a16:creationId xmlns:a16="http://schemas.microsoft.com/office/drawing/2014/main" id="{CFFB70BE-DF9F-5379-95E3-88B525AE3071}"/>
              </a:ext>
            </a:extLst>
          </p:cNvPr>
          <p:cNvSpPr>
            <a:spLocks noGrp="1"/>
          </p:cNvSpPr>
          <p:nvPr>
            <p:ph type="title"/>
          </p:nvPr>
        </p:nvSpPr>
        <p:spPr>
          <a:xfrm>
            <a:off x="2035576" y="589276"/>
            <a:ext cx="9714990" cy="1280890"/>
          </a:xfrm>
        </p:spPr>
        <p:txBody>
          <a:bodyPr rtlCol="0">
            <a:normAutofit/>
          </a:bodyPr>
          <a:lstStyle/>
          <a:p>
            <a:r>
              <a:rPr lang="fr-FR" dirty="0"/>
              <a:t>Affichage, navigation et visualisation</a:t>
            </a:r>
            <a:br>
              <a:rPr lang="fr-FR" dirty="0"/>
            </a:br>
            <a:r>
              <a:rPr lang="fr-FR" dirty="0"/>
              <a:t>Personnaliser info-bulles</a:t>
            </a:r>
          </a:p>
        </p:txBody>
      </p:sp>
      <p:sp>
        <p:nvSpPr>
          <p:cNvPr id="4" name="Espace réservé du numéro de diapositive 3">
            <a:extLst>
              <a:ext uri="{FF2B5EF4-FFF2-40B4-BE49-F238E27FC236}">
                <a16:creationId xmlns:a16="http://schemas.microsoft.com/office/drawing/2014/main" id="{DFC2BB6A-7534-001B-915C-3295EFE35AF4}"/>
              </a:ext>
            </a:extLst>
          </p:cNvPr>
          <p:cNvSpPr>
            <a:spLocks noGrp="1"/>
          </p:cNvSpPr>
          <p:nvPr>
            <p:ph type="sldNum" sz="quarter" idx="12"/>
          </p:nvPr>
        </p:nvSpPr>
        <p:spPr/>
        <p:txBody>
          <a:bodyPr/>
          <a:lstStyle/>
          <a:p>
            <a:pPr rtl="0"/>
            <a:fld id="{401CF334-2D5C-4859-84A6-CA7E6E43FAEB}" type="slidenum">
              <a:rPr lang="fr-FR" noProof="0" smtClean="0"/>
              <a:t>196</a:t>
            </a:fld>
            <a:endParaRPr lang="fr-FR" noProof="0"/>
          </a:p>
        </p:txBody>
      </p:sp>
      <p:sp>
        <p:nvSpPr>
          <p:cNvPr id="10" name="ZoneTexte 9">
            <a:extLst>
              <a:ext uri="{FF2B5EF4-FFF2-40B4-BE49-F238E27FC236}">
                <a16:creationId xmlns:a16="http://schemas.microsoft.com/office/drawing/2014/main" id="{D8FAF949-A32D-268D-ECB1-42BC3EE923B2}"/>
              </a:ext>
            </a:extLst>
          </p:cNvPr>
          <p:cNvSpPr txBox="1"/>
          <p:nvPr/>
        </p:nvSpPr>
        <p:spPr>
          <a:xfrm>
            <a:off x="3980874" y="1949508"/>
            <a:ext cx="7887854" cy="2862322"/>
          </a:xfrm>
          <a:prstGeom prst="rect">
            <a:avLst/>
          </a:prstGeom>
          <a:noFill/>
        </p:spPr>
        <p:txBody>
          <a:bodyPr wrap="square" rtlCol="0">
            <a:spAutoFit/>
          </a:bodyPr>
          <a:lstStyle/>
          <a:p>
            <a:pPr marL="285750" indent="-285750">
              <a:buFont typeface="Wingdings" panose="05000000000000000000" pitchFamily="2" charset="2"/>
              <a:buChar char="Ø"/>
            </a:pPr>
            <a:r>
              <a:rPr lang="fr-FR" dirty="0"/>
              <a:t>Création d’une </a:t>
            </a:r>
            <a:r>
              <a:rPr lang="fr-FR" b="1" dirty="0"/>
              <a:t>mesure</a:t>
            </a:r>
            <a:r>
              <a:rPr lang="fr-FR" dirty="0"/>
              <a:t> qui </a:t>
            </a:r>
            <a:r>
              <a:rPr lang="fr-FR" b="1" dirty="0"/>
              <a:t>calcule la somme du montant des ventes toutes classes de produit réunies : </a:t>
            </a:r>
            <a:r>
              <a:rPr lang="fr-FR" b="0" dirty="0">
                <a:solidFill>
                  <a:srgbClr val="000000"/>
                </a:solidFill>
                <a:effectLst/>
                <a:latin typeface="Consolas" panose="020B0609020204030204" pitchFamily="49" charset="0"/>
              </a:rPr>
              <a:t>    </a:t>
            </a:r>
          </a:p>
          <a:p>
            <a:r>
              <a:rPr lang="fr-FR" b="0" dirty="0">
                <a:solidFill>
                  <a:srgbClr val="3165BB"/>
                </a:solidFill>
                <a:effectLst/>
                <a:latin typeface="Consolas" panose="020B0609020204030204" pitchFamily="49" charset="0"/>
              </a:rPr>
              <a:t>= CALCULATE</a:t>
            </a:r>
            <a:r>
              <a:rPr lang="fr-FR" b="0" dirty="0">
                <a:solidFill>
                  <a:srgbClr val="000000"/>
                </a:solidFill>
                <a:effectLst/>
                <a:latin typeface="Consolas" panose="020B0609020204030204" pitchFamily="49" charset="0"/>
              </a:rPr>
              <a:t>(</a:t>
            </a:r>
            <a:r>
              <a:rPr lang="fr-FR" b="0" dirty="0">
                <a:solidFill>
                  <a:srgbClr val="68349C"/>
                </a:solidFill>
                <a:effectLst/>
                <a:latin typeface="Consolas" panose="020B0609020204030204" pitchFamily="49" charset="0"/>
              </a:rPr>
              <a:t>[Somme montants ventes]</a:t>
            </a:r>
            <a:r>
              <a:rPr lang="fr-FR" b="0" dirty="0">
                <a:solidFill>
                  <a:srgbClr val="000000"/>
                </a:solidFill>
                <a:effectLst/>
                <a:latin typeface="Consolas" panose="020B0609020204030204" pitchFamily="49" charset="0"/>
              </a:rPr>
              <a:t>; </a:t>
            </a:r>
            <a:r>
              <a:rPr lang="fr-FR" b="0" dirty="0">
                <a:solidFill>
                  <a:srgbClr val="3165BB"/>
                </a:solidFill>
                <a:effectLst/>
                <a:latin typeface="Consolas" panose="020B0609020204030204" pitchFamily="49" charset="0"/>
              </a:rPr>
              <a:t>ALL</a:t>
            </a:r>
            <a:r>
              <a:rPr lang="fr-FR" b="0" dirty="0">
                <a:solidFill>
                  <a:srgbClr val="000000"/>
                </a:solidFill>
                <a:effectLst/>
                <a:latin typeface="Consolas" panose="020B0609020204030204" pitchFamily="49" charset="0"/>
              </a:rPr>
              <a:t>(</a:t>
            </a:r>
            <a:r>
              <a:rPr lang="fr-FR" b="0" dirty="0">
                <a:solidFill>
                  <a:srgbClr val="001080"/>
                </a:solidFill>
                <a:effectLst/>
                <a:latin typeface="Consolas" panose="020B0609020204030204" pitchFamily="49" charset="0"/>
              </a:rPr>
              <a:t>Produit[Classe]</a:t>
            </a:r>
            <a:r>
              <a:rPr lang="fr-FR" b="0" dirty="0">
                <a:solidFill>
                  <a:srgbClr val="000000"/>
                </a:solidFill>
                <a:effectLst/>
                <a:latin typeface="Consolas" panose="020B0609020204030204" pitchFamily="49" charset="0"/>
              </a:rPr>
              <a:t>))</a:t>
            </a:r>
            <a:endParaRPr lang="fr-FR" b="1" dirty="0">
              <a:solidFill>
                <a:schemeClr val="accent5"/>
              </a:solidFill>
            </a:endParaRPr>
          </a:p>
          <a:p>
            <a:pPr marL="285750" indent="-285750">
              <a:buFont typeface="Wingdings" panose="05000000000000000000" pitchFamily="2" charset="2"/>
              <a:buChar char="Ø"/>
            </a:pPr>
            <a:r>
              <a:rPr lang="fr-FR" dirty="0"/>
              <a:t>Récupération de la </a:t>
            </a:r>
            <a:r>
              <a:rPr lang="fr-FR" b="1" dirty="0"/>
              <a:t>mesure</a:t>
            </a:r>
            <a:r>
              <a:rPr lang="fr-FR" dirty="0"/>
              <a:t> qui </a:t>
            </a:r>
            <a:r>
              <a:rPr lang="fr-FR" b="1" dirty="0"/>
              <a:t>calcule la somme du montant des ventes de l’année dernière : </a:t>
            </a:r>
            <a:r>
              <a:rPr lang="fr-FR" dirty="0"/>
              <a:t>(calcule pour la classe sur laquelle on passe avec la souris)</a:t>
            </a:r>
            <a:r>
              <a:rPr lang="fr-FR" b="0" dirty="0">
                <a:solidFill>
                  <a:srgbClr val="000000"/>
                </a:solidFill>
                <a:effectLst/>
                <a:latin typeface="Consolas" panose="020B0609020204030204" pitchFamily="49" charset="0"/>
              </a:rPr>
              <a:t>   </a:t>
            </a:r>
          </a:p>
          <a:p>
            <a:pPr algn="just"/>
            <a:endParaRPr lang="fr-FR" dirty="0"/>
          </a:p>
          <a:p>
            <a:pPr marL="285750" indent="-285750" algn="just">
              <a:buFont typeface="Wingdings" panose="05000000000000000000" pitchFamily="2" charset="2"/>
              <a:buChar char="Ø"/>
            </a:pPr>
            <a:r>
              <a:rPr lang="fr-FR" b="1" dirty="0">
                <a:solidFill>
                  <a:schemeClr val="accent5"/>
                </a:solidFill>
              </a:rPr>
              <a:t>Faire glisser </a:t>
            </a:r>
            <a:r>
              <a:rPr lang="fr-FR" dirty="0"/>
              <a:t>les deux mesures dans </a:t>
            </a:r>
            <a:r>
              <a:rPr lang="fr-FR" b="1" dirty="0">
                <a:solidFill>
                  <a:schemeClr val="accent5"/>
                </a:solidFill>
              </a:rPr>
              <a:t>« Info-bulles »</a:t>
            </a:r>
            <a:r>
              <a:rPr lang="fr-FR" dirty="0">
                <a:solidFill>
                  <a:schemeClr val="accent5"/>
                </a:solidFill>
              </a:rPr>
              <a:t> </a:t>
            </a:r>
            <a:r>
              <a:rPr lang="fr-FR" dirty="0"/>
              <a:t>de la fenêtre « Visualisations ».</a:t>
            </a:r>
            <a:r>
              <a:rPr lang="fr-FR" b="1" dirty="0"/>
              <a:t> L’info-bulle fait apparaître ses deux mesures en + :</a:t>
            </a:r>
            <a:endParaRPr lang="fr-FR" dirty="0"/>
          </a:p>
          <a:p>
            <a:pPr algn="just"/>
            <a:endParaRPr lang="fr-FR" dirty="0"/>
          </a:p>
        </p:txBody>
      </p:sp>
      <p:cxnSp>
        <p:nvCxnSpPr>
          <p:cNvPr id="17" name="Connecteur droit avec flèche 16">
            <a:extLst>
              <a:ext uri="{FF2B5EF4-FFF2-40B4-BE49-F238E27FC236}">
                <a16:creationId xmlns:a16="http://schemas.microsoft.com/office/drawing/2014/main" id="{04889BB8-4823-CA49-3D76-DAA8B513D330}"/>
              </a:ext>
            </a:extLst>
          </p:cNvPr>
          <p:cNvCxnSpPr>
            <a:cxnSpLocks/>
          </p:cNvCxnSpPr>
          <p:nvPr/>
        </p:nvCxnSpPr>
        <p:spPr>
          <a:xfrm flipH="1">
            <a:off x="3197557" y="4136237"/>
            <a:ext cx="966139" cy="2026192"/>
          </a:xfrm>
          <a:prstGeom prst="straightConnector1">
            <a:avLst/>
          </a:prstGeom>
          <a:ln w="57150">
            <a:tailEnd type="triangle"/>
          </a:ln>
        </p:spPr>
        <p:style>
          <a:lnRef idx="2">
            <a:schemeClr val="accent4"/>
          </a:lnRef>
          <a:fillRef idx="0">
            <a:schemeClr val="accent4"/>
          </a:fillRef>
          <a:effectRef idx="1">
            <a:schemeClr val="accent4"/>
          </a:effectRef>
          <a:fontRef idx="minor">
            <a:schemeClr val="tx1"/>
          </a:fontRef>
        </p:style>
      </p:cxnSp>
      <p:pic>
        <p:nvPicPr>
          <p:cNvPr id="14" name="Image 13">
            <a:extLst>
              <a:ext uri="{FF2B5EF4-FFF2-40B4-BE49-F238E27FC236}">
                <a16:creationId xmlns:a16="http://schemas.microsoft.com/office/drawing/2014/main" id="{B6D8FAF4-36E0-C109-DDEC-EE2587E8E1F7}"/>
              </a:ext>
            </a:extLst>
          </p:cNvPr>
          <p:cNvPicPr>
            <a:picLocks noChangeAspect="1"/>
          </p:cNvPicPr>
          <p:nvPr/>
        </p:nvPicPr>
        <p:blipFill>
          <a:blip r:embed="rId4"/>
          <a:stretch>
            <a:fillRect/>
          </a:stretch>
        </p:blipFill>
        <p:spPr>
          <a:xfrm>
            <a:off x="6429614" y="4676742"/>
            <a:ext cx="3204579" cy="19084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56798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B012B83D-8767-E1A7-8BB7-6EF9D0089986}"/>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BB9B894A-B357-47FC-6FFD-D1500AB6F1D5}"/>
              </a:ext>
            </a:extLst>
          </p:cNvPr>
          <p:cNvSpPr>
            <a:spLocks noGrp="1"/>
          </p:cNvSpPr>
          <p:nvPr>
            <p:ph type="ctrTitle"/>
          </p:nvPr>
        </p:nvSpPr>
        <p:spPr>
          <a:xfrm>
            <a:off x="3350394" y="1239353"/>
            <a:ext cx="8131550" cy="3801184"/>
          </a:xfrm>
        </p:spPr>
        <p:txBody>
          <a:bodyPr>
            <a:normAutofit/>
          </a:bodyPr>
          <a:lstStyle/>
          <a:p>
            <a:pPr>
              <a:buClr>
                <a:schemeClr val="tx1"/>
              </a:buClr>
            </a:pPr>
            <a:r>
              <a:rPr lang="fr-FR" sz="5400" dirty="0">
                <a:solidFill>
                  <a:schemeClr val="tx1"/>
                </a:solidFill>
                <a:effectLst/>
                <a:latin typeface="+mj-lt"/>
              </a:rPr>
              <a:t>Définir un visuel personnalisé avec le </a:t>
            </a:r>
            <a:r>
              <a:rPr lang="fr-FR" sz="5400" dirty="0" err="1">
                <a:solidFill>
                  <a:schemeClr val="tx1"/>
                </a:solidFill>
                <a:effectLst/>
                <a:latin typeface="+mj-lt"/>
              </a:rPr>
              <a:t>Synoptic</a:t>
            </a:r>
            <a:r>
              <a:rPr lang="fr-FR" sz="5400" dirty="0">
                <a:solidFill>
                  <a:schemeClr val="tx1"/>
                </a:solidFill>
                <a:effectLst/>
                <a:latin typeface="+mj-lt"/>
              </a:rPr>
              <a:t> </a:t>
            </a:r>
            <a:r>
              <a:rPr lang="fr-FR" sz="5400" dirty="0" err="1">
                <a:solidFill>
                  <a:schemeClr val="tx1"/>
                </a:solidFill>
                <a:effectLst/>
                <a:latin typeface="+mj-lt"/>
              </a:rPr>
              <a:t>Pannel</a:t>
            </a:r>
            <a:endParaRPr lang="fr-FR" sz="5400" dirty="0">
              <a:solidFill>
                <a:schemeClr val="tx1"/>
              </a:solidFill>
              <a:effectLst/>
              <a:latin typeface="+mj-lt"/>
            </a:endParaRPr>
          </a:p>
        </p:txBody>
      </p:sp>
      <p:sp>
        <p:nvSpPr>
          <p:cNvPr id="4" name="Espace réservé du numéro de diapositive 3">
            <a:extLst>
              <a:ext uri="{FF2B5EF4-FFF2-40B4-BE49-F238E27FC236}">
                <a16:creationId xmlns:a16="http://schemas.microsoft.com/office/drawing/2014/main" id="{00A8BDFC-85E5-5C92-9EBD-040405163218}"/>
              </a:ext>
            </a:extLst>
          </p:cNvPr>
          <p:cNvSpPr>
            <a:spLocks noGrp="1"/>
          </p:cNvSpPr>
          <p:nvPr>
            <p:ph type="sldNum" sz="quarter" idx="12"/>
          </p:nvPr>
        </p:nvSpPr>
        <p:spPr>
          <a:xfrm>
            <a:off x="110598" y="4543907"/>
            <a:ext cx="779767" cy="365125"/>
          </a:xfrm>
        </p:spPr>
        <p:txBody>
          <a:bodyPr>
            <a:normAutofit/>
          </a:bodyPr>
          <a:lstStyle/>
          <a:p>
            <a:pPr rtl="0">
              <a:lnSpc>
                <a:spcPct val="90000"/>
              </a:lnSpc>
              <a:spcAft>
                <a:spcPts val="600"/>
              </a:spcAft>
            </a:pPr>
            <a:fld id="{401CF334-2D5C-4859-84A6-CA7E6E43FAEB}" type="slidenum">
              <a:rPr lang="fr-FR" sz="1900" noProof="0" smtClean="0"/>
              <a:pPr rtl="0">
                <a:lnSpc>
                  <a:spcPct val="90000"/>
                </a:lnSpc>
                <a:spcAft>
                  <a:spcPts val="600"/>
                </a:spcAft>
              </a:pPr>
              <a:t>197</a:t>
            </a:fld>
            <a:endParaRPr lang="fr-FR" sz="1900" noProof="0"/>
          </a:p>
        </p:txBody>
      </p:sp>
    </p:spTree>
    <p:extLst>
      <p:ext uri="{BB962C8B-B14F-4D97-AF65-F5344CB8AC3E}">
        <p14:creationId xmlns:p14="http://schemas.microsoft.com/office/powerpoint/2010/main" val="34350125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F84CF4-A6EF-AE11-C05E-B61076FECB38}"/>
              </a:ext>
            </a:extLst>
          </p:cNvPr>
          <p:cNvSpPr>
            <a:spLocks noGrp="1"/>
          </p:cNvSpPr>
          <p:nvPr>
            <p:ph type="title"/>
          </p:nvPr>
        </p:nvSpPr>
        <p:spPr/>
        <p:txBody>
          <a:bodyPr/>
          <a:lstStyle/>
          <a:p>
            <a:r>
              <a:rPr lang="fr-FR" sz="3600" dirty="0">
                <a:solidFill>
                  <a:schemeClr val="tx1"/>
                </a:solidFill>
                <a:effectLst/>
              </a:rPr>
              <a:t>Définir un visuel personnalisé avec le </a:t>
            </a:r>
            <a:r>
              <a:rPr lang="fr-FR" sz="3600" dirty="0" err="1">
                <a:solidFill>
                  <a:schemeClr val="tx1"/>
                </a:solidFill>
                <a:effectLst/>
              </a:rPr>
              <a:t>Synoptic</a:t>
            </a:r>
            <a:r>
              <a:rPr lang="fr-FR" sz="3600" dirty="0">
                <a:solidFill>
                  <a:schemeClr val="tx1"/>
                </a:solidFill>
                <a:effectLst/>
              </a:rPr>
              <a:t> </a:t>
            </a:r>
            <a:r>
              <a:rPr lang="fr-FR" sz="3600" dirty="0" err="1">
                <a:solidFill>
                  <a:schemeClr val="tx1"/>
                </a:solidFill>
                <a:effectLst/>
              </a:rPr>
              <a:t>Pannel</a:t>
            </a:r>
            <a:endParaRPr lang="fr-FR" dirty="0"/>
          </a:p>
        </p:txBody>
      </p:sp>
      <p:sp>
        <p:nvSpPr>
          <p:cNvPr id="3" name="Espace réservé du contenu 2">
            <a:extLst>
              <a:ext uri="{FF2B5EF4-FFF2-40B4-BE49-F238E27FC236}">
                <a16:creationId xmlns:a16="http://schemas.microsoft.com/office/drawing/2014/main" id="{E3918F81-EF35-8C46-02C8-AD5E908312C6}"/>
              </a:ext>
            </a:extLst>
          </p:cNvPr>
          <p:cNvSpPr>
            <a:spLocks noGrp="1"/>
          </p:cNvSpPr>
          <p:nvPr>
            <p:ph idx="1"/>
          </p:nvPr>
        </p:nvSpPr>
        <p:spPr/>
        <p:txBody>
          <a:bodyPr>
            <a:normAutofit fontScale="92500" lnSpcReduction="10000"/>
          </a:bodyPr>
          <a:lstStyle/>
          <a:p>
            <a:pPr algn="just"/>
            <a:r>
              <a:rPr lang="fr-FR" dirty="0"/>
              <a:t>Le </a:t>
            </a:r>
            <a:r>
              <a:rPr lang="fr-FR" b="1" dirty="0" err="1"/>
              <a:t>Synoptic</a:t>
            </a:r>
            <a:r>
              <a:rPr lang="fr-FR" b="1" dirty="0"/>
              <a:t> Panel</a:t>
            </a:r>
            <a:r>
              <a:rPr lang="fr-FR" dirty="0"/>
              <a:t> est un visuel personnalisé de </a:t>
            </a:r>
            <a:r>
              <a:rPr lang="fr-FR" b="1" dirty="0"/>
              <a:t>Power BI</a:t>
            </a:r>
            <a:r>
              <a:rPr lang="fr-FR" dirty="0"/>
              <a:t> qui permet de </a:t>
            </a:r>
            <a:r>
              <a:rPr lang="fr-FR" b="1" dirty="0">
                <a:solidFill>
                  <a:schemeClr val="accent4"/>
                </a:solidFill>
              </a:rPr>
              <a:t>cartographier des zones personnalisées sur une image</a:t>
            </a:r>
            <a:r>
              <a:rPr lang="fr-FR" dirty="0"/>
              <a:t>, puis </a:t>
            </a:r>
            <a:r>
              <a:rPr lang="fr-FR" b="1" dirty="0">
                <a:solidFill>
                  <a:schemeClr val="accent4"/>
                </a:solidFill>
              </a:rPr>
              <a:t>de les lier à des données</a:t>
            </a:r>
            <a:r>
              <a:rPr lang="fr-FR" dirty="0"/>
              <a:t>. </a:t>
            </a:r>
          </a:p>
          <a:p>
            <a:pPr marL="0" indent="0" algn="just">
              <a:buNone/>
            </a:pPr>
            <a:r>
              <a:rPr lang="fr-FR" dirty="0"/>
              <a:t>Cela signifie que vous pouvez transformer </a:t>
            </a:r>
            <a:r>
              <a:rPr lang="fr-FR" b="1" dirty="0">
                <a:solidFill>
                  <a:schemeClr val="accent4"/>
                </a:solidFill>
              </a:rPr>
              <a:t>n'importe quelle image statique en une visualisation interactive</a:t>
            </a:r>
            <a:r>
              <a:rPr lang="fr-FR" dirty="0"/>
              <a:t>. Que vous ayez besoin de représenter des données sur un plan d'étage, une carte géographique ou un schéma de processus, le </a:t>
            </a:r>
            <a:r>
              <a:rPr lang="fr-FR" b="1" dirty="0" err="1"/>
              <a:t>Synoptic</a:t>
            </a:r>
            <a:r>
              <a:rPr lang="fr-FR" b="1" dirty="0"/>
              <a:t> Panel</a:t>
            </a:r>
            <a:r>
              <a:rPr lang="fr-FR" dirty="0"/>
              <a:t> offre une solution.</a:t>
            </a:r>
          </a:p>
          <a:p>
            <a:pPr marL="0" indent="0" algn="just">
              <a:buNone/>
            </a:pPr>
            <a:endParaRPr lang="fr-FR" dirty="0"/>
          </a:p>
          <a:p>
            <a:pPr algn="just"/>
            <a:r>
              <a:rPr lang="fr-FR" b="1" dirty="0"/>
              <a:t>Pourquoi utiliser le </a:t>
            </a:r>
            <a:r>
              <a:rPr lang="fr-FR" b="1" dirty="0" err="1"/>
              <a:t>Synoptic</a:t>
            </a:r>
            <a:r>
              <a:rPr lang="fr-FR" b="1" dirty="0"/>
              <a:t> Panel ?</a:t>
            </a:r>
            <a:endParaRPr lang="fr-FR" dirty="0"/>
          </a:p>
          <a:p>
            <a:pPr algn="just"/>
            <a:r>
              <a:rPr lang="fr-FR" dirty="0"/>
              <a:t>Il permet de représenter les données de manière spatiale, ce qui facilite l'interprétation des relations et des tendances. Cela peut être particulièrement utile dans des secteurs comme la logistique où la visualisation de l'espace et du placement peut avoir une grande influence sur les décisions.</a:t>
            </a:r>
          </a:p>
        </p:txBody>
      </p:sp>
      <p:sp>
        <p:nvSpPr>
          <p:cNvPr id="4" name="Espace réservé du numéro de diapositive 3">
            <a:extLst>
              <a:ext uri="{FF2B5EF4-FFF2-40B4-BE49-F238E27FC236}">
                <a16:creationId xmlns:a16="http://schemas.microsoft.com/office/drawing/2014/main" id="{4286D95F-FC47-46A0-64A5-F1E0CBC004CC}"/>
              </a:ext>
            </a:extLst>
          </p:cNvPr>
          <p:cNvSpPr>
            <a:spLocks noGrp="1"/>
          </p:cNvSpPr>
          <p:nvPr>
            <p:ph type="sldNum" sz="quarter" idx="12"/>
          </p:nvPr>
        </p:nvSpPr>
        <p:spPr/>
        <p:txBody>
          <a:bodyPr/>
          <a:lstStyle/>
          <a:p>
            <a:pPr rtl="0"/>
            <a:fld id="{401CF334-2D5C-4859-84A6-CA7E6E43FAEB}" type="slidenum">
              <a:rPr lang="fr-FR" noProof="0" smtClean="0"/>
              <a:t>198</a:t>
            </a:fld>
            <a:endParaRPr lang="fr-FR" noProof="0"/>
          </a:p>
        </p:txBody>
      </p:sp>
    </p:spTree>
    <p:extLst>
      <p:ext uri="{BB962C8B-B14F-4D97-AF65-F5344CB8AC3E}">
        <p14:creationId xmlns:p14="http://schemas.microsoft.com/office/powerpoint/2010/main" val="4161108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0BEC76-67D9-764B-7C79-A0A489CF890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4739047-E486-3955-A4F9-3FA260ADB4C4}"/>
              </a:ext>
            </a:extLst>
          </p:cNvPr>
          <p:cNvSpPr>
            <a:spLocks noGrp="1"/>
          </p:cNvSpPr>
          <p:nvPr>
            <p:ph type="title"/>
          </p:nvPr>
        </p:nvSpPr>
        <p:spPr/>
        <p:txBody>
          <a:bodyPr/>
          <a:lstStyle/>
          <a:p>
            <a:r>
              <a:rPr lang="fr-FR" sz="3600" dirty="0">
                <a:solidFill>
                  <a:schemeClr val="tx1"/>
                </a:solidFill>
                <a:effectLst/>
              </a:rPr>
              <a:t>Définir un visuel personnalisé avec le </a:t>
            </a:r>
            <a:r>
              <a:rPr lang="fr-FR" sz="3600" dirty="0" err="1">
                <a:solidFill>
                  <a:schemeClr val="tx1"/>
                </a:solidFill>
                <a:effectLst/>
              </a:rPr>
              <a:t>Synoptic</a:t>
            </a:r>
            <a:r>
              <a:rPr lang="fr-FR" sz="3600" dirty="0">
                <a:solidFill>
                  <a:schemeClr val="tx1"/>
                </a:solidFill>
                <a:effectLst/>
              </a:rPr>
              <a:t> </a:t>
            </a:r>
            <a:r>
              <a:rPr lang="fr-FR" sz="3600" dirty="0" err="1">
                <a:solidFill>
                  <a:schemeClr val="tx1"/>
                </a:solidFill>
                <a:effectLst/>
              </a:rPr>
              <a:t>Pannel</a:t>
            </a:r>
            <a:endParaRPr lang="fr-FR" dirty="0"/>
          </a:p>
        </p:txBody>
      </p:sp>
      <p:sp>
        <p:nvSpPr>
          <p:cNvPr id="3" name="Espace réservé du contenu 2">
            <a:extLst>
              <a:ext uri="{FF2B5EF4-FFF2-40B4-BE49-F238E27FC236}">
                <a16:creationId xmlns:a16="http://schemas.microsoft.com/office/drawing/2014/main" id="{05132B94-D3CA-3CCA-4DBB-494807E65C16}"/>
              </a:ext>
            </a:extLst>
          </p:cNvPr>
          <p:cNvSpPr>
            <a:spLocks noGrp="1"/>
          </p:cNvSpPr>
          <p:nvPr>
            <p:ph idx="1"/>
          </p:nvPr>
        </p:nvSpPr>
        <p:spPr>
          <a:xfrm>
            <a:off x="4230254" y="2124362"/>
            <a:ext cx="7671521" cy="4396509"/>
          </a:xfrm>
        </p:spPr>
        <p:txBody>
          <a:bodyPr>
            <a:normAutofit/>
          </a:bodyPr>
          <a:lstStyle/>
          <a:p>
            <a:pPr>
              <a:spcBef>
                <a:spcPts val="0"/>
              </a:spcBef>
              <a:buAutoNum type="arabicPeriod"/>
            </a:pPr>
            <a:r>
              <a:rPr lang="fr-FR" b="1" dirty="0">
                <a:solidFill>
                  <a:schemeClr val="tx1"/>
                </a:solidFill>
              </a:rPr>
              <a:t>Au préalable : </a:t>
            </a:r>
            <a:r>
              <a:rPr lang="fr-FR" dirty="0">
                <a:solidFill>
                  <a:schemeClr val="tx1"/>
                </a:solidFill>
              </a:rPr>
              <a:t>Avoir une image (PNG de préférence) et un jeu de données associé à l’image.</a:t>
            </a:r>
          </a:p>
          <a:p>
            <a:pPr marL="0" indent="0">
              <a:spcBef>
                <a:spcPts val="0"/>
              </a:spcBef>
              <a:buNone/>
            </a:pPr>
            <a:endParaRPr lang="fr-FR" dirty="0">
              <a:solidFill>
                <a:schemeClr val="tx1"/>
              </a:solidFill>
            </a:endParaRPr>
          </a:p>
          <a:p>
            <a:pPr marL="0" indent="0">
              <a:spcBef>
                <a:spcPts val="0"/>
              </a:spcBef>
              <a:buNone/>
            </a:pPr>
            <a:r>
              <a:rPr lang="fr-FR" b="1" dirty="0">
                <a:solidFill>
                  <a:schemeClr val="tx1"/>
                </a:solidFill>
              </a:rPr>
              <a:t>2.  Mettre des repères dans l’image : </a:t>
            </a:r>
          </a:p>
          <a:p>
            <a:pPr>
              <a:spcBef>
                <a:spcPts val="0"/>
              </a:spcBef>
              <a:buFont typeface="Wingdings" panose="05000000000000000000" pitchFamily="2" charset="2"/>
              <a:buChar char="ü"/>
            </a:pPr>
            <a:r>
              <a:rPr lang="fr-FR" dirty="0"/>
              <a:t>Ouvrir le site </a:t>
            </a:r>
            <a:r>
              <a:rPr lang="fr-FR" dirty="0" err="1"/>
              <a:t>Synoptic</a:t>
            </a:r>
            <a:r>
              <a:rPr lang="fr-FR" dirty="0"/>
              <a:t> : </a:t>
            </a:r>
            <a:r>
              <a:rPr lang="fr-FR" dirty="0">
                <a:hlinkClick r:id="rId3"/>
              </a:rPr>
              <a:t>https://synoptic.design/</a:t>
            </a:r>
            <a:r>
              <a:rPr lang="fr-FR" dirty="0"/>
              <a:t>, </a:t>
            </a:r>
          </a:p>
          <a:p>
            <a:pPr>
              <a:spcBef>
                <a:spcPts val="0"/>
              </a:spcBef>
              <a:buFont typeface="Wingdings" panose="05000000000000000000" pitchFamily="2" charset="2"/>
              <a:buChar char="ü"/>
            </a:pPr>
            <a:r>
              <a:rPr lang="fr-FR" dirty="0"/>
              <a:t>Créer des repères dans l’image : soit zone carrées/rectangulaire avec le viseur sinon avec la </a:t>
            </a:r>
            <a:r>
              <a:rPr lang="fr-FR" u="sng" dirty="0"/>
              <a:t>baguette magique </a:t>
            </a:r>
            <a:r>
              <a:rPr lang="fr-FR" dirty="0"/>
              <a:t>(régions – qui remplit la zone).</a:t>
            </a:r>
          </a:p>
          <a:p>
            <a:pPr marL="0" indent="0">
              <a:spcBef>
                <a:spcPts val="0"/>
              </a:spcBef>
              <a:buNone/>
            </a:pPr>
            <a:endParaRPr lang="fr-FR" dirty="0"/>
          </a:p>
          <a:p>
            <a:pPr marL="0" indent="0" algn="just">
              <a:spcBef>
                <a:spcPts val="0"/>
              </a:spcBef>
              <a:buNone/>
            </a:pPr>
            <a:r>
              <a:rPr lang="fr-FR" sz="1600" i="1" dirty="0">
                <a:solidFill>
                  <a:srgbClr val="00B0F0"/>
                </a:solidFill>
              </a:rPr>
              <a:t>Pour chaque zone, changer le numéro par le nom correspondant aux données : Si Île de France dans les données, changer 1 et mettre le nom exactement comment il est écrit dans les données. Si on laisse 1, il ne fera pas la correspondance entre 1 et Île de France.</a:t>
            </a:r>
          </a:p>
          <a:p>
            <a:pPr marL="0" indent="0">
              <a:spcBef>
                <a:spcPts val="0"/>
              </a:spcBef>
              <a:buNone/>
            </a:pPr>
            <a:endParaRPr lang="fr-FR" dirty="0"/>
          </a:p>
          <a:p>
            <a:pPr>
              <a:spcBef>
                <a:spcPts val="0"/>
              </a:spcBef>
              <a:buFont typeface="Wingdings" panose="05000000000000000000" pitchFamily="2" charset="2"/>
              <a:buChar char="ü"/>
            </a:pPr>
            <a:r>
              <a:rPr lang="fr-FR" dirty="0"/>
              <a:t>Exporter au format SVG. </a:t>
            </a:r>
          </a:p>
        </p:txBody>
      </p:sp>
      <p:sp>
        <p:nvSpPr>
          <p:cNvPr id="4" name="Espace réservé du numéro de diapositive 3">
            <a:extLst>
              <a:ext uri="{FF2B5EF4-FFF2-40B4-BE49-F238E27FC236}">
                <a16:creationId xmlns:a16="http://schemas.microsoft.com/office/drawing/2014/main" id="{63D7C245-F14C-1349-9351-12C1E813CAEC}"/>
              </a:ext>
            </a:extLst>
          </p:cNvPr>
          <p:cNvSpPr>
            <a:spLocks noGrp="1"/>
          </p:cNvSpPr>
          <p:nvPr>
            <p:ph type="sldNum" sz="quarter" idx="12"/>
          </p:nvPr>
        </p:nvSpPr>
        <p:spPr/>
        <p:txBody>
          <a:bodyPr/>
          <a:lstStyle/>
          <a:p>
            <a:pPr rtl="0"/>
            <a:fld id="{401CF334-2D5C-4859-84A6-CA7E6E43FAEB}" type="slidenum">
              <a:rPr lang="fr-FR" noProof="0" smtClean="0"/>
              <a:t>199</a:t>
            </a:fld>
            <a:endParaRPr lang="fr-FR" noProof="0"/>
          </a:p>
        </p:txBody>
      </p:sp>
      <p:pic>
        <p:nvPicPr>
          <p:cNvPr id="6" name="Image 5">
            <a:extLst>
              <a:ext uri="{FF2B5EF4-FFF2-40B4-BE49-F238E27FC236}">
                <a16:creationId xmlns:a16="http://schemas.microsoft.com/office/drawing/2014/main" id="{FCA6D9FA-35C2-792D-1893-8C975C230C7E}"/>
              </a:ext>
            </a:extLst>
          </p:cNvPr>
          <p:cNvPicPr>
            <a:picLocks noChangeAspect="1"/>
          </p:cNvPicPr>
          <p:nvPr/>
        </p:nvPicPr>
        <p:blipFill>
          <a:blip r:embed="rId4"/>
          <a:stretch>
            <a:fillRect/>
          </a:stretch>
        </p:blipFill>
        <p:spPr>
          <a:xfrm>
            <a:off x="531812" y="2236424"/>
            <a:ext cx="3349698" cy="1830599"/>
          </a:xfrm>
          <a:prstGeom prst="rect">
            <a:avLst/>
          </a:prstGeom>
          <a:ln>
            <a:noFill/>
          </a:ln>
          <a:effectLst>
            <a:outerShdw blurRad="292100" dist="139700" dir="2700000" algn="tl" rotWithShape="0">
              <a:srgbClr val="333333">
                <a:alpha val="65000"/>
              </a:srgbClr>
            </a:outerShdw>
          </a:effectLst>
        </p:spPr>
      </p:pic>
      <p:pic>
        <p:nvPicPr>
          <p:cNvPr id="8" name="Image 7">
            <a:extLst>
              <a:ext uri="{FF2B5EF4-FFF2-40B4-BE49-F238E27FC236}">
                <a16:creationId xmlns:a16="http://schemas.microsoft.com/office/drawing/2014/main" id="{AAE8D9FC-5607-E05D-A9BF-D5591E0EC778}"/>
              </a:ext>
            </a:extLst>
          </p:cNvPr>
          <p:cNvPicPr>
            <a:picLocks noChangeAspect="1"/>
          </p:cNvPicPr>
          <p:nvPr/>
        </p:nvPicPr>
        <p:blipFill>
          <a:blip r:embed="rId5"/>
          <a:stretch>
            <a:fillRect/>
          </a:stretch>
        </p:blipFill>
        <p:spPr>
          <a:xfrm>
            <a:off x="1921163" y="4067023"/>
            <a:ext cx="951346" cy="26064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5674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dirty="0"/>
              <a:t>Introduction</a:t>
            </a:r>
          </a:p>
        </p:txBody>
      </p:sp>
      <p:sp>
        <p:nvSpPr>
          <p:cNvPr id="3" name="Espace réservé du contenu 2"/>
          <p:cNvSpPr>
            <a:spLocks noGrp="1"/>
          </p:cNvSpPr>
          <p:nvPr>
            <p:ph idx="1"/>
          </p:nvPr>
        </p:nvSpPr>
        <p:spPr>
          <a:xfrm>
            <a:off x="2592925" y="2391295"/>
            <a:ext cx="8915400" cy="3777622"/>
          </a:xfrm>
        </p:spPr>
        <p:txBody>
          <a:bodyPr rtlCol="0">
            <a:normAutofit lnSpcReduction="10000"/>
          </a:bodyPr>
          <a:lstStyle/>
          <a:p>
            <a:pPr marL="0" indent="0" algn="just">
              <a:buNone/>
            </a:pPr>
            <a:r>
              <a:rPr lang="fr-FR" sz="2800" b="1" dirty="0"/>
              <a:t>Power BI</a:t>
            </a:r>
            <a:r>
              <a:rPr lang="fr-FR" sz="2800" dirty="0"/>
              <a:t>, la solution de Business Intelligence de Microsoft permet aux entreprises </a:t>
            </a:r>
            <a:r>
              <a:rPr lang="fr-FR" sz="2800" b="1" dirty="0"/>
              <a:t>d’agréger, d’analyser et de visualiser </a:t>
            </a:r>
            <a:r>
              <a:rPr lang="fr-FR" sz="2800" dirty="0"/>
              <a:t>les données en provenance de sources multiples</a:t>
            </a:r>
            <a:r>
              <a:rPr lang="fr-FR" sz="2500" dirty="0"/>
              <a:t>. </a:t>
            </a:r>
          </a:p>
          <a:p>
            <a:pPr marL="0" indent="0" algn="just">
              <a:buNone/>
            </a:pPr>
            <a:endParaRPr lang="fr-FR" sz="2500" dirty="0"/>
          </a:p>
          <a:p>
            <a:pPr marL="0" indent="0" algn="just">
              <a:buNone/>
            </a:pPr>
            <a:r>
              <a:rPr lang="fr-FR" sz="2800" dirty="0"/>
              <a:t>À l'issue de cette formation, vous serez en mesure de </a:t>
            </a:r>
            <a:r>
              <a:rPr lang="fr-FR" sz="2800" b="1" dirty="0"/>
              <a:t>créer des tableaux de bord complexes </a:t>
            </a:r>
            <a:r>
              <a:rPr lang="fr-FR" sz="2800" dirty="0"/>
              <a:t>en maîtrisant les fonctionnalités </a:t>
            </a:r>
            <a:r>
              <a:rPr lang="fr-FR" sz="2800" b="1" dirty="0"/>
              <a:t>avancées</a:t>
            </a:r>
            <a:r>
              <a:rPr lang="fr-FR" sz="2800" dirty="0"/>
              <a:t> de ce logiciel.</a:t>
            </a:r>
            <a:endParaRPr lang="fr-FR" sz="2500" dirty="0"/>
          </a:p>
        </p:txBody>
      </p:sp>
      <p:sp>
        <p:nvSpPr>
          <p:cNvPr id="4" name="Espace réservé du numéro de diapositive 3"/>
          <p:cNvSpPr>
            <a:spLocks noGrp="1"/>
          </p:cNvSpPr>
          <p:nvPr>
            <p:ph type="sldNum" sz="quarter" idx="12"/>
          </p:nvPr>
        </p:nvSpPr>
        <p:spPr/>
        <p:txBody>
          <a:bodyPr/>
          <a:lstStyle/>
          <a:p>
            <a:pPr rtl="0"/>
            <a:fld id="{401CF334-2D5C-4859-84A6-CA7E6E43FAEB}" type="slidenum">
              <a:rPr lang="fr-FR" noProof="0" smtClean="0"/>
              <a:t>2</a:t>
            </a:fld>
            <a:endParaRPr lang="fr-FR" noProof="0"/>
          </a:p>
        </p:txBody>
      </p:sp>
    </p:spTree>
    <p:extLst>
      <p:ext uri="{BB962C8B-B14F-4D97-AF65-F5344CB8AC3E}">
        <p14:creationId xmlns:p14="http://schemas.microsoft.com/office/powerpoint/2010/main" val="1352241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C6795869-8688-3D6B-EE34-3F7140D15794}"/>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47CDA6DF-9591-5F0A-4A69-462C820F349A}"/>
              </a:ext>
            </a:extLst>
          </p:cNvPr>
          <p:cNvSpPr>
            <a:spLocks noGrp="1"/>
          </p:cNvSpPr>
          <p:nvPr>
            <p:ph type="ctrTitle"/>
          </p:nvPr>
        </p:nvSpPr>
        <p:spPr>
          <a:xfrm>
            <a:off x="3350394" y="3088757"/>
            <a:ext cx="8131550" cy="2262781"/>
          </a:xfrm>
        </p:spPr>
        <p:txBody>
          <a:bodyPr>
            <a:normAutofit fontScale="90000"/>
          </a:bodyPr>
          <a:lstStyle/>
          <a:p>
            <a:pPr>
              <a:lnSpc>
                <a:spcPct val="90000"/>
              </a:lnSpc>
            </a:pPr>
            <a:r>
              <a:rPr lang="fr-FR" sz="5400" dirty="0">
                <a:solidFill>
                  <a:schemeClr val="tx2">
                    <a:lumMod val="75000"/>
                  </a:schemeClr>
                </a:solidFill>
                <a:effectLst/>
              </a:rPr>
              <a:t>Comprendre l'organisation d'un modèle en étoile</a:t>
            </a:r>
            <a:endParaRPr lang="fr-FR" sz="5000" dirty="0"/>
          </a:p>
        </p:txBody>
      </p:sp>
      <p:sp>
        <p:nvSpPr>
          <p:cNvPr id="4" name="Espace réservé du numéro de diapositive 3">
            <a:extLst>
              <a:ext uri="{FF2B5EF4-FFF2-40B4-BE49-F238E27FC236}">
                <a16:creationId xmlns:a16="http://schemas.microsoft.com/office/drawing/2014/main" id="{3F473147-2BBE-B55F-F15B-FB89493A744B}"/>
              </a:ext>
            </a:extLst>
          </p:cNvPr>
          <p:cNvSpPr>
            <a:spLocks noGrp="1"/>
          </p:cNvSpPr>
          <p:nvPr>
            <p:ph type="sldNum" sz="quarter" idx="12"/>
          </p:nvPr>
        </p:nvSpPr>
        <p:spPr>
          <a:xfrm>
            <a:off x="110598" y="4543907"/>
            <a:ext cx="779767" cy="365125"/>
          </a:xfrm>
        </p:spPr>
        <p:txBody>
          <a:bodyPr>
            <a:normAutofit/>
          </a:bodyPr>
          <a:lstStyle/>
          <a:p>
            <a:pPr rtl="0">
              <a:lnSpc>
                <a:spcPct val="90000"/>
              </a:lnSpc>
              <a:spcAft>
                <a:spcPts val="600"/>
              </a:spcAft>
            </a:pPr>
            <a:fld id="{401CF334-2D5C-4859-84A6-CA7E6E43FAEB}" type="slidenum">
              <a:rPr lang="fr-FR" sz="1900" noProof="0" smtClean="0"/>
              <a:pPr rtl="0">
                <a:lnSpc>
                  <a:spcPct val="90000"/>
                </a:lnSpc>
                <a:spcAft>
                  <a:spcPts val="600"/>
                </a:spcAft>
              </a:pPr>
              <a:t>20</a:t>
            </a:fld>
            <a:endParaRPr lang="fr-FR" sz="1900" noProof="0"/>
          </a:p>
        </p:txBody>
      </p:sp>
    </p:spTree>
    <p:extLst>
      <p:ext uri="{BB962C8B-B14F-4D97-AF65-F5344CB8AC3E}">
        <p14:creationId xmlns:p14="http://schemas.microsoft.com/office/powerpoint/2010/main" val="18227074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8F674-A264-026C-8DCF-01BBF0089BD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0AC4D29-03AE-F36F-F3EE-49785D232497}"/>
              </a:ext>
            </a:extLst>
          </p:cNvPr>
          <p:cNvSpPr>
            <a:spLocks noGrp="1"/>
          </p:cNvSpPr>
          <p:nvPr>
            <p:ph type="title"/>
          </p:nvPr>
        </p:nvSpPr>
        <p:spPr/>
        <p:txBody>
          <a:bodyPr/>
          <a:lstStyle/>
          <a:p>
            <a:r>
              <a:rPr lang="fr-FR" sz="3600" dirty="0">
                <a:solidFill>
                  <a:schemeClr val="tx1"/>
                </a:solidFill>
                <a:effectLst/>
              </a:rPr>
              <a:t>Définir un visuel personnalisé avec le </a:t>
            </a:r>
            <a:r>
              <a:rPr lang="fr-FR" sz="3600" dirty="0" err="1">
                <a:solidFill>
                  <a:schemeClr val="tx1"/>
                </a:solidFill>
                <a:effectLst/>
              </a:rPr>
              <a:t>Synoptic</a:t>
            </a:r>
            <a:r>
              <a:rPr lang="fr-FR" sz="3600" dirty="0">
                <a:solidFill>
                  <a:schemeClr val="tx1"/>
                </a:solidFill>
                <a:effectLst/>
              </a:rPr>
              <a:t> </a:t>
            </a:r>
            <a:r>
              <a:rPr lang="fr-FR" sz="3600" dirty="0" err="1">
                <a:solidFill>
                  <a:schemeClr val="tx1"/>
                </a:solidFill>
                <a:effectLst/>
              </a:rPr>
              <a:t>Pannel</a:t>
            </a:r>
            <a:endParaRPr lang="fr-FR" dirty="0"/>
          </a:p>
        </p:txBody>
      </p:sp>
      <p:sp>
        <p:nvSpPr>
          <p:cNvPr id="3" name="Espace réservé du contenu 2">
            <a:extLst>
              <a:ext uri="{FF2B5EF4-FFF2-40B4-BE49-F238E27FC236}">
                <a16:creationId xmlns:a16="http://schemas.microsoft.com/office/drawing/2014/main" id="{4CF48ADF-CBDD-99B3-3F52-B9D64CDE930A}"/>
              </a:ext>
            </a:extLst>
          </p:cNvPr>
          <p:cNvSpPr>
            <a:spLocks noGrp="1"/>
          </p:cNvSpPr>
          <p:nvPr>
            <p:ph idx="1"/>
          </p:nvPr>
        </p:nvSpPr>
        <p:spPr>
          <a:xfrm>
            <a:off x="3648364" y="2133600"/>
            <a:ext cx="8386618" cy="4100290"/>
          </a:xfrm>
        </p:spPr>
        <p:txBody>
          <a:bodyPr>
            <a:normAutofit lnSpcReduction="10000"/>
          </a:bodyPr>
          <a:lstStyle/>
          <a:p>
            <a:pPr marL="0" indent="0" algn="just">
              <a:spcBef>
                <a:spcPts val="0"/>
              </a:spcBef>
              <a:buNone/>
            </a:pPr>
            <a:r>
              <a:rPr lang="fr-FR" b="1" dirty="0"/>
              <a:t>3.  Dans Power BI :</a:t>
            </a:r>
            <a:r>
              <a:rPr lang="fr-FR" dirty="0"/>
              <a:t> Associer l’image et le jeu de données dans Power BI :</a:t>
            </a:r>
          </a:p>
          <a:p>
            <a:pPr algn="just">
              <a:spcBef>
                <a:spcPts val="0"/>
              </a:spcBef>
              <a:buFont typeface="Wingdings" panose="05000000000000000000" pitchFamily="2" charset="2"/>
              <a:buChar char="ü"/>
            </a:pPr>
            <a:r>
              <a:rPr lang="fr-FR" dirty="0"/>
              <a:t>Intégrer le jeu de données (Import si données pas chargées),</a:t>
            </a:r>
          </a:p>
          <a:p>
            <a:pPr algn="just">
              <a:spcBef>
                <a:spcPts val="0"/>
              </a:spcBef>
              <a:buFont typeface="Wingdings" panose="05000000000000000000" pitchFamily="2" charset="2"/>
              <a:buChar char="ü"/>
            </a:pPr>
            <a:r>
              <a:rPr lang="fr-FR" dirty="0"/>
              <a:t>Ajouter le visuel </a:t>
            </a:r>
            <a:r>
              <a:rPr lang="fr-FR" dirty="0" err="1"/>
              <a:t>Synoptic</a:t>
            </a:r>
            <a:r>
              <a:rPr lang="fr-FR" dirty="0"/>
              <a:t> et Importer à l’intérieur le visuel avec les repères créés (SVG enregistré sur l’ordinateur),</a:t>
            </a:r>
          </a:p>
          <a:p>
            <a:pPr marL="0" indent="0" algn="just">
              <a:spcBef>
                <a:spcPts val="0"/>
              </a:spcBef>
              <a:buNone/>
            </a:pPr>
            <a:endParaRPr lang="fr-FR" dirty="0"/>
          </a:p>
          <a:p>
            <a:pPr marL="0" indent="0" algn="just">
              <a:spcBef>
                <a:spcPts val="0"/>
              </a:spcBef>
              <a:buNone/>
            </a:pPr>
            <a:r>
              <a:rPr lang="fr-FR" b="1" dirty="0"/>
              <a:t>4. Insérer des données dans le visuel </a:t>
            </a:r>
            <a:r>
              <a:rPr lang="fr-FR" dirty="0"/>
              <a:t>(fenêtre visualisations) :</a:t>
            </a:r>
          </a:p>
          <a:p>
            <a:pPr algn="just">
              <a:spcBef>
                <a:spcPts val="0"/>
              </a:spcBef>
              <a:buFont typeface="Wingdings" panose="05000000000000000000" pitchFamily="2" charset="2"/>
              <a:buChar char="ü"/>
            </a:pPr>
            <a:r>
              <a:rPr lang="fr-FR" dirty="0"/>
              <a:t>Dans la zone </a:t>
            </a:r>
            <a:r>
              <a:rPr lang="fr-FR" u="sng" dirty="0"/>
              <a:t>catégorie</a:t>
            </a:r>
            <a:r>
              <a:rPr lang="fr-FR" dirty="0"/>
              <a:t> : insérer le champ région,</a:t>
            </a:r>
          </a:p>
          <a:p>
            <a:pPr algn="just">
              <a:spcBef>
                <a:spcPts val="0"/>
              </a:spcBef>
              <a:buFont typeface="Wingdings" panose="05000000000000000000" pitchFamily="2" charset="2"/>
              <a:buChar char="ü"/>
            </a:pPr>
            <a:r>
              <a:rPr lang="fr-FR" dirty="0"/>
              <a:t>Dans la zone </a:t>
            </a:r>
            <a:r>
              <a:rPr lang="fr-FR" u="sng" dirty="0"/>
              <a:t>mesure</a:t>
            </a:r>
            <a:r>
              <a:rPr lang="fr-FR" dirty="0"/>
              <a:t> : insérer la mesure (</a:t>
            </a:r>
            <a:r>
              <a:rPr lang="fr-FR" dirty="0" err="1"/>
              <a:t>MontantVentes</a:t>
            </a:r>
            <a:r>
              <a:rPr lang="fr-FR" dirty="0"/>
              <a:t>), </a:t>
            </a:r>
          </a:p>
          <a:p>
            <a:pPr marL="0" indent="0" algn="just">
              <a:spcBef>
                <a:spcPts val="0"/>
              </a:spcBef>
              <a:buNone/>
            </a:pPr>
            <a:r>
              <a:rPr lang="fr-FR" sz="1400" dirty="0">
                <a:solidFill>
                  <a:srgbClr val="00B0F0"/>
                </a:solidFill>
              </a:rPr>
              <a:t>Dans la zone de mise en forme du visuel, dans la partie « Data </a:t>
            </a:r>
            <a:r>
              <a:rPr lang="fr-FR" sz="1400" dirty="0" err="1">
                <a:solidFill>
                  <a:srgbClr val="00B0F0"/>
                </a:solidFill>
              </a:rPr>
              <a:t>Colors</a:t>
            </a:r>
            <a:r>
              <a:rPr lang="fr-FR" sz="1400" dirty="0">
                <a:solidFill>
                  <a:srgbClr val="00B0F0"/>
                </a:solidFill>
              </a:rPr>
              <a:t> » :</a:t>
            </a:r>
          </a:p>
          <a:p>
            <a:pPr marL="0" indent="0" algn="just">
              <a:spcBef>
                <a:spcPts val="0"/>
              </a:spcBef>
              <a:buNone/>
            </a:pPr>
            <a:r>
              <a:rPr lang="fr-FR" sz="1400" dirty="0">
                <a:solidFill>
                  <a:srgbClr val="00B0F0"/>
                </a:solidFill>
              </a:rPr>
              <a:t>S’il y a des données correspondantes à la région, alors couleur désignée (verte) </a:t>
            </a:r>
          </a:p>
          <a:p>
            <a:pPr marL="0" indent="0" algn="just">
              <a:spcBef>
                <a:spcPts val="0"/>
              </a:spcBef>
              <a:buNone/>
            </a:pPr>
            <a:r>
              <a:rPr lang="fr-FR" sz="1400" dirty="0">
                <a:solidFill>
                  <a:srgbClr val="00B0F0"/>
                </a:solidFill>
              </a:rPr>
              <a:t>sinon autre couleur (ici noir pour </a:t>
            </a:r>
            <a:r>
              <a:rPr lang="fr-FR" sz="1400" dirty="0" err="1">
                <a:solidFill>
                  <a:srgbClr val="00B0F0"/>
                </a:solidFill>
              </a:rPr>
              <a:t>unmatched</a:t>
            </a:r>
            <a:r>
              <a:rPr lang="fr-FR" sz="1400" dirty="0">
                <a:solidFill>
                  <a:srgbClr val="00B0F0"/>
                </a:solidFill>
              </a:rPr>
              <a:t> </a:t>
            </a:r>
            <a:r>
              <a:rPr lang="fr-FR" sz="1400" dirty="0" err="1">
                <a:solidFill>
                  <a:srgbClr val="00B0F0"/>
                </a:solidFill>
              </a:rPr>
              <a:t>color</a:t>
            </a:r>
            <a:r>
              <a:rPr lang="fr-FR" sz="1400" dirty="0">
                <a:solidFill>
                  <a:srgbClr val="00B0F0"/>
                </a:solidFill>
              </a:rPr>
              <a:t>).</a:t>
            </a:r>
          </a:p>
          <a:p>
            <a:pPr marL="0" indent="0" algn="just">
              <a:spcBef>
                <a:spcPts val="0"/>
              </a:spcBef>
              <a:buNone/>
            </a:pPr>
            <a:endParaRPr lang="fr-FR" sz="1400" dirty="0">
              <a:solidFill>
                <a:srgbClr val="00B0F0"/>
              </a:solidFill>
            </a:endParaRPr>
          </a:p>
          <a:p>
            <a:pPr marL="0" indent="0" algn="just">
              <a:spcBef>
                <a:spcPts val="0"/>
              </a:spcBef>
              <a:buNone/>
            </a:pPr>
            <a:endParaRPr lang="fr-FR" sz="1400" dirty="0">
              <a:solidFill>
                <a:srgbClr val="00B0F0"/>
              </a:solidFill>
            </a:endParaRPr>
          </a:p>
          <a:p>
            <a:pPr marL="0" indent="0" algn="just">
              <a:spcBef>
                <a:spcPts val="0"/>
              </a:spcBef>
              <a:buNone/>
            </a:pPr>
            <a:endParaRPr lang="fr-FR" sz="1400" dirty="0">
              <a:solidFill>
                <a:srgbClr val="00B0F0"/>
              </a:solidFill>
            </a:endParaRPr>
          </a:p>
          <a:p>
            <a:pPr algn="just">
              <a:spcBef>
                <a:spcPts val="0"/>
              </a:spcBef>
              <a:buFont typeface="Wingdings" panose="05000000000000000000" pitchFamily="2" charset="2"/>
              <a:buChar char="ü"/>
            </a:pPr>
            <a:r>
              <a:rPr lang="fr-FR" dirty="0"/>
              <a:t>Dans la zone </a:t>
            </a:r>
            <a:r>
              <a:rPr lang="fr-FR" b="1" dirty="0"/>
              <a:t>« </a:t>
            </a:r>
            <a:r>
              <a:rPr lang="fr-FR" b="1" u="sng" dirty="0"/>
              <a:t>Etats de mesures </a:t>
            </a:r>
            <a:r>
              <a:rPr lang="fr-FR" b="1" dirty="0"/>
              <a:t>»* </a:t>
            </a:r>
            <a:r>
              <a:rPr lang="fr-FR" dirty="0"/>
              <a:t>: mettre une mesure qui donne le numéro de couleur (1 pour clair </a:t>
            </a:r>
            <a:r>
              <a:rPr lang="fr-FR" dirty="0">
                <a:sym typeface="Wingdings" panose="05000000000000000000" pitchFamily="2" charset="2"/>
              </a:rPr>
              <a:t> 5 pour foncé).</a:t>
            </a:r>
          </a:p>
          <a:p>
            <a:pPr marL="0" indent="0" algn="just">
              <a:spcBef>
                <a:spcPts val="0"/>
              </a:spcBef>
              <a:buNone/>
            </a:pPr>
            <a:r>
              <a:rPr lang="fr-FR" sz="1400" dirty="0">
                <a:solidFill>
                  <a:srgbClr val="00B0F0"/>
                </a:solidFill>
                <a:sym typeface="Wingdings" panose="05000000000000000000" pitchFamily="2" charset="2"/>
              </a:rPr>
              <a:t>Explication sur la diapositive suivante.</a:t>
            </a:r>
            <a:endParaRPr lang="fr-FR" sz="1400" dirty="0">
              <a:solidFill>
                <a:srgbClr val="00B0F0"/>
              </a:solidFill>
            </a:endParaRPr>
          </a:p>
          <a:p>
            <a:pPr marL="0" indent="0" algn="just">
              <a:spcBef>
                <a:spcPts val="0"/>
              </a:spcBef>
              <a:buNone/>
            </a:pPr>
            <a:endParaRPr lang="fr-FR" dirty="0"/>
          </a:p>
        </p:txBody>
      </p:sp>
      <p:sp>
        <p:nvSpPr>
          <p:cNvPr id="4" name="Espace réservé du numéro de diapositive 3">
            <a:extLst>
              <a:ext uri="{FF2B5EF4-FFF2-40B4-BE49-F238E27FC236}">
                <a16:creationId xmlns:a16="http://schemas.microsoft.com/office/drawing/2014/main" id="{8A0B7BA4-E812-0905-3496-7977B90FE77B}"/>
              </a:ext>
            </a:extLst>
          </p:cNvPr>
          <p:cNvSpPr>
            <a:spLocks noGrp="1"/>
          </p:cNvSpPr>
          <p:nvPr>
            <p:ph type="sldNum" sz="quarter" idx="12"/>
          </p:nvPr>
        </p:nvSpPr>
        <p:spPr/>
        <p:txBody>
          <a:bodyPr/>
          <a:lstStyle/>
          <a:p>
            <a:pPr rtl="0"/>
            <a:fld id="{401CF334-2D5C-4859-84A6-CA7E6E43FAEB}" type="slidenum">
              <a:rPr lang="fr-FR" noProof="0" smtClean="0"/>
              <a:t>200</a:t>
            </a:fld>
            <a:endParaRPr lang="fr-FR" noProof="0"/>
          </a:p>
        </p:txBody>
      </p:sp>
      <p:pic>
        <p:nvPicPr>
          <p:cNvPr id="12" name="Image 11">
            <a:extLst>
              <a:ext uri="{FF2B5EF4-FFF2-40B4-BE49-F238E27FC236}">
                <a16:creationId xmlns:a16="http://schemas.microsoft.com/office/drawing/2014/main" id="{FB75694F-574E-56BD-BF55-BA1DD1C5E02A}"/>
              </a:ext>
            </a:extLst>
          </p:cNvPr>
          <p:cNvPicPr>
            <a:picLocks noChangeAspect="1"/>
          </p:cNvPicPr>
          <p:nvPr/>
        </p:nvPicPr>
        <p:blipFill>
          <a:blip r:embed="rId3"/>
          <a:stretch>
            <a:fillRect/>
          </a:stretch>
        </p:blipFill>
        <p:spPr>
          <a:xfrm>
            <a:off x="1311579" y="2265218"/>
            <a:ext cx="1686160" cy="3477110"/>
          </a:xfrm>
          <a:prstGeom prst="rect">
            <a:avLst/>
          </a:prstGeom>
          <a:ln>
            <a:noFill/>
          </a:ln>
          <a:effectLst>
            <a:outerShdw blurRad="292100" dist="139700" dir="2700000" algn="tl" rotWithShape="0">
              <a:srgbClr val="333333">
                <a:alpha val="65000"/>
              </a:srgbClr>
            </a:outerShdw>
          </a:effectLst>
        </p:spPr>
      </p:pic>
      <p:pic>
        <p:nvPicPr>
          <p:cNvPr id="15" name="Image 14">
            <a:extLst>
              <a:ext uri="{FF2B5EF4-FFF2-40B4-BE49-F238E27FC236}">
                <a16:creationId xmlns:a16="http://schemas.microsoft.com/office/drawing/2014/main" id="{D81995C3-5127-D42A-7336-C2ABD0C4C450}"/>
              </a:ext>
            </a:extLst>
          </p:cNvPr>
          <p:cNvPicPr>
            <a:picLocks noChangeAspect="1"/>
          </p:cNvPicPr>
          <p:nvPr/>
        </p:nvPicPr>
        <p:blipFill>
          <a:blip r:embed="rId4"/>
          <a:stretch>
            <a:fillRect/>
          </a:stretch>
        </p:blipFill>
        <p:spPr>
          <a:xfrm>
            <a:off x="10575649" y="4003773"/>
            <a:ext cx="1145296" cy="11390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90291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7C697-88A2-D6B0-86D9-475169617C1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5780B8F-B1D8-7D29-B7A6-EF0D6CB6BE64}"/>
              </a:ext>
            </a:extLst>
          </p:cNvPr>
          <p:cNvSpPr>
            <a:spLocks noGrp="1"/>
          </p:cNvSpPr>
          <p:nvPr>
            <p:ph type="title"/>
          </p:nvPr>
        </p:nvSpPr>
        <p:spPr/>
        <p:txBody>
          <a:bodyPr/>
          <a:lstStyle/>
          <a:p>
            <a:r>
              <a:rPr lang="fr-FR" sz="3600" dirty="0">
                <a:solidFill>
                  <a:schemeClr val="tx1"/>
                </a:solidFill>
                <a:effectLst/>
              </a:rPr>
              <a:t>Définir un visuel personnalisé avec le </a:t>
            </a:r>
            <a:r>
              <a:rPr lang="fr-FR" sz="3600" dirty="0" err="1">
                <a:solidFill>
                  <a:schemeClr val="tx1"/>
                </a:solidFill>
                <a:effectLst/>
              </a:rPr>
              <a:t>Synoptic</a:t>
            </a:r>
            <a:r>
              <a:rPr lang="fr-FR" sz="3600" dirty="0">
                <a:solidFill>
                  <a:schemeClr val="tx1"/>
                </a:solidFill>
                <a:effectLst/>
              </a:rPr>
              <a:t> </a:t>
            </a:r>
            <a:r>
              <a:rPr lang="fr-FR" sz="3600" dirty="0" err="1">
                <a:solidFill>
                  <a:schemeClr val="tx1"/>
                </a:solidFill>
                <a:effectLst/>
              </a:rPr>
              <a:t>Pannel</a:t>
            </a:r>
            <a:endParaRPr lang="fr-FR" dirty="0"/>
          </a:p>
        </p:txBody>
      </p:sp>
      <p:sp>
        <p:nvSpPr>
          <p:cNvPr id="3" name="Espace réservé du contenu 2">
            <a:extLst>
              <a:ext uri="{FF2B5EF4-FFF2-40B4-BE49-F238E27FC236}">
                <a16:creationId xmlns:a16="http://schemas.microsoft.com/office/drawing/2014/main" id="{3D14584A-00EC-971F-E635-1AD1DFDA306E}"/>
              </a:ext>
            </a:extLst>
          </p:cNvPr>
          <p:cNvSpPr>
            <a:spLocks noGrp="1"/>
          </p:cNvSpPr>
          <p:nvPr>
            <p:ph idx="1"/>
          </p:nvPr>
        </p:nvSpPr>
        <p:spPr>
          <a:xfrm>
            <a:off x="2456874" y="1984890"/>
            <a:ext cx="4876800" cy="4631271"/>
          </a:xfrm>
        </p:spPr>
        <p:txBody>
          <a:bodyPr>
            <a:normAutofit/>
          </a:bodyPr>
          <a:lstStyle/>
          <a:p>
            <a:pPr algn="just">
              <a:spcBef>
                <a:spcPts val="0"/>
              </a:spcBef>
              <a:buFont typeface="Wingdings" panose="05000000000000000000" pitchFamily="2" charset="2"/>
              <a:buChar char="Ø"/>
            </a:pPr>
            <a:r>
              <a:rPr lang="fr-FR" b="1" dirty="0">
                <a:solidFill>
                  <a:schemeClr val="accent5"/>
                </a:solidFill>
              </a:rPr>
              <a:t>Créer deux mesures </a:t>
            </a:r>
            <a:r>
              <a:rPr lang="fr-FR" dirty="0"/>
              <a:t>:</a:t>
            </a:r>
          </a:p>
          <a:p>
            <a:pPr marL="0" indent="0" algn="just">
              <a:spcBef>
                <a:spcPts val="0"/>
              </a:spcBef>
              <a:buNone/>
            </a:pPr>
            <a:r>
              <a:rPr lang="fr-FR" dirty="0"/>
              <a:t>- Une mesure qui crée </a:t>
            </a:r>
            <a:r>
              <a:rPr lang="fr-FR" b="1" dirty="0"/>
              <a:t>la part des ventes </a:t>
            </a:r>
            <a:r>
              <a:rPr lang="fr-FR" dirty="0"/>
              <a:t>sur le global, toutes région confondue.</a:t>
            </a:r>
          </a:p>
          <a:p>
            <a:pPr marL="0" indent="0" algn="just">
              <a:spcBef>
                <a:spcPts val="0"/>
              </a:spcBef>
              <a:buNone/>
            </a:pPr>
            <a:r>
              <a:rPr lang="fr-FR" sz="1400" b="0" dirty="0">
                <a:solidFill>
                  <a:srgbClr val="000000"/>
                </a:solidFill>
                <a:effectLst/>
                <a:latin typeface="Consolas" panose="020B0609020204030204" pitchFamily="49" charset="0"/>
              </a:rPr>
              <a:t>= </a:t>
            </a:r>
            <a:r>
              <a:rPr lang="fr-FR" sz="1400" b="0" dirty="0">
                <a:solidFill>
                  <a:srgbClr val="68349C"/>
                </a:solidFill>
                <a:effectLst/>
                <a:latin typeface="Consolas" panose="020B0609020204030204" pitchFamily="49" charset="0"/>
              </a:rPr>
              <a:t>[Somme montants ventes]</a:t>
            </a:r>
            <a:r>
              <a:rPr lang="fr-FR" sz="1400" b="0" dirty="0">
                <a:solidFill>
                  <a:srgbClr val="000000"/>
                </a:solidFill>
                <a:effectLst/>
                <a:latin typeface="Consolas" panose="020B0609020204030204" pitchFamily="49" charset="0"/>
              </a:rPr>
              <a:t>/</a:t>
            </a:r>
            <a:r>
              <a:rPr lang="fr-FR" sz="1400" b="0" dirty="0">
                <a:solidFill>
                  <a:srgbClr val="3165BB"/>
                </a:solidFill>
                <a:effectLst/>
                <a:latin typeface="Consolas" panose="020B0609020204030204" pitchFamily="49" charset="0"/>
              </a:rPr>
              <a:t>CALCULATE</a:t>
            </a:r>
            <a:r>
              <a:rPr lang="fr-FR" sz="1400" b="0" dirty="0">
                <a:solidFill>
                  <a:srgbClr val="000000"/>
                </a:solidFill>
                <a:effectLst/>
                <a:latin typeface="Consolas" panose="020B0609020204030204" pitchFamily="49" charset="0"/>
              </a:rPr>
              <a:t>(</a:t>
            </a:r>
            <a:r>
              <a:rPr lang="fr-FR" sz="1400" b="0" dirty="0">
                <a:solidFill>
                  <a:srgbClr val="68349C"/>
                </a:solidFill>
                <a:effectLst/>
                <a:latin typeface="Consolas" panose="020B0609020204030204" pitchFamily="49" charset="0"/>
              </a:rPr>
              <a:t>[Somme montants ventes]</a:t>
            </a:r>
            <a:r>
              <a:rPr lang="fr-FR" sz="1400" b="0" dirty="0">
                <a:solidFill>
                  <a:srgbClr val="000000"/>
                </a:solidFill>
                <a:effectLst/>
                <a:latin typeface="Consolas" panose="020B0609020204030204" pitchFamily="49" charset="0"/>
              </a:rPr>
              <a:t>; </a:t>
            </a:r>
            <a:r>
              <a:rPr lang="fr-FR" sz="1400" b="0" dirty="0">
                <a:solidFill>
                  <a:srgbClr val="3165BB"/>
                </a:solidFill>
                <a:effectLst/>
                <a:latin typeface="Consolas" panose="020B0609020204030204" pitchFamily="49" charset="0"/>
              </a:rPr>
              <a:t>all</a:t>
            </a:r>
            <a:r>
              <a:rPr lang="fr-FR" sz="1400" b="0" dirty="0">
                <a:solidFill>
                  <a:srgbClr val="000000"/>
                </a:solidFill>
                <a:effectLst/>
                <a:latin typeface="Consolas" panose="020B0609020204030204" pitchFamily="49" charset="0"/>
              </a:rPr>
              <a:t>(</a:t>
            </a:r>
            <a:r>
              <a:rPr lang="fr-FR" sz="1400" b="0" dirty="0">
                <a:solidFill>
                  <a:srgbClr val="001080"/>
                </a:solidFill>
                <a:effectLst/>
                <a:latin typeface="Consolas" panose="020B0609020204030204" pitchFamily="49" charset="0"/>
              </a:rPr>
              <a:t>'Géographie'[Etat ou région]</a:t>
            </a:r>
            <a:r>
              <a:rPr lang="fr-FR" sz="1400" b="0" dirty="0">
                <a:solidFill>
                  <a:srgbClr val="000000"/>
                </a:solidFill>
                <a:effectLst/>
                <a:latin typeface="Consolas" panose="020B0609020204030204" pitchFamily="49" charset="0"/>
              </a:rPr>
              <a:t>))</a:t>
            </a:r>
          </a:p>
          <a:p>
            <a:pPr marL="0" indent="0" algn="just">
              <a:spcBef>
                <a:spcPts val="0"/>
              </a:spcBef>
              <a:buNone/>
            </a:pPr>
            <a:endParaRPr lang="fr-FR" sz="1400" b="0" dirty="0">
              <a:solidFill>
                <a:srgbClr val="000000"/>
              </a:solidFill>
              <a:effectLst/>
              <a:latin typeface="Consolas" panose="020B0609020204030204" pitchFamily="49" charset="0"/>
            </a:endParaRPr>
          </a:p>
          <a:p>
            <a:pPr marL="0" indent="0" algn="just">
              <a:spcBef>
                <a:spcPts val="0"/>
              </a:spcBef>
              <a:buNone/>
            </a:pPr>
            <a:r>
              <a:rPr kumimoji="0" lang="fr-FR"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Une mesure qui crée </a:t>
            </a:r>
            <a:r>
              <a:rPr kumimoji="0" lang="fr-FR" sz="1800" b="1"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l’état des ventes* </a:t>
            </a:r>
            <a:r>
              <a:rPr kumimoji="0" lang="fr-FR"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a:t>
            </a:r>
          </a:p>
          <a:p>
            <a:pPr marL="0" indent="0" algn="just">
              <a:spcBef>
                <a:spcPts val="0"/>
              </a:spcBef>
              <a:buNone/>
            </a:pPr>
            <a:r>
              <a:rPr kumimoji="0" lang="fr-FR" sz="14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IF([Part Ventes région] &lt; 0,02; 1; </a:t>
            </a:r>
          </a:p>
          <a:p>
            <a:pPr marL="0" indent="0" algn="just">
              <a:spcBef>
                <a:spcPts val="0"/>
              </a:spcBef>
              <a:buNone/>
            </a:pPr>
            <a:r>
              <a:rPr kumimoji="0" lang="fr-FR" sz="14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IF([Part Ventes région] &lt; 0,06; 2;</a:t>
            </a:r>
          </a:p>
          <a:p>
            <a:pPr marL="0" indent="0" algn="just">
              <a:spcBef>
                <a:spcPts val="0"/>
              </a:spcBef>
              <a:buNone/>
            </a:pPr>
            <a:r>
              <a:rPr kumimoji="0" lang="fr-FR" sz="14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IF([Part Ventes région]&lt;0,1; 3;</a:t>
            </a:r>
          </a:p>
          <a:p>
            <a:pPr marL="0" indent="0" algn="just">
              <a:spcBef>
                <a:spcPts val="0"/>
              </a:spcBef>
              <a:buNone/>
            </a:pPr>
            <a:r>
              <a:rPr kumimoji="0" lang="fr-FR" sz="14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IF([Part Ventes région]&lt;0,25; 4;5))))</a:t>
            </a:r>
          </a:p>
          <a:p>
            <a:pPr marL="0" indent="0" algn="just">
              <a:spcBef>
                <a:spcPts val="0"/>
              </a:spcBef>
              <a:buNone/>
            </a:pPr>
            <a:endParaRPr lang="fr-FR" dirty="0"/>
          </a:p>
          <a:p>
            <a:pPr algn="just">
              <a:spcBef>
                <a:spcPts val="0"/>
              </a:spcBef>
              <a:buFont typeface="Wingdings" panose="05000000000000000000" pitchFamily="2" charset="2"/>
              <a:buChar char="Ø"/>
            </a:pPr>
            <a:r>
              <a:rPr lang="fr-FR" b="1" i="1" dirty="0"/>
              <a:t>Dans la partie « Visualisations », « format visuel », « States » </a:t>
            </a:r>
            <a:r>
              <a:rPr lang="fr-FR" dirty="0"/>
              <a:t>: </a:t>
            </a:r>
          </a:p>
          <a:p>
            <a:pPr marL="0" indent="0" algn="just">
              <a:spcBef>
                <a:spcPts val="0"/>
              </a:spcBef>
              <a:buNone/>
            </a:pPr>
            <a:r>
              <a:rPr lang="fr-FR" b="1" dirty="0"/>
              <a:t>Ajuster les couleurs </a:t>
            </a:r>
            <a:r>
              <a:rPr lang="fr-FR" dirty="0"/>
              <a:t>pour chaque valeur de la mesure état des ventes.</a:t>
            </a:r>
          </a:p>
          <a:p>
            <a:pPr marL="0" indent="0" algn="just">
              <a:spcBef>
                <a:spcPts val="0"/>
              </a:spcBef>
              <a:buNone/>
            </a:pPr>
            <a:r>
              <a:rPr lang="fr-FR" sz="1400" dirty="0">
                <a:solidFill>
                  <a:srgbClr val="00B0F0"/>
                </a:solidFill>
              </a:rPr>
              <a:t>Si la valeur est égale à 1, alors vert très clair, etc.</a:t>
            </a:r>
          </a:p>
        </p:txBody>
      </p:sp>
      <p:sp>
        <p:nvSpPr>
          <p:cNvPr id="4" name="Espace réservé du numéro de diapositive 3">
            <a:extLst>
              <a:ext uri="{FF2B5EF4-FFF2-40B4-BE49-F238E27FC236}">
                <a16:creationId xmlns:a16="http://schemas.microsoft.com/office/drawing/2014/main" id="{22DC95BD-1DEB-4494-D82D-3F70E41CE2AB}"/>
              </a:ext>
            </a:extLst>
          </p:cNvPr>
          <p:cNvSpPr>
            <a:spLocks noGrp="1"/>
          </p:cNvSpPr>
          <p:nvPr>
            <p:ph type="sldNum" sz="quarter" idx="12"/>
          </p:nvPr>
        </p:nvSpPr>
        <p:spPr/>
        <p:txBody>
          <a:bodyPr/>
          <a:lstStyle/>
          <a:p>
            <a:pPr rtl="0"/>
            <a:fld id="{401CF334-2D5C-4859-84A6-CA7E6E43FAEB}" type="slidenum">
              <a:rPr lang="fr-FR" noProof="0" smtClean="0"/>
              <a:t>201</a:t>
            </a:fld>
            <a:endParaRPr lang="fr-FR" noProof="0"/>
          </a:p>
        </p:txBody>
      </p:sp>
      <p:pic>
        <p:nvPicPr>
          <p:cNvPr id="7" name="Image 6">
            <a:extLst>
              <a:ext uri="{FF2B5EF4-FFF2-40B4-BE49-F238E27FC236}">
                <a16:creationId xmlns:a16="http://schemas.microsoft.com/office/drawing/2014/main" id="{4CCCEA1D-5B36-8381-6D77-17B3075CEBB8}"/>
              </a:ext>
            </a:extLst>
          </p:cNvPr>
          <p:cNvPicPr>
            <a:picLocks noChangeAspect="1"/>
          </p:cNvPicPr>
          <p:nvPr/>
        </p:nvPicPr>
        <p:blipFill>
          <a:blip r:embed="rId3"/>
          <a:stretch>
            <a:fillRect/>
          </a:stretch>
        </p:blipFill>
        <p:spPr>
          <a:xfrm>
            <a:off x="892030" y="1345545"/>
            <a:ext cx="1010661" cy="5419326"/>
          </a:xfrm>
          <a:prstGeom prst="rect">
            <a:avLst/>
          </a:prstGeom>
          <a:ln>
            <a:noFill/>
          </a:ln>
          <a:effectLst>
            <a:outerShdw blurRad="292100" dist="139700" dir="2700000" algn="tl" rotWithShape="0">
              <a:srgbClr val="333333">
                <a:alpha val="65000"/>
              </a:srgbClr>
            </a:outerShdw>
          </a:effectLst>
        </p:spPr>
      </p:pic>
      <p:pic>
        <p:nvPicPr>
          <p:cNvPr id="9" name="Image 8">
            <a:extLst>
              <a:ext uri="{FF2B5EF4-FFF2-40B4-BE49-F238E27FC236}">
                <a16:creationId xmlns:a16="http://schemas.microsoft.com/office/drawing/2014/main" id="{52081DE7-033B-B8B6-B519-AB737F1132DD}"/>
              </a:ext>
            </a:extLst>
          </p:cNvPr>
          <p:cNvPicPr>
            <a:picLocks noChangeAspect="1"/>
          </p:cNvPicPr>
          <p:nvPr/>
        </p:nvPicPr>
        <p:blipFill>
          <a:blip r:embed="rId4"/>
          <a:stretch>
            <a:fillRect/>
          </a:stretch>
        </p:blipFill>
        <p:spPr>
          <a:xfrm>
            <a:off x="7441673" y="1984890"/>
            <a:ext cx="4586905" cy="4548198"/>
          </a:xfrm>
          <a:prstGeom prst="rect">
            <a:avLst/>
          </a:prstGeom>
          <a:ln>
            <a:noFill/>
          </a:ln>
          <a:effectLst>
            <a:outerShdw blurRad="292100" dist="139700" dir="2700000" algn="tl" rotWithShape="0">
              <a:srgbClr val="333333">
                <a:alpha val="65000"/>
              </a:srgbClr>
            </a:outerShdw>
          </a:effectLst>
        </p:spPr>
      </p:pic>
      <p:cxnSp>
        <p:nvCxnSpPr>
          <p:cNvPr id="11" name="Connecteur droit avec flèche 10">
            <a:extLst>
              <a:ext uri="{FF2B5EF4-FFF2-40B4-BE49-F238E27FC236}">
                <a16:creationId xmlns:a16="http://schemas.microsoft.com/office/drawing/2014/main" id="{FAC12F2C-C9CA-179A-730C-374C659EF1A0}"/>
              </a:ext>
            </a:extLst>
          </p:cNvPr>
          <p:cNvCxnSpPr>
            <a:cxnSpLocks/>
          </p:cNvCxnSpPr>
          <p:nvPr/>
        </p:nvCxnSpPr>
        <p:spPr>
          <a:xfrm flipH="1" flipV="1">
            <a:off x="1311579" y="3158836"/>
            <a:ext cx="1145295" cy="2124364"/>
          </a:xfrm>
          <a:prstGeom prst="straightConnector1">
            <a:avLst/>
          </a:prstGeom>
          <a:ln w="57150">
            <a:tailEnd type="triangle"/>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1478813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44F7B-F17F-FCB3-508D-369124607A5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DF9B359-9902-396C-3FDF-90FDAD7BBFA8}"/>
              </a:ext>
            </a:extLst>
          </p:cNvPr>
          <p:cNvSpPr>
            <a:spLocks noGrp="1"/>
          </p:cNvSpPr>
          <p:nvPr>
            <p:ph type="title"/>
          </p:nvPr>
        </p:nvSpPr>
        <p:spPr>
          <a:xfrm>
            <a:off x="2592925" y="624110"/>
            <a:ext cx="9357775" cy="1621250"/>
          </a:xfrm>
        </p:spPr>
        <p:txBody>
          <a:bodyPr rtlCol="0">
            <a:normAutofit/>
          </a:bodyPr>
          <a:lstStyle/>
          <a:p>
            <a:pPr rtl="0"/>
            <a:r>
              <a:rPr lang="fr-FR" dirty="0">
                <a:highlight>
                  <a:srgbClr val="00FF00"/>
                </a:highlight>
              </a:rPr>
              <a:t>Exercices sur la création </a:t>
            </a:r>
            <a:r>
              <a:rPr lang="fr-FR" dirty="0"/>
              <a:t>de mesures</a:t>
            </a:r>
          </a:p>
        </p:txBody>
      </p:sp>
      <p:sp>
        <p:nvSpPr>
          <p:cNvPr id="3" name="Espace réservé du numéro de diapositive 2">
            <a:extLst>
              <a:ext uri="{FF2B5EF4-FFF2-40B4-BE49-F238E27FC236}">
                <a16:creationId xmlns:a16="http://schemas.microsoft.com/office/drawing/2014/main" id="{B04FD699-9263-CF26-83C5-1C2F9CB6F153}"/>
              </a:ext>
            </a:extLst>
          </p:cNvPr>
          <p:cNvSpPr>
            <a:spLocks noGrp="1"/>
          </p:cNvSpPr>
          <p:nvPr>
            <p:ph type="sldNum" sz="quarter" idx="12"/>
          </p:nvPr>
        </p:nvSpPr>
        <p:spPr/>
        <p:txBody>
          <a:bodyPr/>
          <a:lstStyle/>
          <a:p>
            <a:pPr rtl="0"/>
            <a:fld id="{401CF334-2D5C-4859-84A6-CA7E6E43FAEB}" type="slidenum">
              <a:rPr lang="fr-FR" noProof="0" smtClean="0"/>
              <a:t>202</a:t>
            </a:fld>
            <a:endParaRPr lang="fr-FR" noProof="0"/>
          </a:p>
        </p:txBody>
      </p:sp>
      <p:sp>
        <p:nvSpPr>
          <p:cNvPr id="6" name="ZoneTexte 5">
            <a:extLst>
              <a:ext uri="{FF2B5EF4-FFF2-40B4-BE49-F238E27FC236}">
                <a16:creationId xmlns:a16="http://schemas.microsoft.com/office/drawing/2014/main" id="{38F8C533-0CBE-6490-4BAC-AC90786D5C91}"/>
              </a:ext>
            </a:extLst>
          </p:cNvPr>
          <p:cNvSpPr txBox="1"/>
          <p:nvPr/>
        </p:nvSpPr>
        <p:spPr>
          <a:xfrm>
            <a:off x="2655887" y="2860508"/>
            <a:ext cx="7979193" cy="2785378"/>
          </a:xfrm>
          <a:prstGeom prst="rect">
            <a:avLst/>
          </a:prstGeom>
          <a:noFill/>
        </p:spPr>
        <p:txBody>
          <a:bodyPr wrap="square" rtlCol="0">
            <a:spAutoFit/>
          </a:bodyPr>
          <a:lstStyle/>
          <a:p>
            <a:r>
              <a:rPr lang="fr-FR" sz="2500" dirty="0"/>
              <a:t>Veuillez regarder les exercices : </a:t>
            </a:r>
          </a:p>
          <a:p>
            <a:endParaRPr lang="fr-FR" sz="2500" dirty="0"/>
          </a:p>
          <a:p>
            <a:r>
              <a:rPr lang="fr-FR" sz="2500" dirty="0"/>
              <a:t>Définir une ligne graphique et l'intégrer dans un modèle de rapports. </a:t>
            </a:r>
          </a:p>
          <a:p>
            <a:r>
              <a:rPr lang="fr-FR" sz="2500" dirty="0"/>
              <a:t>Mettre en place des outils de navigation et d'exploration. </a:t>
            </a:r>
          </a:p>
          <a:p>
            <a:r>
              <a:rPr lang="fr-FR" sz="2500" dirty="0"/>
              <a:t>Présenter un scénario.</a:t>
            </a:r>
            <a:endParaRPr lang="fr-FR" dirty="0"/>
          </a:p>
        </p:txBody>
      </p:sp>
    </p:spTree>
    <p:extLst>
      <p:ext uri="{BB962C8B-B14F-4D97-AF65-F5344CB8AC3E}">
        <p14:creationId xmlns:p14="http://schemas.microsoft.com/office/powerpoint/2010/main" val="666220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ADABD4B9-411F-494F-A7A6-6FAFFA51134F}"/>
            </a:ext>
          </a:extLst>
        </p:cNvPr>
        <p:cNvGrpSpPr/>
        <p:nvPr/>
      </p:nvGrpSpPr>
      <p:grpSpPr>
        <a:xfrm>
          <a:off x="0" y="0"/>
          <a:ext cx="0" cy="0"/>
          <a:chOff x="0" y="0"/>
          <a:chExt cx="0" cy="0"/>
        </a:xfrm>
      </p:grpSpPr>
      <p:grpSp>
        <p:nvGrpSpPr>
          <p:cNvPr id="14" name="Group 13">
            <a:extLst>
              <a:ext uri="{FF2B5EF4-FFF2-40B4-BE49-F238E27FC236}">
                <a16:creationId xmlns:a16="http://schemas.microsoft.com/office/drawing/2014/main" id="{45C833DE-7284-FAA4-BC9A-5C2BD44998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5" name="Freeform 11">
              <a:extLst>
                <a:ext uri="{FF2B5EF4-FFF2-40B4-BE49-F238E27FC236}">
                  <a16:creationId xmlns:a16="http://schemas.microsoft.com/office/drawing/2014/main" id="{AC70C457-9479-7566-2AD3-ED8207E7FF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fr-FR"/>
            </a:p>
          </p:txBody>
        </p:sp>
        <p:sp>
          <p:nvSpPr>
            <p:cNvPr id="16" name="Freeform 12">
              <a:extLst>
                <a:ext uri="{FF2B5EF4-FFF2-40B4-BE49-F238E27FC236}">
                  <a16:creationId xmlns:a16="http://schemas.microsoft.com/office/drawing/2014/main" id="{1FB75197-477C-BC30-FF83-3A8B134165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fr-FR"/>
            </a:p>
          </p:txBody>
        </p:sp>
        <p:sp>
          <p:nvSpPr>
            <p:cNvPr id="17" name="Freeform 13">
              <a:extLst>
                <a:ext uri="{FF2B5EF4-FFF2-40B4-BE49-F238E27FC236}">
                  <a16:creationId xmlns:a16="http://schemas.microsoft.com/office/drawing/2014/main" id="{BBE12896-696A-834E-4188-CC206A61C5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fr-FR"/>
            </a:p>
          </p:txBody>
        </p:sp>
        <p:sp>
          <p:nvSpPr>
            <p:cNvPr id="18" name="Freeform 14">
              <a:extLst>
                <a:ext uri="{FF2B5EF4-FFF2-40B4-BE49-F238E27FC236}">
                  <a16:creationId xmlns:a16="http://schemas.microsoft.com/office/drawing/2014/main" id="{859B2DEF-B0AB-6D9C-31CB-47089B4D11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fr-FR"/>
            </a:p>
          </p:txBody>
        </p:sp>
        <p:sp>
          <p:nvSpPr>
            <p:cNvPr id="19" name="Freeform 15">
              <a:extLst>
                <a:ext uri="{FF2B5EF4-FFF2-40B4-BE49-F238E27FC236}">
                  <a16:creationId xmlns:a16="http://schemas.microsoft.com/office/drawing/2014/main" id="{C9023B56-C231-7B91-0C29-9CD13FABC3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fr-FR"/>
            </a:p>
          </p:txBody>
        </p:sp>
        <p:sp>
          <p:nvSpPr>
            <p:cNvPr id="20" name="Freeform 16">
              <a:extLst>
                <a:ext uri="{FF2B5EF4-FFF2-40B4-BE49-F238E27FC236}">
                  <a16:creationId xmlns:a16="http://schemas.microsoft.com/office/drawing/2014/main" id="{E6C5EDCE-E85D-E17C-B379-B21D334639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fr-FR"/>
            </a:p>
          </p:txBody>
        </p:sp>
        <p:sp>
          <p:nvSpPr>
            <p:cNvPr id="21" name="Freeform 17">
              <a:extLst>
                <a:ext uri="{FF2B5EF4-FFF2-40B4-BE49-F238E27FC236}">
                  <a16:creationId xmlns:a16="http://schemas.microsoft.com/office/drawing/2014/main" id="{B4FA886F-4715-C623-5E95-A5B48DA514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fr-FR"/>
            </a:p>
          </p:txBody>
        </p:sp>
        <p:sp>
          <p:nvSpPr>
            <p:cNvPr id="22" name="Freeform 18">
              <a:extLst>
                <a:ext uri="{FF2B5EF4-FFF2-40B4-BE49-F238E27FC236}">
                  <a16:creationId xmlns:a16="http://schemas.microsoft.com/office/drawing/2014/main" id="{9BCEFF00-0C23-9A69-0CC6-F5F26DF9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fr-FR"/>
            </a:p>
          </p:txBody>
        </p:sp>
        <p:sp>
          <p:nvSpPr>
            <p:cNvPr id="23" name="Freeform 19">
              <a:extLst>
                <a:ext uri="{FF2B5EF4-FFF2-40B4-BE49-F238E27FC236}">
                  <a16:creationId xmlns:a16="http://schemas.microsoft.com/office/drawing/2014/main" id="{3D09D592-74D9-D730-5A42-13E2B24E46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fr-FR"/>
            </a:p>
          </p:txBody>
        </p:sp>
        <p:sp>
          <p:nvSpPr>
            <p:cNvPr id="24" name="Freeform 20">
              <a:extLst>
                <a:ext uri="{FF2B5EF4-FFF2-40B4-BE49-F238E27FC236}">
                  <a16:creationId xmlns:a16="http://schemas.microsoft.com/office/drawing/2014/main" id="{D41683E7-6F6D-CFA8-F69A-9195369CD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fr-FR"/>
            </a:p>
          </p:txBody>
        </p:sp>
        <p:sp>
          <p:nvSpPr>
            <p:cNvPr id="25" name="Freeform 21">
              <a:extLst>
                <a:ext uri="{FF2B5EF4-FFF2-40B4-BE49-F238E27FC236}">
                  <a16:creationId xmlns:a16="http://schemas.microsoft.com/office/drawing/2014/main" id="{C1EE7F43-E1E7-00E9-8945-79A64B1850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fr-FR"/>
            </a:p>
          </p:txBody>
        </p:sp>
        <p:sp>
          <p:nvSpPr>
            <p:cNvPr id="26" name="Freeform 22">
              <a:extLst>
                <a:ext uri="{FF2B5EF4-FFF2-40B4-BE49-F238E27FC236}">
                  <a16:creationId xmlns:a16="http://schemas.microsoft.com/office/drawing/2014/main" id="{1F5079BD-5C1A-3E08-DCE1-84AA5B540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fr-FR"/>
            </a:p>
          </p:txBody>
        </p:sp>
      </p:grpSp>
      <p:grpSp>
        <p:nvGrpSpPr>
          <p:cNvPr id="28" name="Group 27">
            <a:extLst>
              <a:ext uri="{FF2B5EF4-FFF2-40B4-BE49-F238E27FC236}">
                <a16:creationId xmlns:a16="http://schemas.microsoft.com/office/drawing/2014/main" id="{8647B2AD-C2C3-10AE-1591-4E032B7FCF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9" name="Freeform 27">
              <a:extLst>
                <a:ext uri="{FF2B5EF4-FFF2-40B4-BE49-F238E27FC236}">
                  <a16:creationId xmlns:a16="http://schemas.microsoft.com/office/drawing/2014/main" id="{DDA4D585-80A0-66F0-5CBD-CAA90468A6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fr-FR"/>
            </a:p>
          </p:txBody>
        </p:sp>
        <p:sp>
          <p:nvSpPr>
            <p:cNvPr id="30" name="Freeform 28">
              <a:extLst>
                <a:ext uri="{FF2B5EF4-FFF2-40B4-BE49-F238E27FC236}">
                  <a16:creationId xmlns:a16="http://schemas.microsoft.com/office/drawing/2014/main" id="{867EA42D-194D-B0A4-444A-0F1261D47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fr-FR"/>
            </a:p>
          </p:txBody>
        </p:sp>
        <p:sp>
          <p:nvSpPr>
            <p:cNvPr id="31" name="Freeform 29">
              <a:extLst>
                <a:ext uri="{FF2B5EF4-FFF2-40B4-BE49-F238E27FC236}">
                  <a16:creationId xmlns:a16="http://schemas.microsoft.com/office/drawing/2014/main" id="{89501509-B097-A7A8-3D2B-E3D5BB641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fr-FR"/>
            </a:p>
          </p:txBody>
        </p:sp>
        <p:sp>
          <p:nvSpPr>
            <p:cNvPr id="32" name="Freeform 30">
              <a:extLst>
                <a:ext uri="{FF2B5EF4-FFF2-40B4-BE49-F238E27FC236}">
                  <a16:creationId xmlns:a16="http://schemas.microsoft.com/office/drawing/2014/main" id="{D619A87B-C278-E0DE-E0E5-AFB969269F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fr-FR"/>
            </a:p>
          </p:txBody>
        </p:sp>
        <p:sp>
          <p:nvSpPr>
            <p:cNvPr id="33" name="Freeform 31">
              <a:extLst>
                <a:ext uri="{FF2B5EF4-FFF2-40B4-BE49-F238E27FC236}">
                  <a16:creationId xmlns:a16="http://schemas.microsoft.com/office/drawing/2014/main" id="{1B132EDA-65C1-35EA-7835-CFD30385CF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fr-FR"/>
            </a:p>
          </p:txBody>
        </p:sp>
        <p:sp>
          <p:nvSpPr>
            <p:cNvPr id="34" name="Freeform 32">
              <a:extLst>
                <a:ext uri="{FF2B5EF4-FFF2-40B4-BE49-F238E27FC236}">
                  <a16:creationId xmlns:a16="http://schemas.microsoft.com/office/drawing/2014/main" id="{F05F382A-290C-A609-D972-87FC4E524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fr-FR"/>
            </a:p>
          </p:txBody>
        </p:sp>
        <p:sp>
          <p:nvSpPr>
            <p:cNvPr id="35" name="Freeform 33">
              <a:extLst>
                <a:ext uri="{FF2B5EF4-FFF2-40B4-BE49-F238E27FC236}">
                  <a16:creationId xmlns:a16="http://schemas.microsoft.com/office/drawing/2014/main" id="{EBB7FCC6-B0EE-09F3-5D81-DF01BFE071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fr-FR"/>
            </a:p>
          </p:txBody>
        </p:sp>
        <p:sp>
          <p:nvSpPr>
            <p:cNvPr id="36" name="Freeform 34">
              <a:extLst>
                <a:ext uri="{FF2B5EF4-FFF2-40B4-BE49-F238E27FC236}">
                  <a16:creationId xmlns:a16="http://schemas.microsoft.com/office/drawing/2014/main" id="{320C00F3-CEA8-BCBF-8F01-FEBCB3461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fr-FR"/>
            </a:p>
          </p:txBody>
        </p:sp>
        <p:sp>
          <p:nvSpPr>
            <p:cNvPr id="37" name="Freeform 35">
              <a:extLst>
                <a:ext uri="{FF2B5EF4-FFF2-40B4-BE49-F238E27FC236}">
                  <a16:creationId xmlns:a16="http://schemas.microsoft.com/office/drawing/2014/main" id="{FB039679-04C0-B751-39B5-DB7996CDA5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fr-FR"/>
            </a:p>
          </p:txBody>
        </p:sp>
        <p:sp>
          <p:nvSpPr>
            <p:cNvPr id="38" name="Freeform 36">
              <a:extLst>
                <a:ext uri="{FF2B5EF4-FFF2-40B4-BE49-F238E27FC236}">
                  <a16:creationId xmlns:a16="http://schemas.microsoft.com/office/drawing/2014/main" id="{D8B2157A-2FA9-1334-6FEB-73406C2697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fr-FR"/>
            </a:p>
          </p:txBody>
        </p:sp>
        <p:sp>
          <p:nvSpPr>
            <p:cNvPr id="39" name="Freeform 37">
              <a:extLst>
                <a:ext uri="{FF2B5EF4-FFF2-40B4-BE49-F238E27FC236}">
                  <a16:creationId xmlns:a16="http://schemas.microsoft.com/office/drawing/2014/main" id="{6408AC77-C98D-4F8B-6989-F865CFE001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fr-FR"/>
            </a:p>
          </p:txBody>
        </p:sp>
        <p:sp>
          <p:nvSpPr>
            <p:cNvPr id="40" name="Freeform 38">
              <a:extLst>
                <a:ext uri="{FF2B5EF4-FFF2-40B4-BE49-F238E27FC236}">
                  <a16:creationId xmlns:a16="http://schemas.microsoft.com/office/drawing/2014/main" id="{E0121840-28B1-BD9E-16F5-BC22502AA7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fr-FR"/>
            </a:p>
          </p:txBody>
        </p:sp>
      </p:grpSp>
      <p:sp>
        <p:nvSpPr>
          <p:cNvPr id="42" name="Rectangle 41">
            <a:extLst>
              <a:ext uri="{FF2B5EF4-FFF2-40B4-BE49-F238E27FC236}">
                <a16:creationId xmlns:a16="http://schemas.microsoft.com/office/drawing/2014/main" id="{C5D47BAA-17BE-F866-A8F5-360B202CE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44" name="Freeform 6">
            <a:extLst>
              <a:ext uri="{FF2B5EF4-FFF2-40B4-BE49-F238E27FC236}">
                <a16:creationId xmlns:a16="http://schemas.microsoft.com/office/drawing/2014/main" id="{46FD69F7-2B3A-7DAE-D300-659D35DEB6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fr-FR"/>
          </a:p>
        </p:txBody>
      </p:sp>
      <p:sp useBgFill="1">
        <p:nvSpPr>
          <p:cNvPr id="46" name="Rectangle 45">
            <a:extLst>
              <a:ext uri="{FF2B5EF4-FFF2-40B4-BE49-F238E27FC236}">
                <a16:creationId xmlns:a16="http://schemas.microsoft.com/office/drawing/2014/main" id="{F1726154-64D5-8A7C-BC94-82C2BF38E9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8CB5586-02AF-F78C-628E-4D5B11DAA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grpSp>
        <p:nvGrpSpPr>
          <p:cNvPr id="50" name="Group 49">
            <a:extLst>
              <a:ext uri="{FF2B5EF4-FFF2-40B4-BE49-F238E27FC236}">
                <a16:creationId xmlns:a16="http://schemas.microsoft.com/office/drawing/2014/main" id="{6535CE74-8F50-E2DA-2A58-F9B5E4816D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2">
              <a:lumMod val="90000"/>
            </a:schemeClr>
          </a:solidFill>
        </p:grpSpPr>
        <p:sp>
          <p:nvSpPr>
            <p:cNvPr id="51" name="Freeform 11">
              <a:extLst>
                <a:ext uri="{FF2B5EF4-FFF2-40B4-BE49-F238E27FC236}">
                  <a16:creationId xmlns:a16="http://schemas.microsoft.com/office/drawing/2014/main" id="{563B2CB2-C5F8-633B-BF16-02A263C475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fr-FR"/>
            </a:p>
          </p:txBody>
        </p:sp>
        <p:sp>
          <p:nvSpPr>
            <p:cNvPr id="52" name="Freeform 12">
              <a:extLst>
                <a:ext uri="{FF2B5EF4-FFF2-40B4-BE49-F238E27FC236}">
                  <a16:creationId xmlns:a16="http://schemas.microsoft.com/office/drawing/2014/main" id="{3366F8FC-F156-B2CB-B888-BC6867334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fr-FR"/>
            </a:p>
          </p:txBody>
        </p:sp>
        <p:sp>
          <p:nvSpPr>
            <p:cNvPr id="53" name="Freeform 13">
              <a:extLst>
                <a:ext uri="{FF2B5EF4-FFF2-40B4-BE49-F238E27FC236}">
                  <a16:creationId xmlns:a16="http://schemas.microsoft.com/office/drawing/2014/main" id="{53C0B993-4A75-1BF5-F758-82797F58B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fr-FR"/>
            </a:p>
          </p:txBody>
        </p:sp>
        <p:sp>
          <p:nvSpPr>
            <p:cNvPr id="54" name="Freeform 14">
              <a:extLst>
                <a:ext uri="{FF2B5EF4-FFF2-40B4-BE49-F238E27FC236}">
                  <a16:creationId xmlns:a16="http://schemas.microsoft.com/office/drawing/2014/main" id="{5D4459AC-DF2B-D487-8832-BF9305FA6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fr-FR"/>
            </a:p>
          </p:txBody>
        </p:sp>
        <p:sp>
          <p:nvSpPr>
            <p:cNvPr id="55" name="Freeform 15">
              <a:extLst>
                <a:ext uri="{FF2B5EF4-FFF2-40B4-BE49-F238E27FC236}">
                  <a16:creationId xmlns:a16="http://schemas.microsoft.com/office/drawing/2014/main" id="{7A88E58D-65A4-A671-1752-B869237425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fr-FR"/>
            </a:p>
          </p:txBody>
        </p:sp>
        <p:sp>
          <p:nvSpPr>
            <p:cNvPr id="56" name="Freeform 16">
              <a:extLst>
                <a:ext uri="{FF2B5EF4-FFF2-40B4-BE49-F238E27FC236}">
                  <a16:creationId xmlns:a16="http://schemas.microsoft.com/office/drawing/2014/main" id="{6B523BDE-2DA2-A2E6-C989-1D65D771F3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fr-FR"/>
            </a:p>
          </p:txBody>
        </p:sp>
        <p:sp>
          <p:nvSpPr>
            <p:cNvPr id="57" name="Freeform 17">
              <a:extLst>
                <a:ext uri="{FF2B5EF4-FFF2-40B4-BE49-F238E27FC236}">
                  <a16:creationId xmlns:a16="http://schemas.microsoft.com/office/drawing/2014/main" id="{A7451748-5611-5A34-BBE2-6D44378736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fr-FR"/>
            </a:p>
          </p:txBody>
        </p:sp>
        <p:sp>
          <p:nvSpPr>
            <p:cNvPr id="58" name="Freeform 18">
              <a:extLst>
                <a:ext uri="{FF2B5EF4-FFF2-40B4-BE49-F238E27FC236}">
                  <a16:creationId xmlns:a16="http://schemas.microsoft.com/office/drawing/2014/main" id="{3672F59A-E1FC-16B8-79FC-229C07565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fr-FR"/>
            </a:p>
          </p:txBody>
        </p:sp>
        <p:sp>
          <p:nvSpPr>
            <p:cNvPr id="59" name="Freeform 19">
              <a:extLst>
                <a:ext uri="{FF2B5EF4-FFF2-40B4-BE49-F238E27FC236}">
                  <a16:creationId xmlns:a16="http://schemas.microsoft.com/office/drawing/2014/main" id="{1C7175C6-4456-E324-F104-09BFE9B7B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fr-FR"/>
            </a:p>
          </p:txBody>
        </p:sp>
        <p:sp>
          <p:nvSpPr>
            <p:cNvPr id="60" name="Freeform 20">
              <a:extLst>
                <a:ext uri="{FF2B5EF4-FFF2-40B4-BE49-F238E27FC236}">
                  <a16:creationId xmlns:a16="http://schemas.microsoft.com/office/drawing/2014/main" id="{A241730F-3D14-0C25-C88B-522986B747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fr-FR"/>
            </a:p>
          </p:txBody>
        </p:sp>
        <p:sp>
          <p:nvSpPr>
            <p:cNvPr id="61" name="Freeform 21">
              <a:extLst>
                <a:ext uri="{FF2B5EF4-FFF2-40B4-BE49-F238E27FC236}">
                  <a16:creationId xmlns:a16="http://schemas.microsoft.com/office/drawing/2014/main" id="{EB84BBC2-FD19-F4A6-9C17-36B682A66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fr-FR"/>
            </a:p>
          </p:txBody>
        </p:sp>
        <p:sp>
          <p:nvSpPr>
            <p:cNvPr id="62" name="Freeform 22">
              <a:extLst>
                <a:ext uri="{FF2B5EF4-FFF2-40B4-BE49-F238E27FC236}">
                  <a16:creationId xmlns:a16="http://schemas.microsoft.com/office/drawing/2014/main" id="{4C1E6F4D-273B-4214-D9C0-6FA5136222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fr-FR"/>
            </a:p>
          </p:txBody>
        </p:sp>
      </p:grpSp>
      <p:sp>
        <p:nvSpPr>
          <p:cNvPr id="9" name="Titre 8">
            <a:extLst>
              <a:ext uri="{FF2B5EF4-FFF2-40B4-BE49-F238E27FC236}">
                <a16:creationId xmlns:a16="http://schemas.microsoft.com/office/drawing/2014/main" id="{45E37BB4-52E2-4759-D52A-EEEE959999D6}"/>
              </a:ext>
            </a:extLst>
          </p:cNvPr>
          <p:cNvSpPr>
            <a:spLocks noGrp="1"/>
          </p:cNvSpPr>
          <p:nvPr>
            <p:ph type="title"/>
          </p:nvPr>
        </p:nvSpPr>
        <p:spPr>
          <a:xfrm>
            <a:off x="1304103" y="1318591"/>
            <a:ext cx="5949260" cy="4220820"/>
          </a:xfrm>
        </p:spPr>
        <p:txBody>
          <a:bodyPr vert="horz" lIns="91440" tIns="45720" rIns="91440" bIns="45720" rtlCol="0" anchor="ctr">
            <a:normAutofit/>
          </a:bodyPr>
          <a:lstStyle/>
          <a:p>
            <a:pPr algn="r"/>
            <a:r>
              <a:rPr lang="fr-FR" sz="8800" dirty="0"/>
              <a:t>Annexes</a:t>
            </a:r>
            <a:endParaRPr lang="en-US" sz="6600" b="1" dirty="0">
              <a:solidFill>
                <a:schemeClr val="tx2">
                  <a:lumMod val="75000"/>
                </a:schemeClr>
              </a:solidFill>
            </a:endParaRPr>
          </a:p>
        </p:txBody>
      </p:sp>
      <p:sp>
        <p:nvSpPr>
          <p:cNvPr id="2" name="Espace réservé du numéro de diapositive 1">
            <a:extLst>
              <a:ext uri="{FF2B5EF4-FFF2-40B4-BE49-F238E27FC236}">
                <a16:creationId xmlns:a16="http://schemas.microsoft.com/office/drawing/2014/main" id="{A43B63E3-6F4F-B727-5FBE-B5B6CA07E8D2}"/>
              </a:ext>
            </a:extLst>
          </p:cNvPr>
          <p:cNvSpPr>
            <a:spLocks noGrp="1"/>
          </p:cNvSpPr>
          <p:nvPr>
            <p:ph type="sldNum" sz="quarter" idx="12"/>
          </p:nvPr>
        </p:nvSpPr>
        <p:spPr>
          <a:xfrm>
            <a:off x="151790" y="3246438"/>
            <a:ext cx="834462" cy="411162"/>
          </a:xfrm>
        </p:spPr>
        <p:txBody>
          <a:bodyPr vert="horz" lIns="91440" tIns="45720" rIns="91440" bIns="45720" rtlCol="0" anchor="ctr">
            <a:normAutofit/>
          </a:bodyPr>
          <a:lstStyle/>
          <a:p>
            <a:pPr>
              <a:spcAft>
                <a:spcPts val="600"/>
              </a:spcAft>
            </a:pPr>
            <a:fld id="{401CF334-2D5C-4859-84A6-CA7E6E43FAEB}" type="slidenum">
              <a:rPr lang="en-US" kern="1200" noProof="0">
                <a:solidFill>
                  <a:schemeClr val="tx1"/>
                </a:solidFill>
                <a:latin typeface="+mn-lt"/>
                <a:ea typeface="+mn-ea"/>
                <a:cs typeface="+mn-cs"/>
              </a:rPr>
              <a:pPr>
                <a:spcAft>
                  <a:spcPts val="600"/>
                </a:spcAft>
              </a:pPr>
              <a:t>203</a:t>
            </a:fld>
            <a:endParaRPr lang="en-US" kern="1200" noProof="0" dirty="0">
              <a:solidFill>
                <a:schemeClr val="tx1"/>
              </a:solidFill>
              <a:latin typeface="+mn-lt"/>
              <a:ea typeface="+mn-ea"/>
              <a:cs typeface="+mn-cs"/>
            </a:endParaRPr>
          </a:p>
        </p:txBody>
      </p:sp>
      <p:cxnSp>
        <p:nvCxnSpPr>
          <p:cNvPr id="64" name="Straight Connector 63">
            <a:extLst>
              <a:ext uri="{FF2B5EF4-FFF2-40B4-BE49-F238E27FC236}">
                <a16:creationId xmlns:a16="http://schemas.microsoft.com/office/drawing/2014/main" id="{2C9ACC1D-F343-2555-7833-7CDC31B111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7196" y="1871831"/>
            <a:ext cx="0" cy="320040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35916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66205" y="512462"/>
            <a:ext cx="8911687" cy="1280890"/>
          </a:xfrm>
        </p:spPr>
        <p:txBody>
          <a:bodyPr rtlCol="0"/>
          <a:lstStyle/>
          <a:p>
            <a:pPr rtl="0"/>
            <a:r>
              <a:rPr lang="fr-FR" dirty="0"/>
              <a:t>Sommaire détaillé (1/3)</a:t>
            </a:r>
          </a:p>
        </p:txBody>
      </p:sp>
      <p:sp>
        <p:nvSpPr>
          <p:cNvPr id="5" name="Espace réservé du numéro de diapositive 4"/>
          <p:cNvSpPr>
            <a:spLocks noGrp="1"/>
          </p:cNvSpPr>
          <p:nvPr>
            <p:ph type="sldNum" sz="quarter" idx="12"/>
          </p:nvPr>
        </p:nvSpPr>
        <p:spPr/>
        <p:txBody>
          <a:bodyPr/>
          <a:lstStyle/>
          <a:p>
            <a:pPr rtl="0"/>
            <a:fld id="{401CF334-2D5C-4859-84A6-CA7E6E43FAEB}" type="slidenum">
              <a:rPr lang="fr-FR" noProof="0" smtClean="0"/>
              <a:t>204</a:t>
            </a:fld>
            <a:endParaRPr lang="fr-FR" noProof="0"/>
          </a:p>
        </p:txBody>
      </p:sp>
      <p:pic>
        <p:nvPicPr>
          <p:cNvPr id="6" name="Image 5">
            <a:extLst>
              <a:ext uri="{FF2B5EF4-FFF2-40B4-BE49-F238E27FC236}">
                <a16:creationId xmlns:a16="http://schemas.microsoft.com/office/drawing/2014/main" id="{D8A0D829-54DA-3077-8BCC-AC46B6F5DA79}"/>
              </a:ext>
            </a:extLst>
          </p:cNvPr>
          <p:cNvPicPr>
            <a:picLocks noChangeAspect="1"/>
          </p:cNvPicPr>
          <p:nvPr/>
        </p:nvPicPr>
        <p:blipFill>
          <a:blip r:embed="rId3"/>
          <a:stretch>
            <a:fillRect/>
          </a:stretch>
        </p:blipFill>
        <p:spPr>
          <a:xfrm>
            <a:off x="4707467" y="1152907"/>
            <a:ext cx="3599252" cy="56113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49088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66205" y="512462"/>
            <a:ext cx="8911687" cy="1280890"/>
          </a:xfrm>
        </p:spPr>
        <p:txBody>
          <a:bodyPr rtlCol="0"/>
          <a:lstStyle/>
          <a:p>
            <a:pPr rtl="0"/>
            <a:r>
              <a:rPr lang="fr-FR"/>
              <a:t>Sommaire détaillé (2/3)</a:t>
            </a:r>
            <a:endParaRPr lang="fr-FR" dirty="0"/>
          </a:p>
        </p:txBody>
      </p:sp>
      <p:sp>
        <p:nvSpPr>
          <p:cNvPr id="5" name="Espace réservé du numéro de diapositive 4"/>
          <p:cNvSpPr>
            <a:spLocks noGrp="1"/>
          </p:cNvSpPr>
          <p:nvPr>
            <p:ph type="sldNum" sz="quarter" idx="12"/>
          </p:nvPr>
        </p:nvSpPr>
        <p:spPr/>
        <p:txBody>
          <a:bodyPr/>
          <a:lstStyle/>
          <a:p>
            <a:pPr rtl="0"/>
            <a:fld id="{401CF334-2D5C-4859-84A6-CA7E6E43FAEB}" type="slidenum">
              <a:rPr lang="fr-FR" noProof="0" smtClean="0"/>
              <a:t>205</a:t>
            </a:fld>
            <a:endParaRPr lang="fr-FR" noProof="0"/>
          </a:p>
        </p:txBody>
      </p:sp>
      <p:pic>
        <p:nvPicPr>
          <p:cNvPr id="3" name="Image 2">
            <a:extLst>
              <a:ext uri="{FF2B5EF4-FFF2-40B4-BE49-F238E27FC236}">
                <a16:creationId xmlns:a16="http://schemas.microsoft.com/office/drawing/2014/main" id="{C04BBCC6-2511-82D2-57D0-842747AA755B}"/>
              </a:ext>
            </a:extLst>
          </p:cNvPr>
          <p:cNvPicPr>
            <a:picLocks noChangeAspect="1"/>
          </p:cNvPicPr>
          <p:nvPr/>
        </p:nvPicPr>
        <p:blipFill>
          <a:blip r:embed="rId3"/>
          <a:stretch>
            <a:fillRect/>
          </a:stretch>
        </p:blipFill>
        <p:spPr>
          <a:xfrm>
            <a:off x="4900492" y="1152907"/>
            <a:ext cx="3443111" cy="5402554"/>
          </a:xfrm>
          <a:prstGeom prst="rect">
            <a:avLst/>
          </a:prstGeom>
        </p:spPr>
      </p:pic>
    </p:spTree>
    <p:extLst>
      <p:ext uri="{BB962C8B-B14F-4D97-AF65-F5344CB8AC3E}">
        <p14:creationId xmlns:p14="http://schemas.microsoft.com/office/powerpoint/2010/main" val="4011238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66205" y="512462"/>
            <a:ext cx="8911687" cy="1280890"/>
          </a:xfrm>
        </p:spPr>
        <p:txBody>
          <a:bodyPr rtlCol="0"/>
          <a:lstStyle/>
          <a:p>
            <a:pPr rtl="0"/>
            <a:r>
              <a:rPr lang="fr-FR" dirty="0"/>
              <a:t>Sommaire détaillé (3/3)</a:t>
            </a:r>
          </a:p>
        </p:txBody>
      </p:sp>
      <p:sp>
        <p:nvSpPr>
          <p:cNvPr id="5" name="Espace réservé du numéro de diapositive 4"/>
          <p:cNvSpPr>
            <a:spLocks noGrp="1"/>
          </p:cNvSpPr>
          <p:nvPr>
            <p:ph type="sldNum" sz="quarter" idx="12"/>
          </p:nvPr>
        </p:nvSpPr>
        <p:spPr/>
        <p:txBody>
          <a:bodyPr/>
          <a:lstStyle/>
          <a:p>
            <a:pPr rtl="0"/>
            <a:fld id="{401CF334-2D5C-4859-84A6-CA7E6E43FAEB}" type="slidenum">
              <a:rPr lang="fr-FR" noProof="0" smtClean="0"/>
              <a:t>206</a:t>
            </a:fld>
            <a:endParaRPr lang="fr-FR" noProof="0"/>
          </a:p>
        </p:txBody>
      </p:sp>
      <p:pic>
        <p:nvPicPr>
          <p:cNvPr id="8" name="Image 7">
            <a:extLst>
              <a:ext uri="{FF2B5EF4-FFF2-40B4-BE49-F238E27FC236}">
                <a16:creationId xmlns:a16="http://schemas.microsoft.com/office/drawing/2014/main" id="{FD940D59-85AB-44F4-0081-5BB5BB7F17D0}"/>
              </a:ext>
            </a:extLst>
          </p:cNvPr>
          <p:cNvPicPr>
            <a:picLocks noChangeAspect="1"/>
          </p:cNvPicPr>
          <p:nvPr/>
        </p:nvPicPr>
        <p:blipFill>
          <a:blip r:embed="rId3"/>
          <a:stretch>
            <a:fillRect/>
          </a:stretch>
        </p:blipFill>
        <p:spPr>
          <a:xfrm>
            <a:off x="3768007" y="1793352"/>
            <a:ext cx="5220429" cy="4058216"/>
          </a:xfrm>
          <a:prstGeom prst="rect">
            <a:avLst/>
          </a:prstGeom>
        </p:spPr>
      </p:pic>
    </p:spTree>
    <p:extLst>
      <p:ext uri="{BB962C8B-B14F-4D97-AF65-F5344CB8AC3E}">
        <p14:creationId xmlns:p14="http://schemas.microsoft.com/office/powerpoint/2010/main" val="784331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ACD4AC7-BE6B-0D0F-EB4E-85E904B0C544}"/>
              </a:ext>
            </a:extLst>
          </p:cNvPr>
          <p:cNvSpPr>
            <a:spLocks noGrp="1"/>
          </p:cNvSpPr>
          <p:nvPr>
            <p:ph type="title"/>
          </p:nvPr>
        </p:nvSpPr>
        <p:spPr/>
        <p:txBody>
          <a:bodyPr/>
          <a:lstStyle/>
          <a:p>
            <a:r>
              <a:rPr lang="fr-FR" dirty="0"/>
              <a:t>Annexes</a:t>
            </a:r>
          </a:p>
        </p:txBody>
      </p:sp>
      <p:sp>
        <p:nvSpPr>
          <p:cNvPr id="6" name="Espace réservé du texte 5">
            <a:extLst>
              <a:ext uri="{FF2B5EF4-FFF2-40B4-BE49-F238E27FC236}">
                <a16:creationId xmlns:a16="http://schemas.microsoft.com/office/drawing/2014/main" id="{9DA4E7BD-A674-7A59-5D50-A1DDBC246924}"/>
              </a:ext>
            </a:extLst>
          </p:cNvPr>
          <p:cNvSpPr>
            <a:spLocks noGrp="1"/>
          </p:cNvSpPr>
          <p:nvPr>
            <p:ph type="body" idx="1"/>
          </p:nvPr>
        </p:nvSpPr>
        <p:spPr/>
        <p:txBody>
          <a:bodyPr/>
          <a:lstStyle/>
          <a:p>
            <a:r>
              <a:rPr lang="fr-FR" dirty="0"/>
              <a:t>Partie 1 : Rappel du cycle sur Power BI et de préparation des données (éléments de formation débutant – niveau 1)</a:t>
            </a:r>
          </a:p>
        </p:txBody>
      </p:sp>
      <p:sp>
        <p:nvSpPr>
          <p:cNvPr id="4" name="Espace réservé du numéro de diapositive 3">
            <a:extLst>
              <a:ext uri="{FF2B5EF4-FFF2-40B4-BE49-F238E27FC236}">
                <a16:creationId xmlns:a16="http://schemas.microsoft.com/office/drawing/2014/main" id="{9DC7194F-9A58-152F-8EE1-936725CF822A}"/>
              </a:ext>
            </a:extLst>
          </p:cNvPr>
          <p:cNvSpPr>
            <a:spLocks noGrp="1"/>
          </p:cNvSpPr>
          <p:nvPr>
            <p:ph type="sldNum" sz="quarter" idx="12"/>
          </p:nvPr>
        </p:nvSpPr>
        <p:spPr/>
        <p:txBody>
          <a:bodyPr/>
          <a:lstStyle/>
          <a:p>
            <a:pPr rtl="0"/>
            <a:fld id="{401CF334-2D5C-4859-84A6-CA7E6E43FAEB}" type="slidenum">
              <a:rPr lang="fr-FR" noProof="0" smtClean="0"/>
              <a:t>207</a:t>
            </a:fld>
            <a:endParaRPr lang="fr-FR" noProof="0"/>
          </a:p>
        </p:txBody>
      </p:sp>
    </p:spTree>
    <p:extLst>
      <p:ext uri="{BB962C8B-B14F-4D97-AF65-F5344CB8AC3E}">
        <p14:creationId xmlns:p14="http://schemas.microsoft.com/office/powerpoint/2010/main" val="929985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dirty="0"/>
              <a:t>Interface Power BI : Où et quoi ?</a:t>
            </a:r>
            <a:br>
              <a:rPr lang="fr-FR" dirty="0"/>
            </a:br>
            <a:r>
              <a:rPr lang="fr-FR" dirty="0"/>
              <a:t>Chargement et transformation</a:t>
            </a:r>
          </a:p>
        </p:txBody>
      </p:sp>
      <p:sp>
        <p:nvSpPr>
          <p:cNvPr id="4" name="Espace réservé du numéro de diapositive 3"/>
          <p:cNvSpPr>
            <a:spLocks noGrp="1"/>
          </p:cNvSpPr>
          <p:nvPr>
            <p:ph type="sldNum" sz="quarter" idx="12"/>
          </p:nvPr>
        </p:nvSpPr>
        <p:spPr/>
        <p:txBody>
          <a:bodyPr/>
          <a:lstStyle/>
          <a:p>
            <a:pPr rtl="0"/>
            <a:fld id="{401CF334-2D5C-4859-84A6-CA7E6E43FAEB}" type="slidenum">
              <a:rPr lang="fr-FR" noProof="0" smtClean="0"/>
              <a:t>208</a:t>
            </a:fld>
            <a:endParaRPr lang="fr-FR" noProof="0"/>
          </a:p>
        </p:txBody>
      </p:sp>
      <p:pic>
        <p:nvPicPr>
          <p:cNvPr id="12" name="Image 11">
            <a:extLst>
              <a:ext uri="{FF2B5EF4-FFF2-40B4-BE49-F238E27FC236}">
                <a16:creationId xmlns:a16="http://schemas.microsoft.com/office/drawing/2014/main" id="{72AFB2E2-685C-DE18-3069-C61E14F50939}"/>
              </a:ext>
            </a:extLst>
          </p:cNvPr>
          <p:cNvPicPr>
            <a:picLocks noChangeAspect="1"/>
          </p:cNvPicPr>
          <p:nvPr/>
        </p:nvPicPr>
        <p:blipFill>
          <a:blip r:embed="rId3"/>
          <a:stretch>
            <a:fillRect/>
          </a:stretch>
        </p:blipFill>
        <p:spPr>
          <a:xfrm>
            <a:off x="2265997" y="2353432"/>
            <a:ext cx="9506694" cy="33071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62850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09"/>
            <a:ext cx="9067263" cy="1551277"/>
          </a:xfrm>
        </p:spPr>
        <p:txBody>
          <a:bodyPr rtlCol="0">
            <a:normAutofit fontScale="90000"/>
          </a:bodyPr>
          <a:lstStyle/>
          <a:p>
            <a:pPr rtl="0"/>
            <a:r>
              <a:rPr lang="fr-FR" dirty="0">
                <a:solidFill>
                  <a:schemeClr val="tx1"/>
                </a:solidFill>
              </a:rPr>
              <a:t>Interface Power BI : Où et quoi ?</a:t>
            </a:r>
            <a:br>
              <a:rPr lang="fr-FR" dirty="0">
                <a:solidFill>
                  <a:schemeClr val="tx1"/>
                </a:solidFill>
              </a:rPr>
            </a:br>
            <a:r>
              <a:rPr lang="fr-FR" dirty="0">
                <a:solidFill>
                  <a:schemeClr val="tx1"/>
                </a:solidFill>
              </a:rPr>
              <a:t>Optimisation du jeu de données et création des rapports</a:t>
            </a:r>
          </a:p>
        </p:txBody>
      </p:sp>
      <p:sp>
        <p:nvSpPr>
          <p:cNvPr id="4" name="Espace réservé du numéro de diapositive 3"/>
          <p:cNvSpPr>
            <a:spLocks noGrp="1"/>
          </p:cNvSpPr>
          <p:nvPr>
            <p:ph type="sldNum" sz="quarter" idx="12"/>
          </p:nvPr>
        </p:nvSpPr>
        <p:spPr/>
        <p:txBody>
          <a:bodyPr/>
          <a:lstStyle/>
          <a:p>
            <a:pPr rtl="0"/>
            <a:fld id="{401CF334-2D5C-4859-84A6-CA7E6E43FAEB}" type="slidenum">
              <a:rPr lang="fr-FR" noProof="0" smtClean="0"/>
              <a:t>209</a:t>
            </a:fld>
            <a:endParaRPr lang="fr-FR" noProof="0"/>
          </a:p>
        </p:txBody>
      </p:sp>
      <p:pic>
        <p:nvPicPr>
          <p:cNvPr id="3" name="Image 2">
            <a:extLst>
              <a:ext uri="{FF2B5EF4-FFF2-40B4-BE49-F238E27FC236}">
                <a16:creationId xmlns:a16="http://schemas.microsoft.com/office/drawing/2014/main" id="{2E46FBCC-4616-9AA3-0BFF-D906E8F534C6}"/>
              </a:ext>
            </a:extLst>
          </p:cNvPr>
          <p:cNvPicPr>
            <a:picLocks noChangeAspect="1"/>
          </p:cNvPicPr>
          <p:nvPr/>
        </p:nvPicPr>
        <p:blipFill>
          <a:blip r:embed="rId3"/>
          <a:stretch>
            <a:fillRect/>
          </a:stretch>
        </p:blipFill>
        <p:spPr>
          <a:xfrm>
            <a:off x="1003465" y="2489457"/>
            <a:ext cx="10880421" cy="33060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7007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kumimoji="0" lang="fr-FR" sz="3600" b="0" i="0" u="none" strike="noStrike" kern="1200" cap="none" spc="0" normalizeH="0" baseline="0" noProof="0" dirty="0">
                <a:ln>
                  <a:noFill/>
                </a:ln>
                <a:solidFill>
                  <a:prstClr val="black">
                    <a:lumMod val="85000"/>
                    <a:lumOff val="15000"/>
                  </a:prstClr>
                </a:solidFill>
                <a:effectLst/>
                <a:uLnTx/>
                <a:uFillTx/>
                <a:latin typeface="Century Gothic" panose="020B0502020202020204"/>
                <a:ea typeface="+mj-ea"/>
                <a:cs typeface="+mj-cs"/>
              </a:rPr>
              <a:t>Comprendre le modèle en étoile</a:t>
            </a:r>
            <a:br>
              <a:rPr kumimoji="0" lang="fr-FR" sz="3600" b="0" i="0" u="none" strike="noStrike" kern="1200" cap="none" spc="0" normalizeH="0" baseline="0" noProof="0" dirty="0">
                <a:ln>
                  <a:noFill/>
                </a:ln>
                <a:solidFill>
                  <a:prstClr val="black">
                    <a:lumMod val="85000"/>
                    <a:lumOff val="15000"/>
                  </a:prstClr>
                </a:solidFill>
                <a:effectLst/>
                <a:uLnTx/>
                <a:uFillTx/>
                <a:latin typeface="Century Gothic" panose="020B0502020202020204"/>
                <a:ea typeface="+mj-ea"/>
                <a:cs typeface="+mj-cs"/>
              </a:rPr>
            </a:br>
            <a:r>
              <a:rPr kumimoji="0" lang="fr-FR" sz="3600" b="0" i="0" u="none" strike="noStrike" kern="1200" cap="none" spc="0" normalizeH="0" baseline="0" noProof="0" dirty="0">
                <a:ln>
                  <a:noFill/>
                </a:ln>
                <a:solidFill>
                  <a:prstClr val="black">
                    <a:lumMod val="85000"/>
                    <a:lumOff val="15000"/>
                  </a:prstClr>
                </a:solidFill>
                <a:effectLst/>
                <a:uLnTx/>
                <a:uFillTx/>
                <a:latin typeface="Century Gothic" panose="020B0502020202020204"/>
                <a:ea typeface="+mj-ea"/>
                <a:cs typeface="+mj-cs"/>
              </a:rPr>
              <a:t>Tables de faits et de dimensions</a:t>
            </a:r>
            <a:endParaRPr lang="fr-FR" dirty="0"/>
          </a:p>
        </p:txBody>
      </p:sp>
      <p:sp>
        <p:nvSpPr>
          <p:cNvPr id="4" name="Espace réservé du numéro de diapositive 3"/>
          <p:cNvSpPr>
            <a:spLocks noGrp="1"/>
          </p:cNvSpPr>
          <p:nvPr>
            <p:ph type="sldNum" sz="quarter" idx="12"/>
          </p:nvPr>
        </p:nvSpPr>
        <p:spPr/>
        <p:txBody>
          <a:bodyPr/>
          <a:lstStyle/>
          <a:p>
            <a:pPr rtl="0"/>
            <a:fld id="{401CF334-2D5C-4859-84A6-CA7E6E43FAEB}" type="slidenum">
              <a:rPr lang="fr-FR" noProof="0" smtClean="0"/>
              <a:t>21</a:t>
            </a:fld>
            <a:endParaRPr lang="fr-FR" noProof="0"/>
          </a:p>
        </p:txBody>
      </p:sp>
      <p:sp>
        <p:nvSpPr>
          <p:cNvPr id="5" name="Espace réservé du contenu 2">
            <a:extLst>
              <a:ext uri="{FF2B5EF4-FFF2-40B4-BE49-F238E27FC236}">
                <a16:creationId xmlns:a16="http://schemas.microsoft.com/office/drawing/2014/main" id="{583C7C56-AB2D-B0FD-5ED3-1C2A5906613C}"/>
              </a:ext>
            </a:extLst>
          </p:cNvPr>
          <p:cNvSpPr txBox="1">
            <a:spLocks/>
          </p:cNvSpPr>
          <p:nvPr/>
        </p:nvSpPr>
        <p:spPr>
          <a:xfrm>
            <a:off x="1930111" y="4264600"/>
            <a:ext cx="9853178" cy="226072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r>
              <a:rPr lang="fr-FR" sz="2000" b="1" dirty="0">
                <a:solidFill>
                  <a:schemeClr val="accent4"/>
                </a:solidFill>
              </a:rPr>
              <a:t>Le schéma en étoile est constitué </a:t>
            </a:r>
            <a:r>
              <a:rPr lang="fr-FR" sz="2000" dirty="0"/>
              <a:t>: </a:t>
            </a:r>
          </a:p>
          <a:p>
            <a:pPr marL="285750" indent="-285750" algn="just">
              <a:buFont typeface="Wingdings" panose="05000000000000000000" pitchFamily="2" charset="2"/>
              <a:buChar char="ü"/>
            </a:pPr>
            <a:r>
              <a:rPr lang="fr-FR" sz="2000" u="sng" dirty="0"/>
              <a:t>Table(s) de faits </a:t>
            </a:r>
            <a:r>
              <a:rPr lang="fr-FR" sz="2000" dirty="0"/>
              <a:t>: D’une(De) </a:t>
            </a:r>
            <a:r>
              <a:rPr lang="fr-FR" sz="2000" b="1" dirty="0"/>
              <a:t>table(s) centrale(s) contenant les données quantitatives et mesurables </a:t>
            </a:r>
            <a:r>
              <a:rPr lang="fr-FR" sz="2000" dirty="0"/>
              <a:t>à positionner en « valeurs » dans les visuels.</a:t>
            </a:r>
          </a:p>
          <a:p>
            <a:pPr marL="285750" indent="-285750" algn="just">
              <a:buFont typeface="Wingdings" panose="05000000000000000000" pitchFamily="2" charset="2"/>
              <a:buChar char="ü"/>
            </a:pPr>
            <a:r>
              <a:rPr lang="fr-FR" sz="2000" u="sng" dirty="0"/>
              <a:t>Table(s) de dimension </a:t>
            </a:r>
            <a:r>
              <a:rPr lang="fr-FR" sz="2000" dirty="0"/>
              <a:t>: De tables qui gravitent autour </a:t>
            </a:r>
            <a:r>
              <a:rPr lang="fr-FR" sz="2000" b="1" dirty="0"/>
              <a:t>contenant les données qualitatives</a:t>
            </a:r>
            <a:r>
              <a:rPr lang="fr-FR" sz="2000" dirty="0"/>
              <a:t> à positionner en « lignes, colonnes, axes et légendes » dans les tableaux et graphiques croisés dynamiques ou autres visuels.</a:t>
            </a:r>
          </a:p>
          <a:p>
            <a:pPr algn="just">
              <a:spcBef>
                <a:spcPct val="0"/>
              </a:spcBef>
              <a:buClrTx/>
              <a:buFont typeface="Wingdings" panose="05000000000000000000" pitchFamily="2" charset="2"/>
              <a:buChar char="ü"/>
              <a:defRPr/>
            </a:pPr>
            <a:endParaRPr lang="fr-FR" altLang="fr-FR" dirty="0">
              <a:solidFill>
                <a:srgbClr val="000000"/>
              </a:solidFill>
            </a:endParaRPr>
          </a:p>
        </p:txBody>
      </p:sp>
      <p:sp>
        <p:nvSpPr>
          <p:cNvPr id="3" name="Espace réservé du contenu 2">
            <a:extLst>
              <a:ext uri="{FF2B5EF4-FFF2-40B4-BE49-F238E27FC236}">
                <a16:creationId xmlns:a16="http://schemas.microsoft.com/office/drawing/2014/main" id="{CB167727-F559-FC19-6F27-F6CC7D83E3BB}"/>
              </a:ext>
            </a:extLst>
          </p:cNvPr>
          <p:cNvSpPr txBox="1">
            <a:spLocks/>
          </p:cNvSpPr>
          <p:nvPr/>
        </p:nvSpPr>
        <p:spPr>
          <a:xfrm>
            <a:off x="1335958" y="2003236"/>
            <a:ext cx="10462752" cy="211609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spcBef>
                <a:spcPct val="0"/>
              </a:spcBef>
              <a:spcAft>
                <a:spcPts val="600"/>
              </a:spcAft>
              <a:buClrTx/>
              <a:buFont typeface="Wingdings" panose="05000000000000000000" pitchFamily="2" charset="2"/>
              <a:buChar char="Ø"/>
              <a:defRPr/>
            </a:pPr>
            <a:r>
              <a:rPr lang="fr-FR" altLang="fr-FR" sz="2000" b="1" dirty="0">
                <a:solidFill>
                  <a:schemeClr val="accent5"/>
                </a:solidFill>
              </a:rPr>
              <a:t>Intérêts et explication </a:t>
            </a:r>
            <a:r>
              <a:rPr lang="fr-FR" altLang="fr-FR" sz="2000" dirty="0">
                <a:solidFill>
                  <a:srgbClr val="000000"/>
                </a:solidFill>
              </a:rPr>
              <a:t>:</a:t>
            </a:r>
          </a:p>
          <a:p>
            <a:pPr algn="just">
              <a:spcBef>
                <a:spcPct val="0"/>
              </a:spcBef>
              <a:spcAft>
                <a:spcPts val="600"/>
              </a:spcAft>
              <a:buClrTx/>
              <a:buFont typeface="Wingdings" panose="05000000000000000000" pitchFamily="2" charset="2"/>
              <a:buChar char="ü"/>
              <a:defRPr/>
            </a:pPr>
            <a:r>
              <a:rPr lang="fr-FR" dirty="0">
                <a:solidFill>
                  <a:schemeClr val="tx1">
                    <a:lumMod val="65000"/>
                    <a:lumOff val="35000"/>
                  </a:schemeClr>
                </a:solidFill>
              </a:rPr>
              <a:t>Un schéma en étoile est un modèle de données multidimensionnel qui permet d'organiser une base de données afin de faciliter </a:t>
            </a:r>
            <a:r>
              <a:rPr lang="fr-FR" b="1" i="1" dirty="0">
                <a:solidFill>
                  <a:schemeClr val="tx1">
                    <a:lumMod val="65000"/>
                    <a:lumOff val="35000"/>
                  </a:schemeClr>
                </a:solidFill>
              </a:rPr>
              <a:t>sa compréhension et son analyse</a:t>
            </a:r>
            <a:r>
              <a:rPr lang="fr-FR" dirty="0">
                <a:solidFill>
                  <a:schemeClr val="tx1">
                    <a:lumMod val="65000"/>
                    <a:lumOff val="35000"/>
                  </a:schemeClr>
                </a:solidFill>
              </a:rPr>
              <a:t>. </a:t>
            </a:r>
          </a:p>
          <a:p>
            <a:pPr algn="just">
              <a:spcBef>
                <a:spcPct val="0"/>
              </a:spcBef>
              <a:spcAft>
                <a:spcPts val="600"/>
              </a:spcAft>
              <a:buClrTx/>
              <a:buFont typeface="Wingdings" panose="05000000000000000000" pitchFamily="2" charset="2"/>
              <a:buChar char="ü"/>
              <a:defRPr/>
            </a:pPr>
            <a:r>
              <a:rPr lang="fr-FR" altLang="fr-FR" dirty="0">
                <a:solidFill>
                  <a:schemeClr val="tx1">
                    <a:lumMod val="65000"/>
                    <a:lumOff val="35000"/>
                  </a:schemeClr>
                </a:solidFill>
              </a:rPr>
              <a:t>Il est orienté </a:t>
            </a:r>
            <a:r>
              <a:rPr lang="fr-FR" altLang="fr-FR" b="1" i="1" dirty="0">
                <a:solidFill>
                  <a:schemeClr val="tx1">
                    <a:lumMod val="65000"/>
                    <a:lumOff val="35000"/>
                  </a:schemeClr>
                </a:solidFill>
              </a:rPr>
              <a:t>processus métier</a:t>
            </a:r>
            <a:r>
              <a:rPr lang="fr-FR" altLang="fr-FR" dirty="0">
                <a:solidFill>
                  <a:schemeClr val="tx1">
                    <a:lumMod val="65000"/>
                    <a:lumOff val="35000"/>
                  </a:schemeClr>
                </a:solidFill>
              </a:rPr>
              <a:t>.</a:t>
            </a:r>
          </a:p>
          <a:p>
            <a:pPr algn="just">
              <a:spcBef>
                <a:spcPct val="0"/>
              </a:spcBef>
              <a:spcAft>
                <a:spcPts val="600"/>
              </a:spcAft>
              <a:buClrTx/>
              <a:buFont typeface="Wingdings" panose="05000000000000000000" pitchFamily="2" charset="2"/>
              <a:buChar char="ü"/>
              <a:defRPr/>
            </a:pPr>
            <a:r>
              <a:rPr lang="fr-FR" altLang="fr-FR" dirty="0">
                <a:solidFill>
                  <a:schemeClr val="tx1">
                    <a:lumMod val="65000"/>
                    <a:lumOff val="35000"/>
                  </a:schemeClr>
                </a:solidFill>
              </a:rPr>
              <a:t>Jointures/relations restantes sur le modèle sont </a:t>
            </a:r>
            <a:r>
              <a:rPr lang="fr-FR" altLang="fr-FR" b="1" dirty="0">
                <a:solidFill>
                  <a:schemeClr val="tx1">
                    <a:lumMod val="65000"/>
                    <a:lumOff val="35000"/>
                  </a:schemeClr>
                </a:solidFill>
              </a:rPr>
              <a:t>simples et performantes </a:t>
            </a:r>
            <a:r>
              <a:rPr lang="fr-FR" altLang="fr-FR" dirty="0">
                <a:solidFill>
                  <a:schemeClr val="tx1">
                    <a:lumMod val="65000"/>
                    <a:lumOff val="35000"/>
                  </a:schemeClr>
                </a:solidFill>
              </a:rPr>
              <a:t>car le nombre de jointures pour accéder aux données est </a:t>
            </a:r>
            <a:r>
              <a:rPr lang="fr-FR" altLang="fr-FR" b="1" dirty="0">
                <a:solidFill>
                  <a:schemeClr val="tx1">
                    <a:lumMod val="65000"/>
                    <a:lumOff val="35000"/>
                  </a:schemeClr>
                </a:solidFill>
              </a:rPr>
              <a:t>limitée</a:t>
            </a:r>
            <a:r>
              <a:rPr lang="fr-FR" altLang="fr-FR" dirty="0">
                <a:solidFill>
                  <a:schemeClr val="tx1">
                    <a:lumMod val="65000"/>
                    <a:lumOff val="35000"/>
                  </a:schemeClr>
                </a:solidFill>
              </a:rPr>
              <a:t>.</a:t>
            </a:r>
          </a:p>
        </p:txBody>
      </p:sp>
    </p:spTree>
    <p:extLst>
      <p:ext uri="{BB962C8B-B14F-4D97-AF65-F5344CB8AC3E}">
        <p14:creationId xmlns:p14="http://schemas.microsoft.com/office/powerpoint/2010/main" val="3879518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dirty="0"/>
              <a:t>La Business Intelligence</a:t>
            </a:r>
            <a:br>
              <a:rPr lang="fr-FR" dirty="0"/>
            </a:br>
            <a:r>
              <a:rPr lang="fr-FR" dirty="0"/>
              <a:t>Création d’un bon jeu de données</a:t>
            </a:r>
          </a:p>
        </p:txBody>
      </p:sp>
      <p:sp>
        <p:nvSpPr>
          <p:cNvPr id="3" name="Espace réservé du contenu 2"/>
          <p:cNvSpPr>
            <a:spLocks noGrp="1"/>
          </p:cNvSpPr>
          <p:nvPr>
            <p:ph idx="1"/>
          </p:nvPr>
        </p:nvSpPr>
        <p:spPr>
          <a:xfrm>
            <a:off x="921695" y="2064775"/>
            <a:ext cx="10950757" cy="1128251"/>
          </a:xfrm>
        </p:spPr>
        <p:txBody>
          <a:bodyPr rtlCol="0">
            <a:noAutofit/>
          </a:bodyPr>
          <a:lstStyle/>
          <a:p>
            <a:pPr algn="just">
              <a:spcBef>
                <a:spcPct val="0"/>
              </a:spcBef>
              <a:buClrTx/>
              <a:buFont typeface="Wingdings" panose="05000000000000000000" pitchFamily="2" charset="2"/>
              <a:buChar char="Ø"/>
              <a:defRPr/>
            </a:pPr>
            <a:r>
              <a:rPr lang="fr-FR" altLang="fr-FR" sz="2000" dirty="0">
                <a:solidFill>
                  <a:srgbClr val="000000"/>
                </a:solidFill>
              </a:rPr>
              <a:t>Les bases de données traditionnelles dites </a:t>
            </a:r>
            <a:r>
              <a:rPr lang="fr-FR" altLang="fr-FR" sz="2000" b="1" dirty="0">
                <a:solidFill>
                  <a:srgbClr val="000000"/>
                </a:solidFill>
              </a:rPr>
              <a:t>« transactionnelles » </a:t>
            </a:r>
            <a:r>
              <a:rPr lang="fr-FR" altLang="fr-FR" sz="2000" b="1" dirty="0">
                <a:solidFill>
                  <a:schemeClr val="accent5"/>
                </a:solidFill>
              </a:rPr>
              <a:t>ont 4 points « négatifs » </a:t>
            </a:r>
            <a:r>
              <a:rPr lang="fr-FR" altLang="fr-FR" sz="2000" dirty="0">
                <a:solidFill>
                  <a:srgbClr val="000000"/>
                </a:solidFill>
              </a:rPr>
              <a:t>à effacer pour tendre vers une bonne base de données décisionnelles dites </a:t>
            </a:r>
            <a:r>
              <a:rPr lang="fr-FR" altLang="fr-FR" sz="2000" b="1" dirty="0">
                <a:solidFill>
                  <a:srgbClr val="000000"/>
                </a:solidFill>
              </a:rPr>
              <a:t>« jeu de données » dans Power BI :</a:t>
            </a:r>
            <a:endParaRPr lang="fr-FR" altLang="fr-FR" sz="2000" dirty="0">
              <a:solidFill>
                <a:srgbClr val="000000"/>
              </a:solidFill>
            </a:endParaRPr>
          </a:p>
          <a:p>
            <a:pPr algn="just">
              <a:spcBef>
                <a:spcPct val="0"/>
              </a:spcBef>
              <a:buClrTx/>
              <a:buFont typeface="Wingdings" panose="05000000000000000000" pitchFamily="2" charset="2"/>
              <a:buChar char="Ø"/>
              <a:defRPr/>
            </a:pPr>
            <a:endParaRPr lang="fr-FR" altLang="fr-FR" sz="2000" b="1" dirty="0">
              <a:solidFill>
                <a:srgbClr val="000000"/>
              </a:solidFill>
            </a:endParaRPr>
          </a:p>
          <a:p>
            <a:pPr algn="just">
              <a:spcBef>
                <a:spcPct val="0"/>
              </a:spcBef>
              <a:buClrTx/>
              <a:buFontTx/>
              <a:buNone/>
              <a:defRPr/>
            </a:pPr>
            <a:endParaRPr lang="fr-FR" altLang="fr-FR" sz="2300" dirty="0">
              <a:solidFill>
                <a:srgbClr val="000000"/>
              </a:solidFill>
            </a:endParaRPr>
          </a:p>
        </p:txBody>
      </p:sp>
      <p:sp>
        <p:nvSpPr>
          <p:cNvPr id="4" name="Espace réservé du numéro de diapositive 3"/>
          <p:cNvSpPr>
            <a:spLocks noGrp="1"/>
          </p:cNvSpPr>
          <p:nvPr>
            <p:ph type="sldNum" sz="quarter" idx="12"/>
          </p:nvPr>
        </p:nvSpPr>
        <p:spPr/>
        <p:txBody>
          <a:bodyPr/>
          <a:lstStyle/>
          <a:p>
            <a:pPr rtl="0"/>
            <a:fld id="{401CF334-2D5C-4859-84A6-CA7E6E43FAEB}" type="slidenum">
              <a:rPr lang="fr-FR" noProof="0" smtClean="0"/>
              <a:t>210</a:t>
            </a:fld>
            <a:endParaRPr lang="fr-FR" noProof="0"/>
          </a:p>
        </p:txBody>
      </p:sp>
      <p:sp>
        <p:nvSpPr>
          <p:cNvPr id="5" name="Espace réservé du contenu 2">
            <a:extLst>
              <a:ext uri="{FF2B5EF4-FFF2-40B4-BE49-F238E27FC236}">
                <a16:creationId xmlns:a16="http://schemas.microsoft.com/office/drawing/2014/main" id="{583C7C56-AB2D-B0FD-5ED3-1C2A5906613C}"/>
              </a:ext>
            </a:extLst>
          </p:cNvPr>
          <p:cNvSpPr txBox="1">
            <a:spLocks/>
          </p:cNvSpPr>
          <p:nvPr/>
        </p:nvSpPr>
        <p:spPr>
          <a:xfrm>
            <a:off x="6467168" y="3252018"/>
            <a:ext cx="5626509" cy="321760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spcBef>
                <a:spcPct val="0"/>
              </a:spcBef>
              <a:buClrTx/>
              <a:buFont typeface="Wingdings" panose="05000000000000000000" pitchFamily="2" charset="2"/>
              <a:buChar char="Ø"/>
              <a:defRPr/>
            </a:pPr>
            <a:r>
              <a:rPr lang="fr-FR" altLang="fr-FR" sz="2000" b="1" dirty="0">
                <a:solidFill>
                  <a:schemeClr val="accent5"/>
                </a:solidFill>
              </a:rPr>
              <a:t>Axes d’améliorations dans Power BI </a:t>
            </a:r>
            <a:r>
              <a:rPr lang="fr-FR" altLang="fr-FR" sz="2000" dirty="0">
                <a:solidFill>
                  <a:srgbClr val="000000"/>
                </a:solidFill>
              </a:rPr>
              <a:t>:</a:t>
            </a:r>
          </a:p>
          <a:p>
            <a:pPr algn="just">
              <a:spcBef>
                <a:spcPct val="0"/>
              </a:spcBef>
              <a:buClrTx/>
              <a:buFont typeface="Wingdings" panose="05000000000000000000" pitchFamily="2" charset="2"/>
              <a:buChar char="Ø"/>
              <a:defRPr/>
            </a:pPr>
            <a:endParaRPr lang="fr-FR" altLang="fr-FR" sz="2000" dirty="0">
              <a:solidFill>
                <a:srgbClr val="000000"/>
              </a:solidFill>
            </a:endParaRPr>
          </a:p>
          <a:p>
            <a:pPr algn="just">
              <a:spcBef>
                <a:spcPct val="0"/>
              </a:spcBef>
              <a:buClrTx/>
              <a:buFont typeface="Wingdings" panose="05000000000000000000" pitchFamily="2" charset="2"/>
              <a:buChar char="ü"/>
              <a:defRPr/>
            </a:pPr>
            <a:r>
              <a:rPr lang="fr-FR" altLang="fr-FR" b="1" dirty="0">
                <a:solidFill>
                  <a:srgbClr val="000000"/>
                </a:solidFill>
              </a:rPr>
              <a:t>Modification des noms </a:t>
            </a:r>
            <a:r>
              <a:rPr lang="fr-FR" altLang="fr-FR" dirty="0">
                <a:solidFill>
                  <a:srgbClr val="000000"/>
                </a:solidFill>
              </a:rPr>
              <a:t>des tables/champs/modalités afin qu’ils soient lisibles et clairs pour tous et dans les visuels.</a:t>
            </a:r>
          </a:p>
          <a:p>
            <a:pPr algn="just">
              <a:spcBef>
                <a:spcPct val="0"/>
              </a:spcBef>
              <a:buClrTx/>
              <a:buFont typeface="Wingdings" panose="05000000000000000000" pitchFamily="2" charset="2"/>
              <a:buChar char="ü"/>
              <a:defRPr/>
            </a:pPr>
            <a:r>
              <a:rPr lang="fr-FR" altLang="fr-FR" b="1" dirty="0">
                <a:solidFill>
                  <a:srgbClr val="000000"/>
                </a:solidFill>
              </a:rPr>
              <a:t>Réduction du nombre de tables</a:t>
            </a:r>
          </a:p>
          <a:p>
            <a:pPr algn="just">
              <a:spcBef>
                <a:spcPct val="0"/>
              </a:spcBef>
              <a:buClrTx/>
              <a:buFont typeface="Wingdings" panose="05000000000000000000" pitchFamily="2" charset="2"/>
              <a:buChar char="ü"/>
              <a:defRPr/>
            </a:pPr>
            <a:r>
              <a:rPr lang="fr-FR" altLang="fr-FR" b="1" dirty="0">
                <a:solidFill>
                  <a:srgbClr val="000000"/>
                </a:solidFill>
              </a:rPr>
              <a:t>Suppression des colonnes </a:t>
            </a:r>
            <a:r>
              <a:rPr lang="fr-FR" altLang="fr-FR" dirty="0">
                <a:solidFill>
                  <a:srgbClr val="000000"/>
                </a:solidFill>
              </a:rPr>
              <a:t>dispensables pour les besoins de l’analyse finale.</a:t>
            </a:r>
          </a:p>
          <a:p>
            <a:pPr algn="just">
              <a:spcBef>
                <a:spcPct val="0"/>
              </a:spcBef>
              <a:buClrTx/>
              <a:buFont typeface="Wingdings" panose="05000000000000000000" pitchFamily="2" charset="2"/>
              <a:buChar char="ü"/>
              <a:defRPr/>
            </a:pPr>
            <a:r>
              <a:rPr lang="fr-FR" altLang="fr-FR" b="1" dirty="0">
                <a:solidFill>
                  <a:srgbClr val="000000"/>
                </a:solidFill>
              </a:rPr>
              <a:t>Créer variables d’analyses :</a:t>
            </a:r>
            <a:r>
              <a:rPr lang="fr-FR" altLang="fr-FR" dirty="0">
                <a:solidFill>
                  <a:srgbClr val="000000"/>
                </a:solidFill>
              </a:rPr>
              <a:t> des nouvelles colonnes à partir des données brutes.</a:t>
            </a:r>
            <a:endParaRPr lang="fr-FR" altLang="fr-FR" b="1" dirty="0">
              <a:solidFill>
                <a:srgbClr val="000000"/>
              </a:solidFill>
            </a:endParaRPr>
          </a:p>
          <a:p>
            <a:pPr algn="just">
              <a:spcBef>
                <a:spcPct val="0"/>
              </a:spcBef>
              <a:buClrTx/>
              <a:buFont typeface="Wingdings" panose="05000000000000000000" pitchFamily="2" charset="2"/>
              <a:buChar char="ü"/>
              <a:defRPr/>
            </a:pPr>
            <a:endParaRPr lang="fr-FR" altLang="fr-FR" dirty="0">
              <a:solidFill>
                <a:srgbClr val="000000"/>
              </a:solidFill>
            </a:endParaRPr>
          </a:p>
        </p:txBody>
      </p:sp>
      <p:sp>
        <p:nvSpPr>
          <p:cNvPr id="6" name="Espace réservé du contenu 2">
            <a:extLst>
              <a:ext uri="{FF2B5EF4-FFF2-40B4-BE49-F238E27FC236}">
                <a16:creationId xmlns:a16="http://schemas.microsoft.com/office/drawing/2014/main" id="{4B379DE3-6D74-9CEB-DBE1-14534830756E}"/>
              </a:ext>
            </a:extLst>
          </p:cNvPr>
          <p:cNvSpPr txBox="1">
            <a:spLocks/>
          </p:cNvSpPr>
          <p:nvPr/>
        </p:nvSpPr>
        <p:spPr>
          <a:xfrm>
            <a:off x="1378974" y="3271681"/>
            <a:ext cx="5088194" cy="296220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spcBef>
                <a:spcPct val="0"/>
              </a:spcBef>
              <a:buClrTx/>
              <a:buFont typeface="Wingdings" panose="05000000000000000000" pitchFamily="2" charset="2"/>
              <a:buChar char="Ø"/>
              <a:defRPr/>
            </a:pPr>
            <a:r>
              <a:rPr lang="fr-FR" altLang="fr-FR" sz="2000" b="1" dirty="0">
                <a:solidFill>
                  <a:schemeClr val="accent5"/>
                </a:solidFill>
              </a:rPr>
              <a:t>Axes négatifs du transactionnel </a:t>
            </a:r>
            <a:r>
              <a:rPr lang="fr-FR" altLang="fr-FR" sz="2000" dirty="0">
                <a:solidFill>
                  <a:srgbClr val="000000"/>
                </a:solidFill>
              </a:rPr>
              <a:t>:</a:t>
            </a:r>
          </a:p>
          <a:p>
            <a:pPr algn="just">
              <a:spcBef>
                <a:spcPct val="0"/>
              </a:spcBef>
              <a:buClrTx/>
              <a:buFont typeface="Wingdings" panose="05000000000000000000" pitchFamily="2" charset="2"/>
              <a:buChar char="Ø"/>
              <a:defRPr/>
            </a:pPr>
            <a:endParaRPr lang="fr-FR" altLang="fr-FR" sz="2000" dirty="0">
              <a:solidFill>
                <a:srgbClr val="000000"/>
              </a:solidFill>
            </a:endParaRPr>
          </a:p>
          <a:p>
            <a:pPr algn="just">
              <a:spcBef>
                <a:spcPct val="0"/>
              </a:spcBef>
              <a:buClrTx/>
              <a:buFont typeface="Wingdings" panose="05000000000000000000" pitchFamily="2" charset="2"/>
              <a:buChar char="q"/>
              <a:defRPr/>
            </a:pPr>
            <a:r>
              <a:rPr lang="fr-FR" altLang="fr-FR" dirty="0">
                <a:solidFill>
                  <a:srgbClr val="000000"/>
                </a:solidFill>
              </a:rPr>
              <a:t>Noms des tables / champs / modalités pas clairs.</a:t>
            </a:r>
          </a:p>
          <a:p>
            <a:pPr algn="just">
              <a:spcBef>
                <a:spcPct val="0"/>
              </a:spcBef>
              <a:buClrTx/>
              <a:buFont typeface="Wingdings" panose="05000000000000000000" pitchFamily="2" charset="2"/>
              <a:buChar char="q"/>
              <a:defRPr/>
            </a:pPr>
            <a:endParaRPr lang="fr-FR" altLang="fr-FR" dirty="0">
              <a:solidFill>
                <a:srgbClr val="000000"/>
              </a:solidFill>
            </a:endParaRPr>
          </a:p>
          <a:p>
            <a:pPr algn="just">
              <a:spcBef>
                <a:spcPct val="0"/>
              </a:spcBef>
              <a:buClrTx/>
              <a:buFont typeface="Wingdings" panose="05000000000000000000" pitchFamily="2" charset="2"/>
              <a:buChar char="q"/>
              <a:defRPr/>
            </a:pPr>
            <a:r>
              <a:rPr lang="fr-FR" altLang="fr-FR" dirty="0">
                <a:solidFill>
                  <a:srgbClr val="000000"/>
                </a:solidFill>
              </a:rPr>
              <a:t>Trop de tables à gérer et à connaître.</a:t>
            </a:r>
          </a:p>
          <a:p>
            <a:pPr algn="just">
              <a:spcBef>
                <a:spcPct val="0"/>
              </a:spcBef>
              <a:buClrTx/>
              <a:buFont typeface="Wingdings" panose="05000000000000000000" pitchFamily="2" charset="2"/>
              <a:buChar char="q"/>
              <a:defRPr/>
            </a:pPr>
            <a:r>
              <a:rPr lang="fr-FR" altLang="fr-FR" dirty="0">
                <a:solidFill>
                  <a:srgbClr val="000000"/>
                </a:solidFill>
              </a:rPr>
              <a:t>Beaucoup trop de champs fonctionnels sans intérêt pour l’analyse finale.</a:t>
            </a:r>
          </a:p>
          <a:p>
            <a:pPr algn="just">
              <a:spcBef>
                <a:spcPct val="0"/>
              </a:spcBef>
              <a:buClrTx/>
              <a:buFont typeface="Wingdings" panose="05000000000000000000" pitchFamily="2" charset="2"/>
              <a:buChar char="q"/>
              <a:defRPr/>
            </a:pPr>
            <a:r>
              <a:rPr lang="fr-FR" altLang="fr-FR" dirty="0">
                <a:solidFill>
                  <a:srgbClr val="000000"/>
                </a:solidFill>
              </a:rPr>
              <a:t>Beaucoup de données brutes à retravailler avant l’analyse.</a:t>
            </a:r>
          </a:p>
          <a:p>
            <a:pPr algn="just">
              <a:spcBef>
                <a:spcPct val="0"/>
              </a:spcBef>
              <a:buClrTx/>
              <a:buFont typeface="Wingdings" panose="05000000000000000000" pitchFamily="2" charset="2"/>
              <a:buChar char="q"/>
              <a:defRPr/>
            </a:pPr>
            <a:endParaRPr lang="fr-FR" altLang="fr-FR" sz="2300" dirty="0">
              <a:solidFill>
                <a:srgbClr val="000000"/>
              </a:solidFill>
            </a:endParaRPr>
          </a:p>
        </p:txBody>
      </p:sp>
    </p:spTree>
    <p:extLst>
      <p:ext uri="{BB962C8B-B14F-4D97-AF65-F5344CB8AC3E}">
        <p14:creationId xmlns:p14="http://schemas.microsoft.com/office/powerpoint/2010/main" val="398630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dirty="0"/>
              <a:t>La Business Intelligence</a:t>
            </a:r>
            <a:br>
              <a:rPr lang="fr-FR" dirty="0"/>
            </a:br>
            <a:r>
              <a:rPr lang="fr-FR" dirty="0"/>
              <a:t>Création d’un bon jeu de données</a:t>
            </a:r>
          </a:p>
        </p:txBody>
      </p:sp>
      <p:sp>
        <p:nvSpPr>
          <p:cNvPr id="4" name="Espace réservé du numéro de diapositive 3"/>
          <p:cNvSpPr>
            <a:spLocks noGrp="1"/>
          </p:cNvSpPr>
          <p:nvPr>
            <p:ph type="sldNum" sz="quarter" idx="12"/>
          </p:nvPr>
        </p:nvSpPr>
        <p:spPr/>
        <p:txBody>
          <a:bodyPr/>
          <a:lstStyle/>
          <a:p>
            <a:pPr rtl="0"/>
            <a:fld id="{401CF334-2D5C-4859-84A6-CA7E6E43FAEB}" type="slidenum">
              <a:rPr lang="fr-FR" noProof="0" smtClean="0"/>
              <a:t>211</a:t>
            </a:fld>
            <a:endParaRPr lang="fr-FR" noProof="0"/>
          </a:p>
        </p:txBody>
      </p:sp>
      <p:sp>
        <p:nvSpPr>
          <p:cNvPr id="5" name="Espace réservé du contenu 2">
            <a:extLst>
              <a:ext uri="{FF2B5EF4-FFF2-40B4-BE49-F238E27FC236}">
                <a16:creationId xmlns:a16="http://schemas.microsoft.com/office/drawing/2014/main" id="{583C7C56-AB2D-B0FD-5ED3-1C2A5906613C}"/>
              </a:ext>
            </a:extLst>
          </p:cNvPr>
          <p:cNvSpPr txBox="1">
            <a:spLocks/>
          </p:cNvSpPr>
          <p:nvPr/>
        </p:nvSpPr>
        <p:spPr>
          <a:xfrm>
            <a:off x="6309648" y="2180425"/>
            <a:ext cx="5626509" cy="71763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spcBef>
                <a:spcPct val="0"/>
              </a:spcBef>
              <a:buClrTx/>
              <a:buFont typeface="Wingdings" panose="05000000000000000000" pitchFamily="2" charset="2"/>
              <a:buChar char="Ø"/>
              <a:defRPr/>
            </a:pPr>
            <a:r>
              <a:rPr lang="fr-FR" altLang="fr-FR" sz="2000" b="1" dirty="0">
                <a:solidFill>
                  <a:schemeClr val="accent5"/>
                </a:solidFill>
              </a:rPr>
              <a:t>Jeu de données Power BI </a:t>
            </a:r>
            <a:r>
              <a:rPr lang="fr-FR" altLang="fr-FR" sz="2000" dirty="0">
                <a:solidFill>
                  <a:srgbClr val="000000"/>
                </a:solidFill>
              </a:rPr>
              <a:t>:</a:t>
            </a:r>
          </a:p>
          <a:p>
            <a:pPr marL="0" indent="0" algn="just">
              <a:spcBef>
                <a:spcPct val="0"/>
              </a:spcBef>
              <a:buClrTx/>
              <a:buNone/>
              <a:defRPr/>
            </a:pPr>
            <a:endParaRPr lang="fr-FR" altLang="fr-FR" dirty="0">
              <a:solidFill>
                <a:srgbClr val="000000"/>
              </a:solidFill>
            </a:endParaRPr>
          </a:p>
        </p:txBody>
      </p:sp>
      <p:sp>
        <p:nvSpPr>
          <p:cNvPr id="6" name="Espace réservé du contenu 2">
            <a:extLst>
              <a:ext uri="{FF2B5EF4-FFF2-40B4-BE49-F238E27FC236}">
                <a16:creationId xmlns:a16="http://schemas.microsoft.com/office/drawing/2014/main" id="{4B379DE3-6D74-9CEB-DBE1-14534830756E}"/>
              </a:ext>
            </a:extLst>
          </p:cNvPr>
          <p:cNvSpPr txBox="1">
            <a:spLocks/>
          </p:cNvSpPr>
          <p:nvPr/>
        </p:nvSpPr>
        <p:spPr>
          <a:xfrm>
            <a:off x="1007806" y="2153627"/>
            <a:ext cx="5088194" cy="56805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spcBef>
                <a:spcPct val="0"/>
              </a:spcBef>
              <a:buClrTx/>
              <a:buFont typeface="Wingdings" panose="05000000000000000000" pitchFamily="2" charset="2"/>
              <a:buChar char="Ø"/>
              <a:defRPr/>
            </a:pPr>
            <a:r>
              <a:rPr lang="fr-FR" altLang="fr-FR" sz="2000" b="1" dirty="0">
                <a:solidFill>
                  <a:schemeClr val="accent5"/>
                </a:solidFill>
              </a:rPr>
              <a:t>BDD transactionnelle </a:t>
            </a:r>
            <a:r>
              <a:rPr lang="fr-FR" altLang="fr-FR" sz="2000" dirty="0">
                <a:solidFill>
                  <a:srgbClr val="000000"/>
                </a:solidFill>
              </a:rPr>
              <a:t>:</a:t>
            </a:r>
          </a:p>
          <a:p>
            <a:pPr marL="0" indent="0" algn="just">
              <a:spcBef>
                <a:spcPct val="0"/>
              </a:spcBef>
              <a:buClrTx/>
              <a:buNone/>
              <a:defRPr/>
            </a:pPr>
            <a:endParaRPr lang="fr-FR" altLang="fr-FR" sz="2300" dirty="0">
              <a:solidFill>
                <a:srgbClr val="000000"/>
              </a:solidFill>
            </a:endParaRPr>
          </a:p>
        </p:txBody>
      </p:sp>
      <p:pic>
        <p:nvPicPr>
          <p:cNvPr id="12" name="Image 11">
            <a:extLst>
              <a:ext uri="{FF2B5EF4-FFF2-40B4-BE49-F238E27FC236}">
                <a16:creationId xmlns:a16="http://schemas.microsoft.com/office/drawing/2014/main" id="{173B9224-8F4B-90F6-1E57-1DCF908B6105}"/>
              </a:ext>
            </a:extLst>
          </p:cNvPr>
          <p:cNvPicPr>
            <a:picLocks noChangeAspect="1"/>
          </p:cNvPicPr>
          <p:nvPr/>
        </p:nvPicPr>
        <p:blipFill>
          <a:blip r:embed="rId3"/>
          <a:stretch>
            <a:fillRect/>
          </a:stretch>
        </p:blipFill>
        <p:spPr>
          <a:xfrm>
            <a:off x="351859" y="2905720"/>
            <a:ext cx="5571767" cy="1970166"/>
          </a:xfrm>
          <a:prstGeom prst="rect">
            <a:avLst/>
          </a:prstGeom>
          <a:ln>
            <a:noFill/>
          </a:ln>
          <a:effectLst>
            <a:outerShdw blurRad="292100" dist="139700" dir="2700000" algn="tl" rotWithShape="0">
              <a:srgbClr val="333333">
                <a:alpha val="65000"/>
              </a:srgbClr>
            </a:outerShdw>
          </a:effectLst>
        </p:spPr>
      </p:pic>
      <p:sp>
        <p:nvSpPr>
          <p:cNvPr id="15" name="Espace réservé du contenu 2">
            <a:extLst>
              <a:ext uri="{FF2B5EF4-FFF2-40B4-BE49-F238E27FC236}">
                <a16:creationId xmlns:a16="http://schemas.microsoft.com/office/drawing/2014/main" id="{163DC17E-6BBE-6F92-B668-3673E308FC3F}"/>
              </a:ext>
            </a:extLst>
          </p:cNvPr>
          <p:cNvSpPr>
            <a:spLocks noGrp="1"/>
          </p:cNvSpPr>
          <p:nvPr>
            <p:ph idx="1"/>
          </p:nvPr>
        </p:nvSpPr>
        <p:spPr>
          <a:xfrm>
            <a:off x="1128172" y="5183580"/>
            <a:ext cx="10950757" cy="1128251"/>
          </a:xfrm>
        </p:spPr>
        <p:txBody>
          <a:bodyPr rtlCol="0">
            <a:noAutofit/>
          </a:bodyPr>
          <a:lstStyle/>
          <a:p>
            <a:pPr algn="just">
              <a:spcBef>
                <a:spcPct val="0"/>
              </a:spcBef>
              <a:buClrTx/>
              <a:buFont typeface="Wingdings" panose="05000000000000000000" pitchFamily="2" charset="2"/>
              <a:buChar char="Ø"/>
              <a:defRPr/>
            </a:pPr>
            <a:r>
              <a:rPr lang="fr-FR" altLang="fr-FR" sz="1400" i="1" dirty="0" err="1">
                <a:solidFill>
                  <a:srgbClr val="000000"/>
                </a:solidFill>
              </a:rPr>
              <a:t>Libpazt</a:t>
            </a:r>
            <a:r>
              <a:rPr lang="fr-FR" altLang="fr-FR" sz="1400" i="1" dirty="0">
                <a:solidFill>
                  <a:srgbClr val="000000"/>
                </a:solidFill>
              </a:rPr>
              <a:t> correspondant au « libellé du genre » renommé « genre » et récupéré via un </a:t>
            </a:r>
            <a:r>
              <a:rPr lang="fr-FR" altLang="fr-FR" sz="1400" i="1" dirty="0" err="1">
                <a:solidFill>
                  <a:srgbClr val="000000"/>
                </a:solidFill>
              </a:rPr>
              <a:t>rechercheV</a:t>
            </a:r>
            <a:r>
              <a:rPr lang="fr-FR" altLang="fr-FR" sz="1400" i="1" dirty="0">
                <a:solidFill>
                  <a:srgbClr val="000000"/>
                </a:solidFill>
              </a:rPr>
              <a:t> dans la table Client.</a:t>
            </a:r>
          </a:p>
          <a:p>
            <a:pPr algn="just">
              <a:spcBef>
                <a:spcPct val="0"/>
              </a:spcBef>
              <a:buClrTx/>
              <a:buFont typeface="Wingdings" panose="05000000000000000000" pitchFamily="2" charset="2"/>
              <a:buChar char="Ø"/>
              <a:defRPr/>
            </a:pPr>
            <a:r>
              <a:rPr lang="fr-FR" altLang="fr-FR" sz="1400" i="1" dirty="0">
                <a:solidFill>
                  <a:srgbClr val="000000"/>
                </a:solidFill>
              </a:rPr>
              <a:t>Par conséquent, la table </a:t>
            </a:r>
            <a:r>
              <a:rPr lang="fr-FR" altLang="fr-FR" sz="1400" i="1" dirty="0" err="1">
                <a:solidFill>
                  <a:srgbClr val="000000"/>
                </a:solidFill>
              </a:rPr>
              <a:t>Paztyr</a:t>
            </a:r>
            <a:r>
              <a:rPr lang="fr-FR" altLang="fr-FR" sz="1400" i="1" dirty="0">
                <a:solidFill>
                  <a:srgbClr val="000000"/>
                </a:solidFill>
              </a:rPr>
              <a:t> n’a plus d’intérêt, on gagne une table.</a:t>
            </a:r>
          </a:p>
          <a:p>
            <a:pPr algn="just">
              <a:spcBef>
                <a:spcPct val="0"/>
              </a:spcBef>
              <a:buClrTx/>
              <a:buFont typeface="Wingdings" panose="05000000000000000000" pitchFamily="2" charset="2"/>
              <a:buChar char="Ø"/>
              <a:defRPr/>
            </a:pPr>
            <a:r>
              <a:rPr lang="fr-FR" altLang="fr-FR" sz="1400" i="1" dirty="0">
                <a:solidFill>
                  <a:srgbClr val="000000"/>
                </a:solidFill>
              </a:rPr>
              <a:t>Le numéro de téléphone du client intitulé « </a:t>
            </a:r>
            <a:r>
              <a:rPr lang="fr-FR" altLang="fr-FR" sz="1400" i="1" dirty="0" err="1">
                <a:solidFill>
                  <a:srgbClr val="000000"/>
                </a:solidFill>
              </a:rPr>
              <a:t>Np</a:t>
            </a:r>
            <a:r>
              <a:rPr lang="fr-FR" altLang="fr-FR" sz="1400" i="1" dirty="0">
                <a:solidFill>
                  <a:srgbClr val="000000"/>
                </a:solidFill>
              </a:rPr>
              <a:t> » n’étant pas nécessaire pour l’analyse et les tableaux de bord, il a été supprimé.</a:t>
            </a:r>
          </a:p>
          <a:p>
            <a:pPr algn="just">
              <a:spcBef>
                <a:spcPct val="0"/>
              </a:spcBef>
              <a:buClrTx/>
              <a:buFont typeface="Wingdings" panose="05000000000000000000" pitchFamily="2" charset="2"/>
              <a:buChar char="Ø"/>
              <a:defRPr/>
            </a:pPr>
            <a:r>
              <a:rPr lang="fr-FR" altLang="fr-FR" sz="1400" i="1" dirty="0">
                <a:solidFill>
                  <a:srgbClr val="000000"/>
                </a:solidFill>
              </a:rPr>
              <a:t>À partir de la « </a:t>
            </a:r>
            <a:r>
              <a:rPr lang="fr-FR" altLang="fr-FR" sz="1400" i="1" dirty="0" err="1">
                <a:solidFill>
                  <a:srgbClr val="000000"/>
                </a:solidFill>
              </a:rPr>
              <a:t>dtenaiss</a:t>
            </a:r>
            <a:r>
              <a:rPr lang="fr-FR" altLang="fr-FR" sz="1400" i="1" dirty="0">
                <a:solidFill>
                  <a:srgbClr val="000000"/>
                </a:solidFill>
              </a:rPr>
              <a:t> », la date de naissance du client, on a créé deux nouvelles colonnes : âge et tranches d’âge.</a:t>
            </a:r>
          </a:p>
          <a:p>
            <a:pPr algn="just">
              <a:spcBef>
                <a:spcPct val="0"/>
              </a:spcBef>
              <a:buClrTx/>
              <a:buFont typeface="Wingdings" panose="05000000000000000000" pitchFamily="2" charset="2"/>
              <a:buChar char="Ø"/>
              <a:defRPr/>
            </a:pPr>
            <a:endParaRPr lang="fr-FR" altLang="fr-FR" sz="1400" i="1" dirty="0">
              <a:solidFill>
                <a:srgbClr val="000000"/>
              </a:solidFill>
            </a:endParaRPr>
          </a:p>
          <a:p>
            <a:pPr algn="just">
              <a:spcBef>
                <a:spcPct val="0"/>
              </a:spcBef>
              <a:buClrTx/>
              <a:buFontTx/>
              <a:buNone/>
              <a:defRPr/>
            </a:pPr>
            <a:endParaRPr lang="fr-FR" altLang="fr-FR" sz="2300" dirty="0">
              <a:solidFill>
                <a:srgbClr val="000000"/>
              </a:solidFill>
            </a:endParaRPr>
          </a:p>
        </p:txBody>
      </p:sp>
      <p:pic>
        <p:nvPicPr>
          <p:cNvPr id="17" name="Image 16">
            <a:extLst>
              <a:ext uri="{FF2B5EF4-FFF2-40B4-BE49-F238E27FC236}">
                <a16:creationId xmlns:a16="http://schemas.microsoft.com/office/drawing/2014/main" id="{75629038-9F24-EB53-08A1-649AF625979F}"/>
              </a:ext>
            </a:extLst>
          </p:cNvPr>
          <p:cNvPicPr>
            <a:picLocks noChangeAspect="1"/>
          </p:cNvPicPr>
          <p:nvPr/>
        </p:nvPicPr>
        <p:blipFill>
          <a:blip r:embed="rId4"/>
          <a:stretch>
            <a:fillRect/>
          </a:stretch>
        </p:blipFill>
        <p:spPr>
          <a:xfrm>
            <a:off x="6268376" y="2905720"/>
            <a:ext cx="4827817" cy="19572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57122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ACD4AC7-BE6B-0D0F-EB4E-85E904B0C544}"/>
              </a:ext>
            </a:extLst>
          </p:cNvPr>
          <p:cNvSpPr>
            <a:spLocks noGrp="1"/>
          </p:cNvSpPr>
          <p:nvPr>
            <p:ph type="title"/>
          </p:nvPr>
        </p:nvSpPr>
        <p:spPr/>
        <p:txBody>
          <a:bodyPr/>
          <a:lstStyle/>
          <a:p>
            <a:r>
              <a:rPr lang="fr-FR" dirty="0"/>
              <a:t>Annexes</a:t>
            </a:r>
          </a:p>
        </p:txBody>
      </p:sp>
      <p:sp>
        <p:nvSpPr>
          <p:cNvPr id="6" name="Espace réservé du texte 5">
            <a:extLst>
              <a:ext uri="{FF2B5EF4-FFF2-40B4-BE49-F238E27FC236}">
                <a16:creationId xmlns:a16="http://schemas.microsoft.com/office/drawing/2014/main" id="{9DA4E7BD-A674-7A59-5D50-A1DDBC246924}"/>
              </a:ext>
            </a:extLst>
          </p:cNvPr>
          <p:cNvSpPr>
            <a:spLocks noGrp="1"/>
          </p:cNvSpPr>
          <p:nvPr>
            <p:ph type="body" idx="1"/>
          </p:nvPr>
        </p:nvSpPr>
        <p:spPr/>
        <p:txBody>
          <a:bodyPr/>
          <a:lstStyle/>
          <a:p>
            <a:pPr>
              <a:spcBef>
                <a:spcPts val="0"/>
              </a:spcBef>
            </a:pPr>
            <a:r>
              <a:rPr lang="fr-FR" dirty="0"/>
              <a:t>Partie 1 : Rappel sur interface Power BI et connexion aux données </a:t>
            </a:r>
          </a:p>
          <a:p>
            <a:pPr>
              <a:spcBef>
                <a:spcPts val="0"/>
              </a:spcBef>
            </a:pPr>
            <a:r>
              <a:rPr lang="fr-FR" dirty="0"/>
              <a:t>(éléments de formation débutant – niveau 1)</a:t>
            </a:r>
          </a:p>
        </p:txBody>
      </p:sp>
      <p:sp>
        <p:nvSpPr>
          <p:cNvPr id="4" name="Espace réservé du numéro de diapositive 3">
            <a:extLst>
              <a:ext uri="{FF2B5EF4-FFF2-40B4-BE49-F238E27FC236}">
                <a16:creationId xmlns:a16="http://schemas.microsoft.com/office/drawing/2014/main" id="{9DC7194F-9A58-152F-8EE1-936725CF822A}"/>
              </a:ext>
            </a:extLst>
          </p:cNvPr>
          <p:cNvSpPr>
            <a:spLocks noGrp="1"/>
          </p:cNvSpPr>
          <p:nvPr>
            <p:ph type="sldNum" sz="quarter" idx="12"/>
          </p:nvPr>
        </p:nvSpPr>
        <p:spPr/>
        <p:txBody>
          <a:bodyPr/>
          <a:lstStyle/>
          <a:p>
            <a:pPr rtl="0"/>
            <a:fld id="{401CF334-2D5C-4859-84A6-CA7E6E43FAEB}" type="slidenum">
              <a:rPr lang="fr-FR" noProof="0" smtClean="0"/>
              <a:t>212</a:t>
            </a:fld>
            <a:endParaRPr lang="fr-FR" noProof="0"/>
          </a:p>
        </p:txBody>
      </p:sp>
    </p:spTree>
    <p:extLst>
      <p:ext uri="{BB962C8B-B14F-4D97-AF65-F5344CB8AC3E}">
        <p14:creationId xmlns:p14="http://schemas.microsoft.com/office/powerpoint/2010/main" val="2477945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09"/>
            <a:ext cx="9067263" cy="1551277"/>
          </a:xfrm>
        </p:spPr>
        <p:txBody>
          <a:bodyPr rtlCol="0">
            <a:normAutofit/>
          </a:bodyPr>
          <a:lstStyle/>
          <a:p>
            <a:pPr rtl="0"/>
            <a:r>
              <a:rPr lang="fr-FR" dirty="0">
                <a:solidFill>
                  <a:schemeClr val="tx1"/>
                </a:solidFill>
              </a:rPr>
              <a:t>Interface Power BI :</a:t>
            </a:r>
            <a:br>
              <a:rPr lang="fr-FR" dirty="0">
                <a:solidFill>
                  <a:schemeClr val="tx1"/>
                </a:solidFill>
              </a:rPr>
            </a:br>
            <a:r>
              <a:rPr lang="fr-FR" dirty="0">
                <a:solidFill>
                  <a:schemeClr val="tx1"/>
                </a:solidFill>
              </a:rPr>
              <a:t>Ruban, onglets de gauche, etc.</a:t>
            </a:r>
          </a:p>
        </p:txBody>
      </p:sp>
      <p:sp>
        <p:nvSpPr>
          <p:cNvPr id="4" name="Espace réservé du numéro de diapositive 3"/>
          <p:cNvSpPr>
            <a:spLocks noGrp="1"/>
          </p:cNvSpPr>
          <p:nvPr>
            <p:ph type="sldNum" sz="quarter" idx="12"/>
          </p:nvPr>
        </p:nvSpPr>
        <p:spPr/>
        <p:txBody>
          <a:bodyPr/>
          <a:lstStyle/>
          <a:p>
            <a:pPr rtl="0"/>
            <a:fld id="{401CF334-2D5C-4859-84A6-CA7E6E43FAEB}" type="slidenum">
              <a:rPr lang="fr-FR" noProof="0" smtClean="0"/>
              <a:t>213</a:t>
            </a:fld>
            <a:endParaRPr lang="fr-FR" noProof="0"/>
          </a:p>
        </p:txBody>
      </p:sp>
      <p:sp>
        <p:nvSpPr>
          <p:cNvPr id="3" name="Espace réservé du contenu 7">
            <a:extLst>
              <a:ext uri="{FF2B5EF4-FFF2-40B4-BE49-F238E27FC236}">
                <a16:creationId xmlns:a16="http://schemas.microsoft.com/office/drawing/2014/main" id="{DCC0578E-4456-719F-73C4-DFBE8D797C67}"/>
              </a:ext>
            </a:extLst>
          </p:cNvPr>
          <p:cNvSpPr>
            <a:spLocks noGrp="1"/>
          </p:cNvSpPr>
          <p:nvPr>
            <p:ph idx="1"/>
          </p:nvPr>
        </p:nvSpPr>
        <p:spPr>
          <a:xfrm>
            <a:off x="1003110" y="2079323"/>
            <a:ext cx="4547378" cy="4582733"/>
          </a:xfrm>
        </p:spPr>
        <p:txBody>
          <a:bodyPr>
            <a:noAutofit/>
          </a:bodyPr>
          <a:lstStyle/>
          <a:p>
            <a:pPr marL="285750" indent="-285750" algn="just">
              <a:buFont typeface="Wingdings" panose="05000000000000000000" pitchFamily="2" charset="2"/>
              <a:buChar char="Ø"/>
            </a:pPr>
            <a:r>
              <a:rPr lang="fr-FR" sz="1400" b="1" dirty="0"/>
              <a:t>L’interface est constituée :</a:t>
            </a:r>
          </a:p>
          <a:p>
            <a:pPr marL="342900" indent="-342900" algn="just">
              <a:buFont typeface="+mj-lt"/>
              <a:buAutoNum type="arabicPeriod"/>
            </a:pPr>
            <a:r>
              <a:rPr lang="fr-FR" sz="1400" dirty="0"/>
              <a:t>D’un </a:t>
            </a:r>
            <a:r>
              <a:rPr lang="fr-FR" sz="1400" b="1" dirty="0"/>
              <a:t>ruban d’onglets </a:t>
            </a:r>
            <a:r>
              <a:rPr lang="fr-FR" sz="1400" dirty="0"/>
              <a:t>en haut,</a:t>
            </a:r>
          </a:p>
          <a:p>
            <a:pPr marL="342900" indent="-342900" algn="just">
              <a:buFont typeface="+mj-lt"/>
              <a:buAutoNum type="arabicPeriod"/>
            </a:pPr>
            <a:r>
              <a:rPr lang="fr-FR" sz="1400" dirty="0"/>
              <a:t>De </a:t>
            </a:r>
            <a:r>
              <a:rPr lang="fr-FR" sz="1400" b="1" dirty="0"/>
              <a:t>fenêtres à droite </a:t>
            </a:r>
            <a:r>
              <a:rPr lang="fr-FR" sz="1400" dirty="0"/>
              <a:t>:</a:t>
            </a:r>
          </a:p>
          <a:p>
            <a:pPr marL="285750" indent="-285750" algn="just">
              <a:buFontTx/>
              <a:buChar char="-"/>
            </a:pPr>
            <a:r>
              <a:rPr lang="fr-FR" sz="1400" u="sng" dirty="0"/>
              <a:t>Visualisation</a:t>
            </a:r>
            <a:r>
              <a:rPr lang="fr-FR" sz="1400" dirty="0"/>
              <a:t> : création et modification des visuels,</a:t>
            </a:r>
          </a:p>
          <a:p>
            <a:pPr marL="285750" indent="-285750" algn="just">
              <a:buFontTx/>
              <a:buChar char="-"/>
            </a:pPr>
            <a:r>
              <a:rPr lang="fr-FR" sz="1400" u="sng" dirty="0"/>
              <a:t>Données</a:t>
            </a:r>
            <a:r>
              <a:rPr lang="fr-FR" sz="1400" dirty="0"/>
              <a:t> : affichage des tables et des champs.</a:t>
            </a:r>
          </a:p>
          <a:p>
            <a:pPr marL="0" indent="0" algn="just">
              <a:buNone/>
            </a:pPr>
            <a:endParaRPr lang="fr-FR" sz="1400" dirty="0"/>
          </a:p>
          <a:p>
            <a:pPr algn="just"/>
            <a:r>
              <a:rPr lang="fr-FR" sz="1400" dirty="0"/>
              <a:t>3. De </a:t>
            </a:r>
            <a:r>
              <a:rPr lang="fr-FR" sz="1400" b="1" dirty="0"/>
              <a:t>3 icônes de gauche </a:t>
            </a:r>
            <a:r>
              <a:rPr lang="fr-FR" sz="1400" i="1" dirty="0"/>
              <a:t>(de haut en bas)</a:t>
            </a:r>
            <a:r>
              <a:rPr lang="fr-FR" sz="1400" b="1" dirty="0"/>
              <a:t> </a:t>
            </a:r>
            <a:r>
              <a:rPr lang="fr-FR" sz="1400" dirty="0"/>
              <a:t>:</a:t>
            </a:r>
          </a:p>
          <a:p>
            <a:pPr marL="285750" indent="-285750" algn="just">
              <a:buFontTx/>
              <a:buChar char="-"/>
            </a:pPr>
            <a:r>
              <a:rPr lang="fr-FR" sz="1400" u="sng" dirty="0"/>
              <a:t>l’onglet </a:t>
            </a:r>
            <a:r>
              <a:rPr lang="fr-FR" sz="1400" b="1" u="sng" dirty="0"/>
              <a:t>affichage du rapport </a:t>
            </a:r>
            <a:r>
              <a:rPr lang="fr-FR" sz="1400" dirty="0"/>
              <a:t>: onglet de conception de rapports,</a:t>
            </a:r>
          </a:p>
          <a:p>
            <a:pPr marL="285750" indent="-285750" algn="just">
              <a:buFontTx/>
              <a:buChar char="-"/>
            </a:pPr>
            <a:r>
              <a:rPr lang="fr-FR" sz="1400" u="sng" dirty="0"/>
              <a:t>L’onglet </a:t>
            </a:r>
            <a:r>
              <a:rPr lang="fr-FR" sz="1400" b="1" u="sng" dirty="0"/>
              <a:t>affichage table </a:t>
            </a:r>
            <a:r>
              <a:rPr lang="fr-FR" sz="1400" dirty="0"/>
              <a:t>: onglet de visualisation des données,</a:t>
            </a:r>
          </a:p>
          <a:p>
            <a:pPr marL="285750" indent="-285750" algn="just">
              <a:buFontTx/>
              <a:buChar char="-"/>
            </a:pPr>
            <a:r>
              <a:rPr lang="fr-FR" sz="1400" u="sng" dirty="0"/>
              <a:t>L’onglet </a:t>
            </a:r>
            <a:r>
              <a:rPr lang="fr-FR" sz="1400" b="1" u="sng" dirty="0"/>
              <a:t>vue de modèle </a:t>
            </a:r>
            <a:r>
              <a:rPr lang="fr-FR" sz="1400" dirty="0"/>
              <a:t>: onglet de conception du schéma de données et des relations.</a:t>
            </a:r>
          </a:p>
        </p:txBody>
      </p:sp>
      <p:pic>
        <p:nvPicPr>
          <p:cNvPr id="5" name="Image 4">
            <a:extLst>
              <a:ext uri="{FF2B5EF4-FFF2-40B4-BE49-F238E27FC236}">
                <a16:creationId xmlns:a16="http://schemas.microsoft.com/office/drawing/2014/main" id="{A01A86F2-53CF-139A-70C4-8C1945541B7A}"/>
              </a:ext>
            </a:extLst>
          </p:cNvPr>
          <p:cNvPicPr>
            <a:picLocks noChangeAspect="1"/>
          </p:cNvPicPr>
          <p:nvPr/>
        </p:nvPicPr>
        <p:blipFill>
          <a:blip r:embed="rId3"/>
          <a:stretch>
            <a:fillRect/>
          </a:stretch>
        </p:blipFill>
        <p:spPr>
          <a:xfrm>
            <a:off x="5898506" y="2612706"/>
            <a:ext cx="6204983" cy="2609083"/>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31FCCFD6-8814-8995-8D65-D31D24867F4D}"/>
              </a:ext>
            </a:extLst>
          </p:cNvPr>
          <p:cNvSpPr/>
          <p:nvPr/>
        </p:nvSpPr>
        <p:spPr>
          <a:xfrm>
            <a:off x="4065626" y="2466372"/>
            <a:ext cx="348018" cy="225188"/>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AB19210D-E162-6F7C-D6C6-19F187BE016B}"/>
              </a:ext>
            </a:extLst>
          </p:cNvPr>
          <p:cNvSpPr/>
          <p:nvPr/>
        </p:nvSpPr>
        <p:spPr>
          <a:xfrm>
            <a:off x="5906127" y="2796626"/>
            <a:ext cx="5754062" cy="985486"/>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FA641160-91B1-0E66-953B-91BB5C4DF862}"/>
              </a:ext>
            </a:extLst>
          </p:cNvPr>
          <p:cNvSpPr/>
          <p:nvPr/>
        </p:nvSpPr>
        <p:spPr>
          <a:xfrm>
            <a:off x="3276799" y="2802502"/>
            <a:ext cx="348018" cy="225188"/>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B533DDF3-05F2-816E-CFFC-E5D8C3BA7D9D}"/>
              </a:ext>
            </a:extLst>
          </p:cNvPr>
          <p:cNvSpPr/>
          <p:nvPr/>
        </p:nvSpPr>
        <p:spPr>
          <a:xfrm>
            <a:off x="9421677" y="3795587"/>
            <a:ext cx="2681812" cy="1412727"/>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681E9573-8165-4E0F-8081-3CFFF78D5CB9}"/>
              </a:ext>
            </a:extLst>
          </p:cNvPr>
          <p:cNvSpPr/>
          <p:nvPr/>
        </p:nvSpPr>
        <p:spPr>
          <a:xfrm>
            <a:off x="5311709" y="4389356"/>
            <a:ext cx="348018" cy="22518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773D8E59-4331-F3EC-5123-ED857B218660}"/>
              </a:ext>
            </a:extLst>
          </p:cNvPr>
          <p:cNvSpPr/>
          <p:nvPr/>
        </p:nvSpPr>
        <p:spPr>
          <a:xfrm>
            <a:off x="5906126" y="3795587"/>
            <a:ext cx="259543" cy="88144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0531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9192675" cy="1280890"/>
          </a:xfrm>
        </p:spPr>
        <p:txBody>
          <a:bodyPr rtlCol="0">
            <a:normAutofit/>
          </a:bodyPr>
          <a:lstStyle/>
          <a:p>
            <a:pPr rtl="0"/>
            <a:r>
              <a:rPr lang="fr-FR" dirty="0"/>
              <a:t>Obtenir des données : </a:t>
            </a:r>
            <a:br>
              <a:rPr lang="fr-FR" dirty="0"/>
            </a:br>
            <a:r>
              <a:rPr lang="fr-FR" dirty="0"/>
              <a:t>Connexion aux sources</a:t>
            </a:r>
          </a:p>
        </p:txBody>
      </p:sp>
      <p:sp>
        <p:nvSpPr>
          <p:cNvPr id="3" name="Espace réservé du numéro de diapositive 2"/>
          <p:cNvSpPr>
            <a:spLocks noGrp="1"/>
          </p:cNvSpPr>
          <p:nvPr>
            <p:ph type="sldNum" sz="quarter" idx="12"/>
          </p:nvPr>
        </p:nvSpPr>
        <p:spPr/>
        <p:txBody>
          <a:bodyPr/>
          <a:lstStyle/>
          <a:p>
            <a:pPr rtl="0"/>
            <a:fld id="{401CF334-2D5C-4859-84A6-CA7E6E43FAEB}" type="slidenum">
              <a:rPr lang="fr-FR" noProof="0" smtClean="0"/>
              <a:t>214</a:t>
            </a:fld>
            <a:endParaRPr lang="fr-FR" noProof="0"/>
          </a:p>
        </p:txBody>
      </p:sp>
      <p:sp>
        <p:nvSpPr>
          <p:cNvPr id="4" name="Espace réservé du contenu 7">
            <a:extLst>
              <a:ext uri="{FF2B5EF4-FFF2-40B4-BE49-F238E27FC236}">
                <a16:creationId xmlns:a16="http://schemas.microsoft.com/office/drawing/2014/main" id="{8D200C51-051B-E3EA-DEE1-BF85B91B5F39}"/>
              </a:ext>
            </a:extLst>
          </p:cNvPr>
          <p:cNvSpPr>
            <a:spLocks noGrp="1"/>
          </p:cNvSpPr>
          <p:nvPr>
            <p:ph idx="1"/>
          </p:nvPr>
        </p:nvSpPr>
        <p:spPr>
          <a:xfrm>
            <a:off x="1824916" y="3291057"/>
            <a:ext cx="6585045" cy="2942833"/>
          </a:xfrm>
        </p:spPr>
        <p:txBody>
          <a:bodyPr>
            <a:normAutofit fontScale="85000" lnSpcReduction="10000"/>
          </a:bodyPr>
          <a:lstStyle/>
          <a:p>
            <a:pPr marL="285750" indent="-285750" algn="just">
              <a:buFont typeface="Wingdings" panose="05000000000000000000" pitchFamily="2" charset="2"/>
              <a:buChar char="Ø"/>
            </a:pPr>
            <a:r>
              <a:rPr lang="fr-FR" dirty="0"/>
              <a:t>Dans l’onglet du ruban du haut </a:t>
            </a:r>
            <a:r>
              <a:rPr lang="fr-FR" b="1" dirty="0"/>
              <a:t>« Accueil », plusieurs choix de connecteurs aux données sont proposés :</a:t>
            </a:r>
          </a:p>
          <a:p>
            <a:pPr algn="just"/>
            <a:endParaRPr lang="fr-FR" b="1" dirty="0"/>
          </a:p>
          <a:p>
            <a:pPr marL="285750" indent="-285750" algn="just">
              <a:buFontTx/>
              <a:buChar char="-"/>
            </a:pPr>
            <a:r>
              <a:rPr lang="fr-FR" dirty="0"/>
              <a:t>Les plus fréquents, visibles directement,</a:t>
            </a:r>
          </a:p>
          <a:p>
            <a:pPr marL="285750" indent="-285750" algn="just">
              <a:buFontTx/>
              <a:buChar char="-"/>
            </a:pPr>
            <a:r>
              <a:rPr lang="fr-FR" dirty="0"/>
              <a:t>Pour les autres : cliquer sur «</a:t>
            </a:r>
            <a:r>
              <a:rPr lang="fr-FR" u="sng" dirty="0"/>
              <a:t> Obtenir les données </a:t>
            </a:r>
            <a:r>
              <a:rPr lang="fr-FR" dirty="0"/>
              <a:t>» puis «</a:t>
            </a:r>
            <a:r>
              <a:rPr lang="fr-FR" u="sng" dirty="0"/>
              <a:t> Plus </a:t>
            </a:r>
            <a:r>
              <a:rPr lang="fr-FR" dirty="0"/>
              <a:t>» en bas de la liste de choix pour obtenir la fenêtre ci-contre.</a:t>
            </a:r>
          </a:p>
          <a:p>
            <a:pPr marL="285750" indent="-285750" algn="just">
              <a:buFontTx/>
              <a:buChar char="-"/>
            </a:pPr>
            <a:endParaRPr lang="fr-FR" dirty="0"/>
          </a:p>
          <a:p>
            <a:pPr marL="285750" indent="-285750" algn="just">
              <a:buFont typeface="Wingdings" panose="05000000000000000000" pitchFamily="2" charset="2"/>
              <a:buChar char="Ø"/>
            </a:pPr>
            <a:r>
              <a:rPr lang="fr-FR" dirty="0"/>
              <a:t>Un large panel de connexions sont possibles, allant du </a:t>
            </a:r>
            <a:r>
              <a:rPr lang="fr-FR" b="1" dirty="0"/>
              <a:t>fichier Excel et/ou CSV aux différentes Bases de Données</a:t>
            </a:r>
            <a:r>
              <a:rPr lang="fr-FR" dirty="0"/>
              <a:t>, en passant par les services en </a:t>
            </a:r>
            <a:r>
              <a:rPr lang="fr-FR" b="1" dirty="0"/>
              <a:t>lignes et en cloud</a:t>
            </a:r>
            <a:r>
              <a:rPr lang="fr-FR" dirty="0"/>
              <a:t>. </a:t>
            </a:r>
          </a:p>
          <a:p>
            <a:pPr marL="285750" indent="-285750" algn="just">
              <a:buFont typeface="Wingdings" panose="05000000000000000000" pitchFamily="2" charset="2"/>
              <a:buChar char="Ø"/>
            </a:pPr>
            <a:endParaRPr lang="fr-FR" b="1" dirty="0"/>
          </a:p>
          <a:p>
            <a:pPr marL="285750" indent="-285750" algn="just">
              <a:buFont typeface="Wingdings" panose="05000000000000000000" pitchFamily="2" charset="2"/>
              <a:buChar char="Ø"/>
            </a:pPr>
            <a:endParaRPr lang="fr-FR" b="1" dirty="0"/>
          </a:p>
          <a:p>
            <a:pPr algn="just"/>
            <a:endParaRPr lang="fr-FR" b="1" dirty="0"/>
          </a:p>
        </p:txBody>
      </p:sp>
      <p:pic>
        <p:nvPicPr>
          <p:cNvPr id="5" name="Image 4">
            <a:extLst>
              <a:ext uri="{FF2B5EF4-FFF2-40B4-BE49-F238E27FC236}">
                <a16:creationId xmlns:a16="http://schemas.microsoft.com/office/drawing/2014/main" id="{F748CEBD-4B5D-786F-8378-6D8B31A1F42B}"/>
              </a:ext>
            </a:extLst>
          </p:cNvPr>
          <p:cNvPicPr>
            <a:picLocks noChangeAspect="1"/>
          </p:cNvPicPr>
          <p:nvPr/>
        </p:nvPicPr>
        <p:blipFill>
          <a:blip r:embed="rId3"/>
          <a:stretch>
            <a:fillRect/>
          </a:stretch>
        </p:blipFill>
        <p:spPr>
          <a:xfrm>
            <a:off x="3443734" y="2229014"/>
            <a:ext cx="3766249" cy="901084"/>
          </a:xfrm>
          <a:prstGeom prst="rect">
            <a:avLst/>
          </a:prstGeom>
          <a:ln>
            <a:noFill/>
          </a:ln>
          <a:effectLst>
            <a:outerShdw blurRad="292100" dist="139700" dir="2700000" algn="tl" rotWithShape="0">
              <a:srgbClr val="333333">
                <a:alpha val="65000"/>
              </a:srgbClr>
            </a:outerShdw>
          </a:effectLst>
        </p:spPr>
      </p:pic>
      <p:cxnSp>
        <p:nvCxnSpPr>
          <p:cNvPr id="7" name="Connecteur droit avec flèche 6">
            <a:extLst>
              <a:ext uri="{FF2B5EF4-FFF2-40B4-BE49-F238E27FC236}">
                <a16:creationId xmlns:a16="http://schemas.microsoft.com/office/drawing/2014/main" id="{F5EC1F68-502B-C13B-4ABB-4A1CF6D6C7DE}"/>
              </a:ext>
            </a:extLst>
          </p:cNvPr>
          <p:cNvCxnSpPr>
            <a:cxnSpLocks/>
          </p:cNvCxnSpPr>
          <p:nvPr/>
        </p:nvCxnSpPr>
        <p:spPr>
          <a:xfrm>
            <a:off x="4760210" y="3014353"/>
            <a:ext cx="3864480" cy="377697"/>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B049EB4C-6F8B-135A-769D-EE16421DD2E4}"/>
              </a:ext>
            </a:extLst>
          </p:cNvPr>
          <p:cNvPicPr>
            <a:picLocks noChangeAspect="1"/>
          </p:cNvPicPr>
          <p:nvPr/>
        </p:nvPicPr>
        <p:blipFill>
          <a:blip r:embed="rId4"/>
          <a:stretch>
            <a:fillRect/>
          </a:stretch>
        </p:blipFill>
        <p:spPr>
          <a:xfrm>
            <a:off x="8624690" y="2229014"/>
            <a:ext cx="3272496" cy="36044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549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AA2028-C204-32DE-01F8-CAA4471D0383}"/>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74A01DB2-C98D-E588-988B-1204DE1A6260}"/>
              </a:ext>
            </a:extLst>
          </p:cNvPr>
          <p:cNvSpPr>
            <a:spLocks noGrp="1"/>
          </p:cNvSpPr>
          <p:nvPr>
            <p:ph type="title"/>
          </p:nvPr>
        </p:nvSpPr>
        <p:spPr/>
        <p:txBody>
          <a:bodyPr/>
          <a:lstStyle/>
          <a:p>
            <a:r>
              <a:rPr lang="fr-FR" dirty="0"/>
              <a:t>Annexes</a:t>
            </a:r>
          </a:p>
        </p:txBody>
      </p:sp>
      <p:sp>
        <p:nvSpPr>
          <p:cNvPr id="6" name="Espace réservé du texte 5">
            <a:extLst>
              <a:ext uri="{FF2B5EF4-FFF2-40B4-BE49-F238E27FC236}">
                <a16:creationId xmlns:a16="http://schemas.microsoft.com/office/drawing/2014/main" id="{12B5AA7C-C3E9-41A6-2989-5C53B86BF122}"/>
              </a:ext>
            </a:extLst>
          </p:cNvPr>
          <p:cNvSpPr>
            <a:spLocks noGrp="1"/>
          </p:cNvSpPr>
          <p:nvPr>
            <p:ph type="body" idx="1"/>
          </p:nvPr>
        </p:nvSpPr>
        <p:spPr/>
        <p:txBody>
          <a:bodyPr/>
          <a:lstStyle/>
          <a:p>
            <a:pPr>
              <a:spcBef>
                <a:spcPts val="0"/>
              </a:spcBef>
            </a:pPr>
            <a:r>
              <a:rPr lang="fr-FR" dirty="0"/>
              <a:t>Partie 3 : Création d’une table de Dates/Calendrier dans Power </a:t>
            </a:r>
            <a:r>
              <a:rPr lang="fr-FR" dirty="0" err="1"/>
              <a:t>Query</a:t>
            </a:r>
            <a:r>
              <a:rPr lang="fr-FR" dirty="0"/>
              <a:t> pas à pas sans passer par l’éditeur avancé directement</a:t>
            </a:r>
          </a:p>
        </p:txBody>
      </p:sp>
      <p:sp>
        <p:nvSpPr>
          <p:cNvPr id="4" name="Espace réservé du numéro de diapositive 3">
            <a:extLst>
              <a:ext uri="{FF2B5EF4-FFF2-40B4-BE49-F238E27FC236}">
                <a16:creationId xmlns:a16="http://schemas.microsoft.com/office/drawing/2014/main" id="{CFEDBEBB-DCA1-B489-BEC7-6B9AB3300A4E}"/>
              </a:ext>
            </a:extLst>
          </p:cNvPr>
          <p:cNvSpPr>
            <a:spLocks noGrp="1"/>
          </p:cNvSpPr>
          <p:nvPr>
            <p:ph type="sldNum" sz="quarter" idx="12"/>
          </p:nvPr>
        </p:nvSpPr>
        <p:spPr/>
        <p:txBody>
          <a:bodyPr/>
          <a:lstStyle/>
          <a:p>
            <a:pPr rtl="0"/>
            <a:fld id="{401CF334-2D5C-4859-84A6-CA7E6E43FAEB}" type="slidenum">
              <a:rPr lang="fr-FR" noProof="0" smtClean="0"/>
              <a:t>215</a:t>
            </a:fld>
            <a:endParaRPr lang="fr-FR" noProof="0"/>
          </a:p>
        </p:txBody>
      </p:sp>
    </p:spTree>
    <p:extLst>
      <p:ext uri="{BB962C8B-B14F-4D97-AF65-F5344CB8AC3E}">
        <p14:creationId xmlns:p14="http://schemas.microsoft.com/office/powerpoint/2010/main" val="2278695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6DB917-744C-E998-90CE-457DC43711E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BBAAAC9-E6EC-628C-D9C8-243776B9849B}"/>
              </a:ext>
            </a:extLst>
          </p:cNvPr>
          <p:cNvSpPr>
            <a:spLocks noGrp="1"/>
          </p:cNvSpPr>
          <p:nvPr>
            <p:ph type="title"/>
          </p:nvPr>
        </p:nvSpPr>
        <p:spPr>
          <a:xfrm>
            <a:off x="2249905" y="624110"/>
            <a:ext cx="9784440" cy="1144532"/>
          </a:xfrm>
        </p:spPr>
        <p:txBody>
          <a:bodyPr rtlCol="0">
            <a:noAutofit/>
          </a:bodyPr>
          <a:lstStyle/>
          <a:p>
            <a:pPr rtl="0"/>
            <a:r>
              <a:rPr lang="fr-FR" dirty="0"/>
              <a:t>Créer un calendrier sur M</a:t>
            </a:r>
            <a:br>
              <a:rPr lang="fr-FR" dirty="0"/>
            </a:br>
            <a:r>
              <a:rPr lang="fr-FR" dirty="0"/>
              <a:t>Créer table de dates sur table de faits (1/6)</a:t>
            </a:r>
          </a:p>
        </p:txBody>
      </p:sp>
      <p:sp>
        <p:nvSpPr>
          <p:cNvPr id="3" name="Rectangle 2">
            <a:extLst>
              <a:ext uri="{FF2B5EF4-FFF2-40B4-BE49-F238E27FC236}">
                <a16:creationId xmlns:a16="http://schemas.microsoft.com/office/drawing/2014/main" id="{6BEB23AD-BA3F-EB75-A024-EBE663A1317F}"/>
              </a:ext>
            </a:extLst>
          </p:cNvPr>
          <p:cNvSpPr/>
          <p:nvPr/>
        </p:nvSpPr>
        <p:spPr>
          <a:xfrm>
            <a:off x="2249905" y="1983679"/>
            <a:ext cx="9451473" cy="3970318"/>
          </a:xfrm>
          <a:prstGeom prst="rect">
            <a:avLst/>
          </a:prstGeom>
        </p:spPr>
        <p:txBody>
          <a:bodyPr wrap="square">
            <a:spAutoFit/>
          </a:bodyPr>
          <a:lstStyle/>
          <a:p>
            <a:pPr marL="285750" indent="-285750">
              <a:buFont typeface="Wingdings" panose="05000000000000000000" pitchFamily="2" charset="2"/>
              <a:buChar char="Ø"/>
            </a:pPr>
            <a:r>
              <a:rPr lang="fr-FR" b="1" dirty="0">
                <a:effectLst/>
              </a:rPr>
              <a:t>Préparer la table </a:t>
            </a:r>
            <a:r>
              <a:rPr lang="fr-FR" dirty="0">
                <a:effectLst/>
              </a:rPr>
              <a:t>: </a:t>
            </a:r>
          </a:p>
          <a:p>
            <a:pPr marL="285750" indent="-285750">
              <a:buFont typeface="Wingdings" panose="05000000000000000000" pitchFamily="2" charset="2"/>
              <a:buChar char="ü"/>
            </a:pPr>
            <a:r>
              <a:rPr lang="fr-FR" dirty="0">
                <a:effectLst/>
              </a:rPr>
              <a:t>Créer une référence de la table de faits (Table de ventes),</a:t>
            </a:r>
          </a:p>
          <a:p>
            <a:pPr marL="285750" indent="-285750">
              <a:buFont typeface="Wingdings" panose="05000000000000000000" pitchFamily="2" charset="2"/>
              <a:buChar char="ü"/>
            </a:pPr>
            <a:r>
              <a:rPr lang="fr-FR" dirty="0"/>
              <a:t>Garder uniquement la colonne de dates (Date de vente),</a:t>
            </a:r>
          </a:p>
          <a:p>
            <a:pPr marL="285750" indent="-285750">
              <a:buFont typeface="Wingdings" panose="05000000000000000000" pitchFamily="2" charset="2"/>
              <a:buChar char="ü"/>
            </a:pPr>
            <a:r>
              <a:rPr lang="fr-FR" dirty="0">
                <a:effectLst/>
              </a:rPr>
              <a:t>Supprimer les doublons et renomme</a:t>
            </a:r>
            <a:r>
              <a:rPr lang="fr-FR" dirty="0"/>
              <a:t>r cette étape </a:t>
            </a:r>
            <a:r>
              <a:rPr lang="fr-FR" b="1" dirty="0"/>
              <a:t>« Base ».</a:t>
            </a:r>
            <a:endParaRPr lang="en-US" sz="1800" b="1" dirty="0"/>
          </a:p>
          <a:p>
            <a:pPr algn="just"/>
            <a:endParaRPr lang="fr-FR" b="1" i="1" dirty="0"/>
          </a:p>
          <a:p>
            <a:pPr algn="just"/>
            <a:r>
              <a:rPr lang="fr-FR" b="1" dirty="0">
                <a:solidFill>
                  <a:schemeClr val="accent4"/>
                </a:solidFill>
              </a:rPr>
              <a:t>Pourquoi les lier ?</a:t>
            </a:r>
          </a:p>
          <a:p>
            <a:pPr marL="285750" indent="-285750" algn="just">
              <a:buFont typeface="Wingdings" panose="05000000000000000000" pitchFamily="2" charset="2"/>
              <a:buChar char="ü"/>
            </a:pPr>
            <a:r>
              <a:rPr lang="fr-FR" dirty="0"/>
              <a:t>A chaque </a:t>
            </a:r>
            <a:r>
              <a:rPr lang="fr-FR" b="1" dirty="0"/>
              <a:t>mise à jour de la table de faits </a:t>
            </a:r>
            <a:r>
              <a:rPr lang="fr-FR" dirty="0"/>
              <a:t>(ventes, inventaire, planning), la table de dates </a:t>
            </a:r>
            <a:r>
              <a:rPr lang="fr-FR" b="1" dirty="0"/>
              <a:t>sera donc recalculée </a:t>
            </a:r>
            <a:r>
              <a:rPr lang="fr-FR" dirty="0"/>
              <a:t>et contiendra ainsi toutes les dates concernées par l’activité de votre entreprise/organisation/etc.</a:t>
            </a:r>
          </a:p>
          <a:p>
            <a:pPr marL="285750" indent="-285750" algn="just">
              <a:buFont typeface="Wingdings" panose="05000000000000000000" pitchFamily="2" charset="2"/>
              <a:buChar char="ü"/>
            </a:pPr>
            <a:endParaRPr lang="fr-FR" b="1" i="1" dirty="0">
              <a:effectLst/>
            </a:endParaRPr>
          </a:p>
          <a:p>
            <a:pPr marL="285750" indent="-285750" algn="just">
              <a:buFont typeface="Wingdings" panose="05000000000000000000" pitchFamily="2" charset="2"/>
              <a:buChar char="ü"/>
            </a:pPr>
            <a:r>
              <a:rPr lang="fr-FR" b="1" i="1" dirty="0">
                <a:solidFill>
                  <a:srgbClr val="00B050"/>
                </a:solidFill>
              </a:rPr>
              <a:t>Pour des dates de début et </a:t>
            </a:r>
          </a:p>
          <a:p>
            <a:pPr algn="just"/>
            <a:r>
              <a:rPr lang="fr-FR" b="1" i="1" dirty="0">
                <a:solidFill>
                  <a:srgbClr val="00B050"/>
                </a:solidFill>
              </a:rPr>
              <a:t>dates de fin dynamiques !</a:t>
            </a:r>
            <a:endParaRPr lang="fr-FR" b="1" i="1" dirty="0">
              <a:solidFill>
                <a:srgbClr val="00B050"/>
              </a:solidFill>
              <a:effectLst/>
            </a:endParaRPr>
          </a:p>
          <a:p>
            <a:pPr algn="just"/>
            <a:endParaRPr lang="en-US" sz="1800" b="1" dirty="0"/>
          </a:p>
          <a:p>
            <a:pPr algn="just"/>
            <a:endParaRPr lang="en-US" sz="1800" b="1" dirty="0"/>
          </a:p>
        </p:txBody>
      </p:sp>
      <p:sp>
        <p:nvSpPr>
          <p:cNvPr id="5" name="Espace réservé du numéro de diapositive 4">
            <a:extLst>
              <a:ext uri="{FF2B5EF4-FFF2-40B4-BE49-F238E27FC236}">
                <a16:creationId xmlns:a16="http://schemas.microsoft.com/office/drawing/2014/main" id="{15084781-D343-9C15-CAB4-30FF30345B98}"/>
              </a:ext>
            </a:extLst>
          </p:cNvPr>
          <p:cNvSpPr>
            <a:spLocks noGrp="1"/>
          </p:cNvSpPr>
          <p:nvPr>
            <p:ph type="sldNum" sz="quarter" idx="12"/>
          </p:nvPr>
        </p:nvSpPr>
        <p:spPr/>
        <p:txBody>
          <a:bodyPr/>
          <a:lstStyle/>
          <a:p>
            <a:pPr rtl="0"/>
            <a:fld id="{401CF334-2D5C-4859-84A6-CA7E6E43FAEB}" type="slidenum">
              <a:rPr lang="fr-FR" noProof="0" smtClean="0"/>
              <a:t>216</a:t>
            </a:fld>
            <a:endParaRPr lang="fr-FR" noProof="0"/>
          </a:p>
        </p:txBody>
      </p:sp>
      <p:pic>
        <p:nvPicPr>
          <p:cNvPr id="7" name="Image 6">
            <a:extLst>
              <a:ext uri="{FF2B5EF4-FFF2-40B4-BE49-F238E27FC236}">
                <a16:creationId xmlns:a16="http://schemas.microsoft.com/office/drawing/2014/main" id="{6F21A2E5-F2EB-3136-3D51-1DE159EFDF91}"/>
              </a:ext>
            </a:extLst>
          </p:cNvPr>
          <p:cNvPicPr>
            <a:picLocks noChangeAspect="1"/>
          </p:cNvPicPr>
          <p:nvPr/>
        </p:nvPicPr>
        <p:blipFill>
          <a:blip r:embed="rId3"/>
          <a:stretch>
            <a:fillRect/>
          </a:stretch>
        </p:blipFill>
        <p:spPr>
          <a:xfrm>
            <a:off x="7319531" y="4657753"/>
            <a:ext cx="4008869" cy="15761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43474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EDBF1-47EA-AB25-A816-AC96A5CFD4C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B42359A-18C1-ED8C-65B3-BFB18B3B015A}"/>
              </a:ext>
            </a:extLst>
          </p:cNvPr>
          <p:cNvSpPr>
            <a:spLocks noGrp="1"/>
          </p:cNvSpPr>
          <p:nvPr>
            <p:ph type="title"/>
          </p:nvPr>
        </p:nvSpPr>
        <p:spPr>
          <a:xfrm>
            <a:off x="2226881" y="519759"/>
            <a:ext cx="9745335" cy="1280890"/>
          </a:xfrm>
        </p:spPr>
        <p:txBody>
          <a:bodyPr rtlCol="0">
            <a:noAutofit/>
          </a:bodyPr>
          <a:lstStyle/>
          <a:p>
            <a:pPr rtl="0"/>
            <a:r>
              <a:rPr lang="fr-FR" dirty="0"/>
              <a:t>Créer un calendrier sur M</a:t>
            </a:r>
            <a:br>
              <a:rPr lang="fr-FR" dirty="0"/>
            </a:br>
            <a:r>
              <a:rPr lang="fr-FR" dirty="0"/>
              <a:t>Déterminer dates de début et de fin (2/6)</a:t>
            </a:r>
          </a:p>
        </p:txBody>
      </p:sp>
      <p:sp>
        <p:nvSpPr>
          <p:cNvPr id="3" name="Rectangle 2">
            <a:extLst>
              <a:ext uri="{FF2B5EF4-FFF2-40B4-BE49-F238E27FC236}">
                <a16:creationId xmlns:a16="http://schemas.microsoft.com/office/drawing/2014/main" id="{4CE58D17-8BB2-460E-2C58-533CC62C4ACC}"/>
              </a:ext>
            </a:extLst>
          </p:cNvPr>
          <p:cNvSpPr/>
          <p:nvPr/>
        </p:nvSpPr>
        <p:spPr>
          <a:xfrm>
            <a:off x="2265072" y="2195030"/>
            <a:ext cx="9116291" cy="3693319"/>
          </a:xfrm>
          <a:prstGeom prst="rect">
            <a:avLst/>
          </a:prstGeom>
        </p:spPr>
        <p:txBody>
          <a:bodyPr wrap="square">
            <a:spAutoFit/>
          </a:bodyPr>
          <a:lstStyle/>
          <a:p>
            <a:r>
              <a:rPr lang="fr-FR" dirty="0">
                <a:effectLst/>
              </a:rPr>
              <a:t>La </a:t>
            </a:r>
            <a:r>
              <a:rPr lang="fr-FR" b="1" dirty="0">
                <a:solidFill>
                  <a:schemeClr val="accent4"/>
                </a:solidFill>
                <a:effectLst/>
              </a:rPr>
              <a:t>table de dates doit être constituée </a:t>
            </a:r>
            <a:r>
              <a:rPr lang="fr-FR" dirty="0">
                <a:effectLst/>
              </a:rPr>
              <a:t>de la manière suivante :</a:t>
            </a:r>
          </a:p>
          <a:p>
            <a:pPr marL="285750" indent="-285750" algn="just">
              <a:buFont typeface="Wingdings" panose="05000000000000000000" pitchFamily="2" charset="2"/>
              <a:buChar char="ü"/>
            </a:pPr>
            <a:r>
              <a:rPr lang="fr-FR" dirty="0">
                <a:effectLst/>
              </a:rPr>
              <a:t>Elle débute à la </a:t>
            </a:r>
            <a:r>
              <a:rPr lang="fr-FR" b="1" i="1" dirty="0">
                <a:effectLst/>
              </a:rPr>
              <a:t>première date de la table de faits </a:t>
            </a:r>
            <a:r>
              <a:rPr lang="fr-FR" dirty="0">
                <a:effectLst/>
              </a:rPr>
              <a:t>(ventes par exemple),</a:t>
            </a:r>
            <a:endParaRPr lang="fr-FR" i="1" dirty="0">
              <a:effectLst/>
            </a:endParaRPr>
          </a:p>
          <a:p>
            <a:pPr marL="285750" indent="-285750" algn="just">
              <a:buFont typeface="Wingdings" panose="05000000000000000000" pitchFamily="2" charset="2"/>
              <a:buChar char="ü"/>
            </a:pPr>
            <a:r>
              <a:rPr lang="fr-FR" dirty="0">
                <a:effectLst/>
              </a:rPr>
              <a:t>Elle se termine à </a:t>
            </a:r>
            <a:r>
              <a:rPr lang="fr-FR" b="1" i="1" dirty="0">
                <a:effectLst/>
              </a:rPr>
              <a:t>la dernière date de la table de faits </a:t>
            </a:r>
            <a:r>
              <a:rPr lang="fr-FR" dirty="0">
                <a:effectLst/>
              </a:rPr>
              <a:t>(ventes par exemple),</a:t>
            </a:r>
          </a:p>
          <a:p>
            <a:pPr marL="285750" indent="-285750" algn="just">
              <a:buFont typeface="Wingdings" panose="05000000000000000000" pitchFamily="2" charset="2"/>
              <a:buChar char="ü"/>
            </a:pPr>
            <a:r>
              <a:rPr lang="fr-FR" dirty="0">
                <a:effectLst/>
              </a:rPr>
              <a:t>Elle contient </a:t>
            </a:r>
            <a:r>
              <a:rPr lang="fr-FR" u="sng" dirty="0">
                <a:effectLst/>
              </a:rPr>
              <a:t>l’ensemble des jours entre ces 2 dates</a:t>
            </a:r>
          </a:p>
          <a:p>
            <a:pPr marL="285750" indent="-285750">
              <a:buFont typeface="Wingdings" panose="05000000000000000000" pitchFamily="2" charset="2"/>
              <a:buChar char="ü"/>
            </a:pPr>
            <a:endParaRPr lang="fr-FR" b="1" dirty="0">
              <a:effectLst/>
            </a:endParaRPr>
          </a:p>
          <a:p>
            <a:pPr marL="285750" indent="-285750">
              <a:buFont typeface="Wingdings" panose="05000000000000000000" pitchFamily="2" charset="2"/>
              <a:buChar char="Ø"/>
            </a:pPr>
            <a:r>
              <a:rPr lang="fr-FR" b="1" dirty="0"/>
              <a:t>Création </a:t>
            </a:r>
            <a:r>
              <a:rPr lang="fr-FR" b="1" dirty="0" err="1"/>
              <a:t>StartDate</a:t>
            </a:r>
            <a:r>
              <a:rPr lang="fr-FR" dirty="0">
                <a:effectLst/>
              </a:rPr>
              <a:t>: </a:t>
            </a:r>
          </a:p>
          <a:p>
            <a:pPr marL="285750" indent="-285750">
              <a:buFont typeface="Wingdings" panose="05000000000000000000" pitchFamily="2" charset="2"/>
              <a:buChar char="ü"/>
            </a:pPr>
            <a:r>
              <a:rPr lang="fr-FR" dirty="0">
                <a:effectLst/>
              </a:rPr>
              <a:t>Utiliser un Filtre chronologique : </a:t>
            </a:r>
            <a:r>
              <a:rPr lang="fr-FR" u="sng" dirty="0">
                <a:effectLst/>
              </a:rPr>
              <a:t>Est la plus ancienne</a:t>
            </a:r>
          </a:p>
          <a:p>
            <a:pPr marL="285750" indent="-285750">
              <a:buFont typeface="Wingdings" panose="05000000000000000000" pitchFamily="2" charset="2"/>
              <a:buChar char="ü"/>
            </a:pPr>
            <a:r>
              <a:rPr lang="fr-FR" dirty="0"/>
              <a:t>Clic-droit sur l’unique valeur de la colonne : </a:t>
            </a:r>
          </a:p>
          <a:p>
            <a:r>
              <a:rPr lang="fr-FR" dirty="0"/>
              <a:t>sélectionner « Drill Down »  créant un seul résultat,</a:t>
            </a:r>
          </a:p>
          <a:p>
            <a:pPr marL="285750" indent="-285750">
              <a:buFont typeface="Wingdings" panose="05000000000000000000" pitchFamily="2" charset="2"/>
              <a:buChar char="ü"/>
            </a:pPr>
            <a:r>
              <a:rPr lang="fr-FR" dirty="0">
                <a:effectLst/>
              </a:rPr>
              <a:t>Renommer l’étape </a:t>
            </a:r>
            <a:r>
              <a:rPr lang="fr-FR" dirty="0" err="1">
                <a:effectLst/>
              </a:rPr>
              <a:t>StartDate</a:t>
            </a:r>
            <a:r>
              <a:rPr lang="fr-FR" dirty="0">
                <a:effectLst/>
              </a:rPr>
              <a:t> </a:t>
            </a:r>
            <a:endParaRPr lang="fr-FR" dirty="0"/>
          </a:p>
          <a:p>
            <a:pPr marL="285750" indent="-285750">
              <a:buFont typeface="Wingdings" panose="05000000000000000000" pitchFamily="2" charset="2"/>
              <a:buChar char="ü"/>
            </a:pPr>
            <a:endParaRPr lang="fr-FR" dirty="0">
              <a:effectLst/>
            </a:endParaRPr>
          </a:p>
          <a:p>
            <a:pPr marL="285750" indent="-285750">
              <a:buFont typeface="Wingdings" panose="05000000000000000000" pitchFamily="2" charset="2"/>
              <a:buChar char="Ø"/>
            </a:pPr>
            <a:r>
              <a:rPr lang="fr-FR" b="1" dirty="0">
                <a:effectLst/>
              </a:rPr>
              <a:t>Passage vers </a:t>
            </a:r>
            <a:r>
              <a:rPr lang="fr-FR" b="1" dirty="0" err="1">
                <a:effectLst/>
              </a:rPr>
              <a:t>EndDate</a:t>
            </a:r>
            <a:r>
              <a:rPr lang="fr-FR" b="1" dirty="0">
                <a:effectLst/>
              </a:rPr>
              <a:t> </a:t>
            </a:r>
            <a:r>
              <a:rPr lang="fr-FR" dirty="0">
                <a:effectLst/>
              </a:rPr>
              <a:t>: </a:t>
            </a:r>
          </a:p>
          <a:p>
            <a:pPr marL="285750" indent="-285750">
              <a:buFont typeface="Wingdings" panose="05000000000000000000" pitchFamily="2" charset="2"/>
              <a:buChar char="ü"/>
            </a:pPr>
            <a:r>
              <a:rPr lang="fr-FR" dirty="0">
                <a:effectLst/>
              </a:rPr>
              <a:t>Clic-droit dessus et sélectionner « </a:t>
            </a:r>
            <a:r>
              <a:rPr lang="fr-FR" b="1" dirty="0">
                <a:effectLst/>
              </a:rPr>
              <a:t>Insérer l’étape après </a:t>
            </a:r>
            <a:r>
              <a:rPr lang="fr-FR" dirty="0">
                <a:effectLst/>
              </a:rPr>
              <a:t>»</a:t>
            </a:r>
          </a:p>
        </p:txBody>
      </p:sp>
      <p:sp>
        <p:nvSpPr>
          <p:cNvPr id="5" name="Espace réservé du numéro de diapositive 4">
            <a:extLst>
              <a:ext uri="{FF2B5EF4-FFF2-40B4-BE49-F238E27FC236}">
                <a16:creationId xmlns:a16="http://schemas.microsoft.com/office/drawing/2014/main" id="{690C8743-9B0E-9D40-0D01-5F3CB5EAF62B}"/>
              </a:ext>
            </a:extLst>
          </p:cNvPr>
          <p:cNvSpPr>
            <a:spLocks noGrp="1"/>
          </p:cNvSpPr>
          <p:nvPr>
            <p:ph type="sldNum" sz="quarter" idx="12"/>
          </p:nvPr>
        </p:nvSpPr>
        <p:spPr/>
        <p:txBody>
          <a:bodyPr/>
          <a:lstStyle/>
          <a:p>
            <a:pPr rtl="0"/>
            <a:fld id="{401CF334-2D5C-4859-84A6-CA7E6E43FAEB}" type="slidenum">
              <a:rPr lang="fr-FR" noProof="0" smtClean="0"/>
              <a:t>217</a:t>
            </a:fld>
            <a:endParaRPr lang="fr-FR" noProof="0"/>
          </a:p>
        </p:txBody>
      </p:sp>
      <p:pic>
        <p:nvPicPr>
          <p:cNvPr id="17" name="Image 16">
            <a:extLst>
              <a:ext uri="{FF2B5EF4-FFF2-40B4-BE49-F238E27FC236}">
                <a16:creationId xmlns:a16="http://schemas.microsoft.com/office/drawing/2014/main" id="{1B4E6C09-2375-13BB-3412-4A735A634960}"/>
              </a:ext>
            </a:extLst>
          </p:cNvPr>
          <p:cNvPicPr>
            <a:picLocks noChangeAspect="1"/>
          </p:cNvPicPr>
          <p:nvPr/>
        </p:nvPicPr>
        <p:blipFill>
          <a:blip r:embed="rId3"/>
          <a:stretch>
            <a:fillRect/>
          </a:stretch>
        </p:blipFill>
        <p:spPr>
          <a:xfrm>
            <a:off x="8647527" y="3392828"/>
            <a:ext cx="3324689" cy="790685"/>
          </a:xfrm>
          <a:prstGeom prst="rect">
            <a:avLst/>
          </a:prstGeom>
          <a:ln>
            <a:noFill/>
          </a:ln>
          <a:effectLst>
            <a:outerShdw blurRad="292100" dist="139700" dir="2700000" algn="tl" rotWithShape="0">
              <a:srgbClr val="333333">
                <a:alpha val="65000"/>
              </a:srgbClr>
            </a:outerShdw>
          </a:effectLst>
        </p:spPr>
      </p:pic>
      <p:cxnSp>
        <p:nvCxnSpPr>
          <p:cNvPr id="18" name="Connecteur droit avec flèche 17">
            <a:extLst>
              <a:ext uri="{FF2B5EF4-FFF2-40B4-BE49-F238E27FC236}">
                <a16:creationId xmlns:a16="http://schemas.microsoft.com/office/drawing/2014/main" id="{86193894-7F2C-66B7-3CB7-8F7F6160A5D1}"/>
              </a:ext>
            </a:extLst>
          </p:cNvPr>
          <p:cNvCxnSpPr>
            <a:cxnSpLocks/>
          </p:cNvCxnSpPr>
          <p:nvPr/>
        </p:nvCxnSpPr>
        <p:spPr>
          <a:xfrm flipV="1">
            <a:off x="8157411" y="4098275"/>
            <a:ext cx="953538" cy="389504"/>
          </a:xfrm>
          <a:prstGeom prst="straightConnector1">
            <a:avLst/>
          </a:prstGeom>
          <a:ln w="38100">
            <a:tailEnd type="triangle"/>
          </a:ln>
        </p:spPr>
        <p:style>
          <a:lnRef idx="2">
            <a:schemeClr val="accent4"/>
          </a:lnRef>
          <a:fillRef idx="0">
            <a:schemeClr val="accent4"/>
          </a:fillRef>
          <a:effectRef idx="1">
            <a:schemeClr val="accent4"/>
          </a:effectRef>
          <a:fontRef idx="minor">
            <a:schemeClr val="tx1"/>
          </a:fontRef>
        </p:style>
      </p:cxnSp>
      <p:pic>
        <p:nvPicPr>
          <p:cNvPr id="21" name="Image 20">
            <a:extLst>
              <a:ext uri="{FF2B5EF4-FFF2-40B4-BE49-F238E27FC236}">
                <a16:creationId xmlns:a16="http://schemas.microsoft.com/office/drawing/2014/main" id="{BFE6ABBF-9E04-C45A-1775-76288A89961E}"/>
              </a:ext>
            </a:extLst>
          </p:cNvPr>
          <p:cNvPicPr>
            <a:picLocks noChangeAspect="1"/>
          </p:cNvPicPr>
          <p:nvPr/>
        </p:nvPicPr>
        <p:blipFill>
          <a:blip r:embed="rId4"/>
          <a:stretch>
            <a:fillRect/>
          </a:stretch>
        </p:blipFill>
        <p:spPr>
          <a:xfrm>
            <a:off x="9324474" y="4359300"/>
            <a:ext cx="2647742" cy="2044022"/>
          </a:xfrm>
          <a:prstGeom prst="rect">
            <a:avLst/>
          </a:prstGeom>
          <a:ln>
            <a:noFill/>
          </a:ln>
          <a:effectLst>
            <a:outerShdw blurRad="292100" dist="139700" dir="2700000" algn="tl" rotWithShape="0">
              <a:srgbClr val="333333">
                <a:alpha val="65000"/>
              </a:srgbClr>
            </a:outerShdw>
          </a:effectLst>
        </p:spPr>
      </p:pic>
      <p:cxnSp>
        <p:nvCxnSpPr>
          <p:cNvPr id="8" name="Connecteur droit avec flèche 7">
            <a:extLst>
              <a:ext uri="{FF2B5EF4-FFF2-40B4-BE49-F238E27FC236}">
                <a16:creationId xmlns:a16="http://schemas.microsoft.com/office/drawing/2014/main" id="{70E80D0C-FFD3-1B43-FE6B-7DF57DF31035}"/>
              </a:ext>
            </a:extLst>
          </p:cNvPr>
          <p:cNvCxnSpPr>
            <a:cxnSpLocks/>
          </p:cNvCxnSpPr>
          <p:nvPr/>
        </p:nvCxnSpPr>
        <p:spPr>
          <a:xfrm>
            <a:off x="9601200" y="5510463"/>
            <a:ext cx="493295" cy="726261"/>
          </a:xfrm>
          <a:prstGeom prst="straightConnector1">
            <a:avLst/>
          </a:prstGeom>
          <a:ln w="38100">
            <a:tailEnd type="triangle"/>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3434662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64856-ED46-BEAE-9D5B-90EAF233A29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FD64223-4204-0FF4-03EE-7A2E5FE73593}"/>
              </a:ext>
            </a:extLst>
          </p:cNvPr>
          <p:cNvSpPr>
            <a:spLocks noGrp="1"/>
          </p:cNvSpPr>
          <p:nvPr>
            <p:ph type="title"/>
          </p:nvPr>
        </p:nvSpPr>
        <p:spPr>
          <a:xfrm>
            <a:off x="2226881" y="519759"/>
            <a:ext cx="9614610" cy="1280890"/>
          </a:xfrm>
        </p:spPr>
        <p:txBody>
          <a:bodyPr rtlCol="0">
            <a:noAutofit/>
          </a:bodyPr>
          <a:lstStyle/>
          <a:p>
            <a:pPr rtl="0"/>
            <a:r>
              <a:rPr lang="fr-FR" dirty="0"/>
              <a:t>Créer un calendrier sur M</a:t>
            </a:r>
            <a:br>
              <a:rPr lang="fr-FR" dirty="0"/>
            </a:br>
            <a:r>
              <a:rPr lang="fr-FR" dirty="0"/>
              <a:t>Déterminer dates de début et de fin (3/6)</a:t>
            </a:r>
          </a:p>
        </p:txBody>
      </p:sp>
      <p:sp>
        <p:nvSpPr>
          <p:cNvPr id="3" name="Rectangle 2">
            <a:extLst>
              <a:ext uri="{FF2B5EF4-FFF2-40B4-BE49-F238E27FC236}">
                <a16:creationId xmlns:a16="http://schemas.microsoft.com/office/drawing/2014/main" id="{32EC3223-F0B5-43F0-85CF-64050DF6B962}"/>
              </a:ext>
            </a:extLst>
          </p:cNvPr>
          <p:cNvSpPr/>
          <p:nvPr/>
        </p:nvSpPr>
        <p:spPr>
          <a:xfrm>
            <a:off x="2265072" y="1963676"/>
            <a:ext cx="9116291" cy="4524315"/>
          </a:xfrm>
          <a:prstGeom prst="rect">
            <a:avLst/>
          </a:prstGeom>
        </p:spPr>
        <p:txBody>
          <a:bodyPr wrap="square">
            <a:spAutoFit/>
          </a:bodyPr>
          <a:lstStyle/>
          <a:p>
            <a:pPr marL="285750" indent="-285750">
              <a:buFont typeface="Wingdings" panose="05000000000000000000" pitchFamily="2" charset="2"/>
              <a:buChar char="ü"/>
            </a:pPr>
            <a:r>
              <a:rPr lang="fr-FR" b="1" dirty="0"/>
              <a:t>Modifier le code de la nouvelle étape </a:t>
            </a:r>
            <a:r>
              <a:rPr lang="fr-FR" dirty="0"/>
              <a:t>: </a:t>
            </a:r>
          </a:p>
          <a:p>
            <a:r>
              <a:rPr lang="fr-FR" dirty="0"/>
              <a:t>En changeant </a:t>
            </a:r>
            <a:r>
              <a:rPr lang="fr-FR" dirty="0" err="1"/>
              <a:t>StarDate</a:t>
            </a:r>
            <a:r>
              <a:rPr lang="fr-FR" dirty="0"/>
              <a:t> dans la formule par Base </a:t>
            </a:r>
          </a:p>
          <a:p>
            <a:r>
              <a:rPr lang="fr-FR" dirty="0"/>
              <a:t>afin de revenir au résultat avant la création de </a:t>
            </a:r>
            <a:r>
              <a:rPr lang="fr-FR" dirty="0" err="1"/>
              <a:t>StartDate</a:t>
            </a:r>
            <a:r>
              <a:rPr lang="fr-FR" dirty="0"/>
              <a:t>.</a:t>
            </a:r>
          </a:p>
          <a:p>
            <a:endParaRPr lang="fr-FR" dirty="0">
              <a:effectLst/>
            </a:endParaRPr>
          </a:p>
          <a:p>
            <a:r>
              <a:rPr lang="fr-FR" b="1" dirty="0">
                <a:effectLst/>
              </a:rPr>
              <a:t>Création </a:t>
            </a:r>
            <a:r>
              <a:rPr lang="fr-FR" b="1" dirty="0" err="1">
                <a:effectLst/>
              </a:rPr>
              <a:t>EndDate</a:t>
            </a:r>
            <a:r>
              <a:rPr lang="fr-FR" b="1" dirty="0">
                <a:effectLst/>
              </a:rPr>
              <a:t> à la suite :</a:t>
            </a:r>
          </a:p>
          <a:p>
            <a:pPr marL="285750" indent="-285750">
              <a:buFont typeface="Wingdings" panose="05000000000000000000" pitchFamily="2" charset="2"/>
              <a:buChar char="ü"/>
            </a:pPr>
            <a:r>
              <a:rPr lang="fr-FR" dirty="0">
                <a:effectLst/>
              </a:rPr>
              <a:t>Utiliser un Filtre chronologique : </a:t>
            </a:r>
            <a:r>
              <a:rPr lang="fr-FR" u="sng" dirty="0">
                <a:effectLst/>
              </a:rPr>
              <a:t>Est la plus récente</a:t>
            </a:r>
          </a:p>
          <a:p>
            <a:pPr marL="285750" indent="-285750">
              <a:buFont typeface="Wingdings" panose="05000000000000000000" pitchFamily="2" charset="2"/>
              <a:buChar char="ü"/>
            </a:pPr>
            <a:r>
              <a:rPr lang="fr-FR" dirty="0"/>
              <a:t>Clic-droit sur l’unique valeur de la colonne : </a:t>
            </a:r>
          </a:p>
          <a:p>
            <a:r>
              <a:rPr lang="fr-FR" dirty="0"/>
              <a:t>sélectionner « Drill Down »  créant un seul résultat,</a:t>
            </a:r>
          </a:p>
          <a:p>
            <a:endParaRPr lang="fr-FR" dirty="0"/>
          </a:p>
          <a:p>
            <a:r>
              <a:rPr lang="fr-FR" b="1" i="1" dirty="0">
                <a:solidFill>
                  <a:schemeClr val="accent2"/>
                </a:solidFill>
              </a:rPr>
              <a:t>Modifier le code fixe en dynamique </a:t>
            </a:r>
            <a:r>
              <a:rPr lang="fr-FR" dirty="0"/>
              <a:t>(si actualisation données) : </a:t>
            </a:r>
          </a:p>
          <a:p>
            <a:r>
              <a:rPr lang="fr-FR" dirty="0"/>
              <a:t> : = #"Filtre Récent"{0}[Date de vente]</a:t>
            </a:r>
            <a:r>
              <a:rPr lang="fr-FR" sz="1400" dirty="0"/>
              <a:t> </a:t>
            </a:r>
            <a:r>
              <a:rPr lang="fr-FR" sz="1400" i="1" dirty="0"/>
              <a:t>(prend la date sur la 1</a:t>
            </a:r>
            <a:r>
              <a:rPr lang="fr-FR" sz="1400" i="1" baseline="30000" dirty="0"/>
              <a:t>ère</a:t>
            </a:r>
            <a:r>
              <a:rPr lang="fr-FR" sz="1400" i="1" dirty="0"/>
              <a:t> ligne =0)</a:t>
            </a:r>
            <a:endParaRPr lang="fr-FR" sz="1400" dirty="0"/>
          </a:p>
          <a:p>
            <a:r>
              <a:rPr lang="fr-FR" dirty="0"/>
              <a:t>Au lieu de </a:t>
            </a:r>
          </a:p>
          <a:p>
            <a:r>
              <a:rPr lang="fr-FR" dirty="0"/>
              <a:t>= #"Filtre Récent"{[#"Date de vente"=#date(</a:t>
            </a:r>
            <a:r>
              <a:rPr lang="fr-FR" i="1" dirty="0">
                <a:solidFill>
                  <a:srgbClr val="FF0000"/>
                </a:solidFill>
              </a:rPr>
              <a:t>2024, 02, 13</a:t>
            </a:r>
            <a:r>
              <a:rPr lang="fr-FR" dirty="0"/>
              <a:t>)]}[Date de vente]</a:t>
            </a:r>
          </a:p>
          <a:p>
            <a:r>
              <a:rPr lang="fr-FR" sz="1400" i="1" dirty="0"/>
              <a:t> (prend la date trouvée lors de l’import des données et non pas actualisée)</a:t>
            </a:r>
          </a:p>
          <a:p>
            <a:endParaRPr lang="fr-FR" dirty="0"/>
          </a:p>
          <a:p>
            <a:pPr marL="285750" indent="-285750">
              <a:buFont typeface="Wingdings" panose="05000000000000000000" pitchFamily="2" charset="2"/>
              <a:buChar char="ü"/>
            </a:pPr>
            <a:r>
              <a:rPr lang="fr-FR" dirty="0">
                <a:effectLst/>
              </a:rPr>
              <a:t>Renommer l’étape </a:t>
            </a:r>
            <a:r>
              <a:rPr lang="fr-FR" b="1" dirty="0" err="1">
                <a:effectLst/>
              </a:rPr>
              <a:t>EndDate</a:t>
            </a:r>
            <a:r>
              <a:rPr lang="fr-FR" b="1" dirty="0">
                <a:effectLst/>
              </a:rPr>
              <a:t> </a:t>
            </a:r>
          </a:p>
        </p:txBody>
      </p:sp>
      <p:sp>
        <p:nvSpPr>
          <p:cNvPr id="5" name="Espace réservé du numéro de diapositive 4">
            <a:extLst>
              <a:ext uri="{FF2B5EF4-FFF2-40B4-BE49-F238E27FC236}">
                <a16:creationId xmlns:a16="http://schemas.microsoft.com/office/drawing/2014/main" id="{73338AC1-5382-80F9-FAFB-44491AC5F181}"/>
              </a:ext>
            </a:extLst>
          </p:cNvPr>
          <p:cNvSpPr>
            <a:spLocks noGrp="1"/>
          </p:cNvSpPr>
          <p:nvPr>
            <p:ph type="sldNum" sz="quarter" idx="12"/>
          </p:nvPr>
        </p:nvSpPr>
        <p:spPr/>
        <p:txBody>
          <a:bodyPr/>
          <a:lstStyle/>
          <a:p>
            <a:pPr rtl="0"/>
            <a:fld id="{401CF334-2D5C-4859-84A6-CA7E6E43FAEB}" type="slidenum">
              <a:rPr lang="fr-FR" noProof="0" smtClean="0"/>
              <a:t>218</a:t>
            </a:fld>
            <a:endParaRPr lang="fr-FR" noProof="0"/>
          </a:p>
        </p:txBody>
      </p:sp>
      <p:pic>
        <p:nvPicPr>
          <p:cNvPr id="12" name="Image 11">
            <a:extLst>
              <a:ext uri="{FF2B5EF4-FFF2-40B4-BE49-F238E27FC236}">
                <a16:creationId xmlns:a16="http://schemas.microsoft.com/office/drawing/2014/main" id="{33B53812-B486-A4CA-F335-9F061DDD63F1}"/>
              </a:ext>
            </a:extLst>
          </p:cNvPr>
          <p:cNvPicPr>
            <a:picLocks noChangeAspect="1"/>
          </p:cNvPicPr>
          <p:nvPr/>
        </p:nvPicPr>
        <p:blipFill>
          <a:blip r:embed="rId3"/>
          <a:stretch>
            <a:fillRect/>
          </a:stretch>
        </p:blipFill>
        <p:spPr>
          <a:xfrm>
            <a:off x="9526593" y="2294931"/>
            <a:ext cx="1682721" cy="877163"/>
          </a:xfrm>
          <a:prstGeom prst="rect">
            <a:avLst/>
          </a:prstGeom>
          <a:ln>
            <a:noFill/>
          </a:ln>
          <a:effectLst>
            <a:outerShdw blurRad="292100" dist="139700" dir="2700000" algn="tl" rotWithShape="0">
              <a:srgbClr val="333333">
                <a:alpha val="65000"/>
              </a:srgbClr>
            </a:outerShdw>
          </a:effectLst>
        </p:spPr>
      </p:pic>
      <p:cxnSp>
        <p:nvCxnSpPr>
          <p:cNvPr id="8" name="Connecteur droit avec flèche 7">
            <a:extLst>
              <a:ext uri="{FF2B5EF4-FFF2-40B4-BE49-F238E27FC236}">
                <a16:creationId xmlns:a16="http://schemas.microsoft.com/office/drawing/2014/main" id="{482515B6-32D8-7FCB-60F8-B93F8582B25C}"/>
              </a:ext>
            </a:extLst>
          </p:cNvPr>
          <p:cNvCxnSpPr>
            <a:cxnSpLocks/>
          </p:cNvCxnSpPr>
          <p:nvPr/>
        </p:nvCxnSpPr>
        <p:spPr>
          <a:xfrm>
            <a:off x="8913186" y="2415303"/>
            <a:ext cx="1682721" cy="0"/>
          </a:xfrm>
          <a:prstGeom prst="straightConnector1">
            <a:avLst/>
          </a:prstGeom>
          <a:ln w="38100">
            <a:tailEnd type="triangle"/>
          </a:ln>
        </p:spPr>
        <p:style>
          <a:lnRef idx="2">
            <a:schemeClr val="accent4"/>
          </a:lnRef>
          <a:fillRef idx="0">
            <a:schemeClr val="accent4"/>
          </a:fillRef>
          <a:effectRef idx="1">
            <a:schemeClr val="accent4"/>
          </a:effectRef>
          <a:fontRef idx="minor">
            <a:schemeClr val="tx1"/>
          </a:fontRef>
        </p:style>
      </p:cxnSp>
      <p:pic>
        <p:nvPicPr>
          <p:cNvPr id="14" name="Image 13">
            <a:extLst>
              <a:ext uri="{FF2B5EF4-FFF2-40B4-BE49-F238E27FC236}">
                <a16:creationId xmlns:a16="http://schemas.microsoft.com/office/drawing/2014/main" id="{F9FDB6B2-FA30-B0E9-705C-F79D69045C95}"/>
              </a:ext>
            </a:extLst>
          </p:cNvPr>
          <p:cNvPicPr>
            <a:picLocks noChangeAspect="1"/>
          </p:cNvPicPr>
          <p:nvPr/>
        </p:nvPicPr>
        <p:blipFill>
          <a:blip r:embed="rId4"/>
          <a:stretch>
            <a:fillRect/>
          </a:stretch>
        </p:blipFill>
        <p:spPr>
          <a:xfrm>
            <a:off x="9526593" y="3335121"/>
            <a:ext cx="2314898" cy="17814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97976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17CA6-FF26-62F5-F246-D357B4DA697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6A83480-B407-A57C-2EC3-5AF30395CC4C}"/>
              </a:ext>
            </a:extLst>
          </p:cNvPr>
          <p:cNvSpPr>
            <a:spLocks noGrp="1"/>
          </p:cNvSpPr>
          <p:nvPr>
            <p:ph type="title"/>
          </p:nvPr>
        </p:nvSpPr>
        <p:spPr>
          <a:xfrm>
            <a:off x="2226881" y="519759"/>
            <a:ext cx="9192675" cy="1280890"/>
          </a:xfrm>
        </p:spPr>
        <p:txBody>
          <a:bodyPr rtlCol="0">
            <a:normAutofit/>
          </a:bodyPr>
          <a:lstStyle/>
          <a:p>
            <a:pPr rtl="0"/>
            <a:r>
              <a:rPr lang="fr-FR" dirty="0"/>
              <a:t>Créer un calendrier sur M</a:t>
            </a:r>
            <a:br>
              <a:rPr lang="fr-FR" dirty="0"/>
            </a:br>
            <a:r>
              <a:rPr lang="fr-FR" dirty="0"/>
              <a:t>Fonction </a:t>
            </a:r>
            <a:r>
              <a:rPr lang="fr-FR" dirty="0" err="1"/>
              <a:t>List.Dates</a:t>
            </a:r>
            <a:r>
              <a:rPr lang="fr-FR" dirty="0"/>
              <a:t> (4/6)</a:t>
            </a:r>
          </a:p>
        </p:txBody>
      </p:sp>
      <p:sp>
        <p:nvSpPr>
          <p:cNvPr id="3" name="Rectangle 2">
            <a:extLst>
              <a:ext uri="{FF2B5EF4-FFF2-40B4-BE49-F238E27FC236}">
                <a16:creationId xmlns:a16="http://schemas.microsoft.com/office/drawing/2014/main" id="{6922B1B9-198A-E526-C883-F9D3CD887A30}"/>
              </a:ext>
            </a:extLst>
          </p:cNvPr>
          <p:cNvSpPr/>
          <p:nvPr/>
        </p:nvSpPr>
        <p:spPr>
          <a:xfrm>
            <a:off x="2226881" y="2146905"/>
            <a:ext cx="9116291" cy="3693319"/>
          </a:xfrm>
          <a:prstGeom prst="rect">
            <a:avLst/>
          </a:prstGeom>
        </p:spPr>
        <p:txBody>
          <a:bodyPr wrap="square">
            <a:spAutoFit/>
          </a:bodyPr>
          <a:lstStyle/>
          <a:p>
            <a:pPr marL="285750" indent="-285750" algn="just">
              <a:buFont typeface="Wingdings" panose="05000000000000000000" pitchFamily="2" charset="2"/>
              <a:buChar char="Ø"/>
            </a:pPr>
            <a:r>
              <a:rPr lang="fr-FR" b="1" dirty="0">
                <a:solidFill>
                  <a:schemeClr val="accent2"/>
                </a:solidFill>
                <a:effectLst/>
              </a:rPr>
              <a:t>Utilisation de la fonction </a:t>
            </a:r>
            <a:r>
              <a:rPr lang="fr-FR" b="1" dirty="0" err="1">
                <a:solidFill>
                  <a:schemeClr val="accent2"/>
                </a:solidFill>
                <a:effectLst/>
              </a:rPr>
              <a:t>List.Dates</a:t>
            </a:r>
            <a:r>
              <a:rPr lang="fr-FR" b="1" dirty="0">
                <a:solidFill>
                  <a:schemeClr val="accent2"/>
                </a:solidFill>
                <a:effectLst/>
              </a:rPr>
              <a:t> composée de 3 arguments :</a:t>
            </a:r>
          </a:p>
          <a:p>
            <a:pPr marL="285750" indent="-285750" algn="just">
              <a:buFont typeface="Wingdings" panose="05000000000000000000" pitchFamily="2" charset="2"/>
              <a:buChar char="ü"/>
            </a:pPr>
            <a:r>
              <a:rPr lang="fr-FR" b="1" dirty="0">
                <a:effectLst/>
              </a:rPr>
              <a:t>Start </a:t>
            </a:r>
            <a:r>
              <a:rPr lang="fr-FR" dirty="0">
                <a:effectLst/>
              </a:rPr>
              <a:t>(date) : la date de début du calendrier,</a:t>
            </a:r>
          </a:p>
          <a:p>
            <a:pPr marL="285750" indent="-285750" algn="just">
              <a:buFont typeface="Wingdings" panose="05000000000000000000" pitchFamily="2" charset="2"/>
              <a:buChar char="ü"/>
            </a:pPr>
            <a:r>
              <a:rPr lang="fr-FR" b="1" dirty="0"/>
              <a:t>Count </a:t>
            </a:r>
            <a:r>
              <a:rPr lang="fr-FR" dirty="0"/>
              <a:t>(décimal) : le nombre de dates de la liste,</a:t>
            </a:r>
          </a:p>
          <a:p>
            <a:pPr marL="285750" indent="-285750" algn="just">
              <a:buFont typeface="Wingdings" panose="05000000000000000000" pitchFamily="2" charset="2"/>
              <a:buChar char="ü"/>
            </a:pPr>
            <a:r>
              <a:rPr lang="fr-FR" b="1" dirty="0" err="1">
                <a:effectLst/>
              </a:rPr>
              <a:t>Step</a:t>
            </a:r>
            <a:r>
              <a:rPr lang="fr-FR" b="1" dirty="0">
                <a:effectLst/>
              </a:rPr>
              <a:t> </a:t>
            </a:r>
            <a:r>
              <a:rPr lang="fr-FR" dirty="0">
                <a:effectLst/>
              </a:rPr>
              <a:t>(durée) : l’incrément choisi entre chaque date de la liste.</a:t>
            </a:r>
          </a:p>
          <a:p>
            <a:pPr marL="285750" indent="-285750" algn="just">
              <a:buFont typeface="Wingdings" panose="05000000000000000000" pitchFamily="2" charset="2"/>
              <a:buChar char="ü"/>
            </a:pPr>
            <a:endParaRPr lang="fr-FR" dirty="0"/>
          </a:p>
          <a:p>
            <a:pPr marL="285750" indent="-285750" algn="just">
              <a:buFont typeface="Wingdings" panose="05000000000000000000" pitchFamily="2" charset="2"/>
              <a:buChar char="ü"/>
            </a:pPr>
            <a:endParaRPr lang="fr-FR" dirty="0"/>
          </a:p>
          <a:p>
            <a:pPr marL="285750" indent="-285750" algn="just">
              <a:buFont typeface="Wingdings" panose="05000000000000000000" pitchFamily="2" charset="2"/>
              <a:buChar char="ü"/>
            </a:pPr>
            <a:r>
              <a:rPr lang="fr-FR" b="1" dirty="0"/>
              <a:t>La syntaxe de l’argument </a:t>
            </a:r>
            <a:r>
              <a:rPr lang="fr-FR" b="1" dirty="0" err="1"/>
              <a:t>step</a:t>
            </a:r>
            <a:r>
              <a:rPr lang="fr-FR" b="1" dirty="0"/>
              <a:t> est la suivante </a:t>
            </a:r>
            <a:r>
              <a:rPr lang="fr-FR" dirty="0"/>
              <a:t>: </a:t>
            </a:r>
            <a:br>
              <a:rPr lang="fr-FR" dirty="0"/>
            </a:br>
            <a:r>
              <a:rPr lang="fr-FR" i="1" dirty="0"/>
              <a:t>#duration(days as </a:t>
            </a:r>
            <a:r>
              <a:rPr lang="fr-FR" i="1" dirty="0" err="1"/>
              <a:t>number</a:t>
            </a:r>
            <a:r>
              <a:rPr lang="fr-FR" i="1" dirty="0"/>
              <a:t>, </a:t>
            </a:r>
            <a:r>
              <a:rPr lang="fr-FR" i="1" dirty="0" err="1"/>
              <a:t>hours</a:t>
            </a:r>
            <a:r>
              <a:rPr lang="fr-FR" i="1" dirty="0"/>
              <a:t> as </a:t>
            </a:r>
            <a:r>
              <a:rPr lang="fr-FR" i="1" dirty="0" err="1"/>
              <a:t>number</a:t>
            </a:r>
            <a:r>
              <a:rPr lang="fr-FR" i="1" dirty="0"/>
              <a:t>, minutes as </a:t>
            </a:r>
            <a:r>
              <a:rPr lang="fr-FR" i="1" dirty="0" err="1"/>
              <a:t>number</a:t>
            </a:r>
            <a:r>
              <a:rPr lang="fr-FR" i="1" dirty="0"/>
              <a:t>, seconds as </a:t>
            </a:r>
            <a:r>
              <a:rPr lang="fr-FR" i="1" dirty="0" err="1"/>
              <a:t>number</a:t>
            </a:r>
            <a:r>
              <a:rPr lang="fr-FR" i="1" dirty="0"/>
              <a:t>)</a:t>
            </a:r>
          </a:p>
          <a:p>
            <a:pPr marL="285750" indent="-285750" algn="just">
              <a:buFont typeface="Wingdings" panose="05000000000000000000" pitchFamily="2" charset="2"/>
              <a:buChar char="ü"/>
            </a:pPr>
            <a:r>
              <a:rPr lang="fr-FR" u="sng" dirty="0">
                <a:effectLst/>
              </a:rPr>
              <a:t>Pour notre exemple : </a:t>
            </a:r>
            <a:r>
              <a:rPr lang="fr-FR" dirty="0">
                <a:effectLst/>
              </a:rPr>
              <a:t>#duration(1,0,0,0) car nous voulons avoir chaque date (d’un jour sur l’autre)</a:t>
            </a:r>
          </a:p>
          <a:p>
            <a:pPr marL="285750" indent="-285750">
              <a:buFont typeface="Wingdings" panose="05000000000000000000" pitchFamily="2" charset="2"/>
              <a:buChar char="ü"/>
            </a:pPr>
            <a:endParaRPr lang="fr-FR" dirty="0"/>
          </a:p>
          <a:p>
            <a:endParaRPr lang="fr-FR" dirty="0">
              <a:effectLst/>
            </a:endParaRPr>
          </a:p>
        </p:txBody>
      </p:sp>
      <p:sp>
        <p:nvSpPr>
          <p:cNvPr id="5" name="Espace réservé du numéro de diapositive 4">
            <a:extLst>
              <a:ext uri="{FF2B5EF4-FFF2-40B4-BE49-F238E27FC236}">
                <a16:creationId xmlns:a16="http://schemas.microsoft.com/office/drawing/2014/main" id="{D43344DE-EFAC-6C6F-A030-F78CE0C67F80}"/>
              </a:ext>
            </a:extLst>
          </p:cNvPr>
          <p:cNvSpPr>
            <a:spLocks noGrp="1"/>
          </p:cNvSpPr>
          <p:nvPr>
            <p:ph type="sldNum" sz="quarter" idx="12"/>
          </p:nvPr>
        </p:nvSpPr>
        <p:spPr/>
        <p:txBody>
          <a:bodyPr/>
          <a:lstStyle/>
          <a:p>
            <a:pPr rtl="0"/>
            <a:fld id="{401CF334-2D5C-4859-84A6-CA7E6E43FAEB}" type="slidenum">
              <a:rPr lang="fr-FR" noProof="0" smtClean="0"/>
              <a:t>219</a:t>
            </a:fld>
            <a:endParaRPr lang="fr-FR" noProof="0"/>
          </a:p>
        </p:txBody>
      </p:sp>
    </p:spTree>
    <p:extLst>
      <p:ext uri="{BB962C8B-B14F-4D97-AF65-F5344CB8AC3E}">
        <p14:creationId xmlns:p14="http://schemas.microsoft.com/office/powerpoint/2010/main" val="2147905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9316577" cy="1280890"/>
          </a:xfrm>
        </p:spPr>
        <p:txBody>
          <a:bodyPr rtlCol="0">
            <a:normAutofit/>
          </a:bodyPr>
          <a:lstStyle/>
          <a:p>
            <a:pPr rtl="0"/>
            <a:r>
              <a:rPr lang="fr-FR" dirty="0"/>
              <a:t>Comprendre le modèle en étoile</a:t>
            </a:r>
            <a:br>
              <a:rPr lang="fr-FR" dirty="0"/>
            </a:br>
            <a:r>
              <a:rPr lang="fr-FR" dirty="0"/>
              <a:t>Vue globale et questionnements ?</a:t>
            </a:r>
          </a:p>
        </p:txBody>
      </p:sp>
      <p:sp>
        <p:nvSpPr>
          <p:cNvPr id="4" name="Espace réservé du numéro de diapositive 3"/>
          <p:cNvSpPr>
            <a:spLocks noGrp="1"/>
          </p:cNvSpPr>
          <p:nvPr>
            <p:ph type="sldNum" sz="quarter" idx="12"/>
          </p:nvPr>
        </p:nvSpPr>
        <p:spPr/>
        <p:txBody>
          <a:bodyPr/>
          <a:lstStyle/>
          <a:p>
            <a:pPr rtl="0"/>
            <a:fld id="{401CF334-2D5C-4859-84A6-CA7E6E43FAEB}" type="slidenum">
              <a:rPr lang="fr-FR" noProof="0" smtClean="0"/>
              <a:t>22</a:t>
            </a:fld>
            <a:endParaRPr lang="fr-FR" noProof="0"/>
          </a:p>
        </p:txBody>
      </p:sp>
      <p:sp>
        <p:nvSpPr>
          <p:cNvPr id="5" name="Espace réservé du contenu 2">
            <a:extLst>
              <a:ext uri="{FF2B5EF4-FFF2-40B4-BE49-F238E27FC236}">
                <a16:creationId xmlns:a16="http://schemas.microsoft.com/office/drawing/2014/main" id="{583C7C56-AB2D-B0FD-5ED3-1C2A5906613C}"/>
              </a:ext>
            </a:extLst>
          </p:cNvPr>
          <p:cNvSpPr txBox="1">
            <a:spLocks/>
          </p:cNvSpPr>
          <p:nvPr/>
        </p:nvSpPr>
        <p:spPr>
          <a:xfrm>
            <a:off x="1335958" y="2003235"/>
            <a:ext cx="10462752" cy="183871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spcBef>
                <a:spcPct val="0"/>
              </a:spcBef>
              <a:spcAft>
                <a:spcPts val="600"/>
              </a:spcAft>
              <a:buClrTx/>
              <a:buFont typeface="Wingdings" panose="05000000000000000000" pitchFamily="2" charset="2"/>
              <a:buChar char="Ø"/>
              <a:defRPr/>
            </a:pPr>
            <a:r>
              <a:rPr lang="fr-FR" altLang="fr-FR" sz="2000" b="1" dirty="0">
                <a:solidFill>
                  <a:schemeClr val="accent5"/>
                </a:solidFill>
              </a:rPr>
              <a:t>Quelles questions pour le construire ? Quel contenu ? </a:t>
            </a:r>
            <a:r>
              <a:rPr lang="fr-FR" altLang="fr-FR" sz="2000" dirty="0">
                <a:solidFill>
                  <a:srgbClr val="000000"/>
                </a:solidFill>
              </a:rPr>
              <a:t>:</a:t>
            </a:r>
          </a:p>
          <a:p>
            <a:pPr algn="just">
              <a:spcBef>
                <a:spcPct val="0"/>
              </a:spcBef>
              <a:spcAft>
                <a:spcPts val="600"/>
              </a:spcAft>
              <a:buClrTx/>
              <a:buFont typeface="Wingdings" panose="05000000000000000000" pitchFamily="2" charset="2"/>
              <a:buChar char="ü"/>
              <a:defRPr/>
            </a:pPr>
            <a:r>
              <a:rPr lang="fr-FR" altLang="fr-FR" b="1" dirty="0">
                <a:solidFill>
                  <a:srgbClr val="000000"/>
                </a:solidFill>
              </a:rPr>
              <a:t>Table de faits/mesures – table centrale </a:t>
            </a:r>
            <a:r>
              <a:rPr lang="fr-FR" altLang="fr-FR" dirty="0">
                <a:solidFill>
                  <a:srgbClr val="000000"/>
                </a:solidFill>
              </a:rPr>
              <a:t>: Qu'est-ce que je souhaite analyser ? </a:t>
            </a:r>
          </a:p>
          <a:p>
            <a:pPr marL="0" indent="0" algn="just">
              <a:spcBef>
                <a:spcPct val="0"/>
              </a:spcBef>
              <a:spcAft>
                <a:spcPts val="600"/>
              </a:spcAft>
              <a:buClrTx/>
              <a:buNone/>
              <a:defRPr/>
            </a:pPr>
            <a:r>
              <a:rPr lang="fr-FR" altLang="fr-FR" dirty="0">
                <a:solidFill>
                  <a:srgbClr val="000000"/>
                </a:solidFill>
              </a:rPr>
              <a:t>Regroupe les données quantitatives à mettre en valeurs dans les visuels.</a:t>
            </a:r>
          </a:p>
          <a:p>
            <a:pPr algn="just">
              <a:spcBef>
                <a:spcPct val="0"/>
              </a:spcBef>
              <a:spcAft>
                <a:spcPts val="600"/>
              </a:spcAft>
              <a:buClrTx/>
              <a:buFont typeface="Wingdings" panose="05000000000000000000" pitchFamily="2" charset="2"/>
              <a:buChar char="ü"/>
              <a:defRPr/>
            </a:pPr>
            <a:r>
              <a:rPr lang="fr-FR" altLang="fr-FR" b="1" dirty="0">
                <a:solidFill>
                  <a:srgbClr val="000000"/>
                </a:solidFill>
              </a:rPr>
              <a:t>Table de dimensions – tables qui gravitent autour </a:t>
            </a:r>
            <a:r>
              <a:rPr lang="fr-FR" altLang="fr-FR" dirty="0">
                <a:solidFill>
                  <a:srgbClr val="000000"/>
                </a:solidFill>
              </a:rPr>
              <a:t>: à travers quoi ? </a:t>
            </a:r>
          </a:p>
          <a:p>
            <a:pPr marL="0" indent="0" algn="just">
              <a:spcBef>
                <a:spcPct val="0"/>
              </a:spcBef>
              <a:spcAft>
                <a:spcPts val="600"/>
              </a:spcAft>
              <a:buClrTx/>
              <a:buNone/>
              <a:defRPr/>
            </a:pPr>
            <a:r>
              <a:rPr lang="fr-FR" altLang="fr-FR" dirty="0">
                <a:solidFill>
                  <a:srgbClr val="000000"/>
                </a:solidFill>
              </a:rPr>
              <a:t>Concerne les données qualitatives positionnées en lignes/colonnes TCD et en axe/légende graphique.</a:t>
            </a:r>
          </a:p>
          <a:p>
            <a:pPr algn="just">
              <a:spcBef>
                <a:spcPct val="0"/>
              </a:spcBef>
              <a:buClrTx/>
              <a:buFont typeface="Wingdings" panose="05000000000000000000" pitchFamily="2" charset="2"/>
              <a:buChar char="ü"/>
              <a:defRPr/>
            </a:pPr>
            <a:endParaRPr lang="fr-FR" altLang="fr-FR" dirty="0">
              <a:solidFill>
                <a:srgbClr val="000000"/>
              </a:solidFill>
            </a:endParaRPr>
          </a:p>
        </p:txBody>
      </p:sp>
      <p:pic>
        <p:nvPicPr>
          <p:cNvPr id="8" name="Image 7">
            <a:extLst>
              <a:ext uri="{FF2B5EF4-FFF2-40B4-BE49-F238E27FC236}">
                <a16:creationId xmlns:a16="http://schemas.microsoft.com/office/drawing/2014/main" id="{47749F1C-C268-3482-F492-E938E0084EE0}"/>
              </a:ext>
            </a:extLst>
          </p:cNvPr>
          <p:cNvPicPr>
            <a:picLocks noChangeAspect="1"/>
          </p:cNvPicPr>
          <p:nvPr/>
        </p:nvPicPr>
        <p:blipFill>
          <a:blip r:embed="rId3"/>
          <a:stretch>
            <a:fillRect/>
          </a:stretch>
        </p:blipFill>
        <p:spPr>
          <a:xfrm>
            <a:off x="4531771" y="3940189"/>
            <a:ext cx="3885426" cy="26829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80584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26AD0A-DAF6-17CE-E0FD-93228B4C062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B82ED4C-62F2-7229-2A58-2F99BB5DD145}"/>
              </a:ext>
            </a:extLst>
          </p:cNvPr>
          <p:cNvSpPr>
            <a:spLocks noGrp="1"/>
          </p:cNvSpPr>
          <p:nvPr>
            <p:ph type="title"/>
          </p:nvPr>
        </p:nvSpPr>
        <p:spPr>
          <a:xfrm>
            <a:off x="2226881" y="519759"/>
            <a:ext cx="9192675" cy="1280890"/>
          </a:xfrm>
        </p:spPr>
        <p:txBody>
          <a:bodyPr rtlCol="0">
            <a:normAutofit/>
          </a:bodyPr>
          <a:lstStyle/>
          <a:p>
            <a:pPr rtl="0"/>
            <a:r>
              <a:rPr lang="fr-FR" dirty="0"/>
              <a:t>Créer un calendrier sur M</a:t>
            </a:r>
            <a:br>
              <a:rPr lang="fr-FR" dirty="0"/>
            </a:br>
            <a:r>
              <a:rPr lang="fr-FR" dirty="0"/>
              <a:t>Génération de la liste de dates (5/6)</a:t>
            </a:r>
          </a:p>
        </p:txBody>
      </p:sp>
      <p:sp>
        <p:nvSpPr>
          <p:cNvPr id="3" name="Rectangle 2">
            <a:extLst>
              <a:ext uri="{FF2B5EF4-FFF2-40B4-BE49-F238E27FC236}">
                <a16:creationId xmlns:a16="http://schemas.microsoft.com/office/drawing/2014/main" id="{67562D57-C9CC-DDBE-EC16-798F595CA1C9}"/>
              </a:ext>
            </a:extLst>
          </p:cNvPr>
          <p:cNvSpPr/>
          <p:nvPr/>
        </p:nvSpPr>
        <p:spPr>
          <a:xfrm>
            <a:off x="2226881" y="2002526"/>
            <a:ext cx="9116291" cy="3693319"/>
          </a:xfrm>
          <a:prstGeom prst="rect">
            <a:avLst/>
          </a:prstGeom>
        </p:spPr>
        <p:txBody>
          <a:bodyPr wrap="square">
            <a:spAutoFit/>
          </a:bodyPr>
          <a:lstStyle/>
          <a:p>
            <a:pPr marL="285750" indent="-285750" algn="just">
              <a:buFont typeface="Wingdings" panose="05000000000000000000" pitchFamily="2" charset="2"/>
              <a:buChar char="ü"/>
            </a:pPr>
            <a:r>
              <a:rPr lang="fr-FR" b="1" dirty="0">
                <a:solidFill>
                  <a:schemeClr val="accent2"/>
                </a:solidFill>
                <a:effectLst/>
              </a:rPr>
              <a:t>Dernières étapes de préparation :</a:t>
            </a:r>
          </a:p>
          <a:p>
            <a:pPr marL="285750" indent="-285750" algn="just">
              <a:buFont typeface="Wingdings" panose="05000000000000000000" pitchFamily="2" charset="2"/>
              <a:buChar char="ü"/>
            </a:pPr>
            <a:r>
              <a:rPr lang="fr-FR" b="1" dirty="0">
                <a:effectLst/>
              </a:rPr>
              <a:t>Clic-droit sur étape « </a:t>
            </a:r>
            <a:r>
              <a:rPr lang="fr-FR" b="1" dirty="0" err="1">
                <a:effectLst/>
              </a:rPr>
              <a:t>EndDate</a:t>
            </a:r>
            <a:r>
              <a:rPr lang="fr-FR" b="1" dirty="0">
                <a:effectLst/>
              </a:rPr>
              <a:t> » </a:t>
            </a:r>
            <a:r>
              <a:rPr lang="fr-FR" dirty="0">
                <a:effectLst/>
              </a:rPr>
              <a:t>et sélectionner « </a:t>
            </a:r>
            <a:r>
              <a:rPr lang="fr-FR" b="1" dirty="0">
                <a:effectLst/>
              </a:rPr>
              <a:t>Insérer l’étape après </a:t>
            </a:r>
            <a:r>
              <a:rPr lang="fr-FR" dirty="0">
                <a:effectLst/>
              </a:rPr>
              <a:t>»</a:t>
            </a:r>
          </a:p>
          <a:p>
            <a:pPr marL="285750" indent="-285750" algn="just">
              <a:buFont typeface="Wingdings" panose="05000000000000000000" pitchFamily="2" charset="2"/>
              <a:buChar char="ü"/>
            </a:pPr>
            <a:r>
              <a:rPr lang="fr-FR" dirty="0">
                <a:effectLst/>
              </a:rPr>
              <a:t>Dans le code, remplacer </a:t>
            </a:r>
            <a:r>
              <a:rPr lang="fr-FR" dirty="0" err="1">
                <a:effectLst/>
              </a:rPr>
              <a:t>EndDate</a:t>
            </a:r>
            <a:r>
              <a:rPr lang="fr-FR" dirty="0">
                <a:effectLst/>
              </a:rPr>
              <a:t> par la fonction </a:t>
            </a:r>
            <a:r>
              <a:rPr lang="fr-FR" dirty="0" err="1">
                <a:effectLst/>
              </a:rPr>
              <a:t>List.Dates</a:t>
            </a:r>
            <a:r>
              <a:rPr lang="fr-FR" dirty="0">
                <a:effectLst/>
              </a:rPr>
              <a:t> :</a:t>
            </a:r>
          </a:p>
          <a:p>
            <a:pPr algn="just"/>
            <a:r>
              <a:rPr lang="fr-FR" i="1" dirty="0"/>
              <a:t>= </a:t>
            </a:r>
            <a:r>
              <a:rPr lang="fr-FR" i="1" dirty="0" err="1"/>
              <a:t>List.Dates</a:t>
            </a:r>
            <a:r>
              <a:rPr lang="fr-FR" i="1" dirty="0"/>
              <a:t>(</a:t>
            </a:r>
            <a:r>
              <a:rPr lang="fr-FR" i="1" dirty="0" err="1"/>
              <a:t>StartDate,Duration.Days</a:t>
            </a:r>
            <a:r>
              <a:rPr lang="fr-FR" i="1" dirty="0"/>
              <a:t>(</a:t>
            </a:r>
            <a:r>
              <a:rPr lang="fr-FR" i="1" dirty="0" err="1"/>
              <a:t>EndDate-StartDate</a:t>
            </a:r>
            <a:r>
              <a:rPr lang="fr-FR" i="1" dirty="0"/>
              <a:t>)+1,#duration(1,0,0,0))</a:t>
            </a:r>
          </a:p>
          <a:p>
            <a:pPr algn="just"/>
            <a:endParaRPr lang="fr-FR" i="1" dirty="0">
              <a:solidFill>
                <a:schemeClr val="accent5"/>
              </a:solidFill>
            </a:endParaRPr>
          </a:p>
          <a:p>
            <a:pPr marL="285750" indent="-285750" algn="just">
              <a:buFont typeface="Wingdings" panose="05000000000000000000" pitchFamily="2" charset="2"/>
              <a:buChar char="ü"/>
            </a:pPr>
            <a:r>
              <a:rPr lang="fr-FR" i="1" dirty="0">
                <a:solidFill>
                  <a:schemeClr val="accent5"/>
                </a:solidFill>
              </a:rPr>
              <a:t>Une liste de dates est ainsi créée, avec toutes les dates entre la première date et la dernière date de vente.</a:t>
            </a:r>
          </a:p>
          <a:p>
            <a:pPr marL="285750" indent="-285750" algn="just">
              <a:buFont typeface="Wingdings" panose="05000000000000000000" pitchFamily="2" charset="2"/>
              <a:buChar char="ü"/>
            </a:pPr>
            <a:endParaRPr lang="fr-FR" i="1" dirty="0">
              <a:solidFill>
                <a:schemeClr val="accent5"/>
              </a:solidFill>
            </a:endParaRPr>
          </a:p>
          <a:p>
            <a:pPr marL="285750" indent="-285750" algn="just">
              <a:buFont typeface="Wingdings" panose="05000000000000000000" pitchFamily="2" charset="2"/>
              <a:buChar char="ü"/>
            </a:pPr>
            <a:r>
              <a:rPr lang="fr-FR" i="1" dirty="0">
                <a:solidFill>
                  <a:schemeClr val="accent5"/>
                </a:solidFill>
              </a:rPr>
              <a:t>Afin de bien avoir la dernière date : </a:t>
            </a:r>
          </a:p>
          <a:p>
            <a:pPr algn="just"/>
            <a:r>
              <a:rPr lang="fr-FR" i="1" dirty="0">
                <a:solidFill>
                  <a:schemeClr val="tx2"/>
                </a:solidFill>
              </a:rPr>
              <a:t>Rajouter +1 (après avoir calculer le </a:t>
            </a:r>
          </a:p>
          <a:p>
            <a:pPr algn="just"/>
            <a:r>
              <a:rPr lang="fr-FR" i="1" dirty="0">
                <a:solidFill>
                  <a:schemeClr val="tx2"/>
                </a:solidFill>
              </a:rPr>
              <a:t>Nombre de jours entre début et fin.</a:t>
            </a:r>
          </a:p>
          <a:p>
            <a:endParaRPr lang="fr-FR" i="1" dirty="0"/>
          </a:p>
          <a:p>
            <a:endParaRPr lang="fr-FR" i="1" dirty="0"/>
          </a:p>
        </p:txBody>
      </p:sp>
      <p:sp>
        <p:nvSpPr>
          <p:cNvPr id="5" name="Espace réservé du numéro de diapositive 4">
            <a:extLst>
              <a:ext uri="{FF2B5EF4-FFF2-40B4-BE49-F238E27FC236}">
                <a16:creationId xmlns:a16="http://schemas.microsoft.com/office/drawing/2014/main" id="{B13507F2-C3F8-34D9-95E5-E40DCF5069BB}"/>
              </a:ext>
            </a:extLst>
          </p:cNvPr>
          <p:cNvSpPr>
            <a:spLocks noGrp="1"/>
          </p:cNvSpPr>
          <p:nvPr>
            <p:ph type="sldNum" sz="quarter" idx="12"/>
          </p:nvPr>
        </p:nvSpPr>
        <p:spPr/>
        <p:txBody>
          <a:bodyPr/>
          <a:lstStyle/>
          <a:p>
            <a:pPr rtl="0"/>
            <a:fld id="{401CF334-2D5C-4859-84A6-CA7E6E43FAEB}" type="slidenum">
              <a:rPr lang="fr-FR" noProof="0" smtClean="0"/>
              <a:t>220</a:t>
            </a:fld>
            <a:endParaRPr lang="fr-FR" noProof="0"/>
          </a:p>
        </p:txBody>
      </p:sp>
      <p:pic>
        <p:nvPicPr>
          <p:cNvPr id="7" name="Image 6">
            <a:extLst>
              <a:ext uri="{FF2B5EF4-FFF2-40B4-BE49-F238E27FC236}">
                <a16:creationId xmlns:a16="http://schemas.microsoft.com/office/drawing/2014/main" id="{FFE611CA-4D80-5DEA-0849-015F450C0E80}"/>
              </a:ext>
            </a:extLst>
          </p:cNvPr>
          <p:cNvPicPr>
            <a:picLocks noChangeAspect="1"/>
          </p:cNvPicPr>
          <p:nvPr/>
        </p:nvPicPr>
        <p:blipFill>
          <a:blip r:embed="rId3"/>
          <a:stretch>
            <a:fillRect/>
          </a:stretch>
        </p:blipFill>
        <p:spPr>
          <a:xfrm>
            <a:off x="7118240" y="3946989"/>
            <a:ext cx="3772426" cy="2114845"/>
          </a:xfrm>
          <a:prstGeom prst="rect">
            <a:avLst/>
          </a:prstGeom>
        </p:spPr>
      </p:pic>
    </p:spTree>
    <p:extLst>
      <p:ext uri="{BB962C8B-B14F-4D97-AF65-F5344CB8AC3E}">
        <p14:creationId xmlns:p14="http://schemas.microsoft.com/office/powerpoint/2010/main" val="2802576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9E200A-F233-4779-ACAC-2302C2B8629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B562D9E-1653-EF3D-E0A3-080C8E610210}"/>
              </a:ext>
            </a:extLst>
          </p:cNvPr>
          <p:cNvSpPr>
            <a:spLocks noGrp="1"/>
          </p:cNvSpPr>
          <p:nvPr>
            <p:ph type="title"/>
          </p:nvPr>
        </p:nvSpPr>
        <p:spPr>
          <a:xfrm>
            <a:off x="2226881" y="519759"/>
            <a:ext cx="9192675" cy="1280890"/>
          </a:xfrm>
        </p:spPr>
        <p:txBody>
          <a:bodyPr rtlCol="0">
            <a:normAutofit/>
          </a:bodyPr>
          <a:lstStyle/>
          <a:p>
            <a:pPr rtl="0"/>
            <a:r>
              <a:rPr lang="fr-FR" dirty="0"/>
              <a:t>Créer un calendrier sur M</a:t>
            </a:r>
            <a:br>
              <a:rPr lang="fr-FR" dirty="0"/>
            </a:br>
            <a:r>
              <a:rPr lang="fr-FR" dirty="0"/>
              <a:t>Génération table finale (6/6)</a:t>
            </a:r>
          </a:p>
        </p:txBody>
      </p:sp>
      <p:sp>
        <p:nvSpPr>
          <p:cNvPr id="3" name="Rectangle 2">
            <a:extLst>
              <a:ext uri="{FF2B5EF4-FFF2-40B4-BE49-F238E27FC236}">
                <a16:creationId xmlns:a16="http://schemas.microsoft.com/office/drawing/2014/main" id="{85848FD0-1540-30A1-F41C-3EABA9728D58}"/>
              </a:ext>
            </a:extLst>
          </p:cNvPr>
          <p:cNvSpPr/>
          <p:nvPr/>
        </p:nvSpPr>
        <p:spPr>
          <a:xfrm>
            <a:off x="2226881" y="1830017"/>
            <a:ext cx="9116291" cy="3539430"/>
          </a:xfrm>
          <a:prstGeom prst="rect">
            <a:avLst/>
          </a:prstGeom>
        </p:spPr>
        <p:txBody>
          <a:bodyPr wrap="square">
            <a:spAutoFit/>
          </a:bodyPr>
          <a:lstStyle/>
          <a:p>
            <a:pPr marL="285750" indent="-285750" algn="just">
              <a:buFont typeface="Wingdings" panose="05000000000000000000" pitchFamily="2" charset="2"/>
              <a:buChar char="ü"/>
            </a:pPr>
            <a:r>
              <a:rPr lang="fr-FR" b="1" dirty="0">
                <a:solidFill>
                  <a:schemeClr val="accent2"/>
                </a:solidFill>
              </a:rPr>
              <a:t>Transformer la liste en table </a:t>
            </a:r>
            <a:r>
              <a:rPr lang="fr-FR" b="1" dirty="0">
                <a:solidFill>
                  <a:schemeClr val="accent2"/>
                </a:solidFill>
                <a:effectLst/>
              </a:rPr>
              <a:t>:</a:t>
            </a:r>
          </a:p>
          <a:p>
            <a:pPr marL="285750" indent="-285750" algn="just">
              <a:buFont typeface="Wingdings" panose="05000000000000000000" pitchFamily="2" charset="2"/>
              <a:buChar char="ü"/>
            </a:pPr>
            <a:r>
              <a:rPr lang="fr-FR" dirty="0"/>
              <a:t>Dans l’onglet </a:t>
            </a:r>
            <a:r>
              <a:rPr lang="fr-FR" b="1" dirty="0"/>
              <a:t>Outils de liste</a:t>
            </a:r>
            <a:r>
              <a:rPr lang="fr-FR" dirty="0"/>
              <a:t> &gt; </a:t>
            </a:r>
            <a:r>
              <a:rPr lang="fr-FR" b="1" dirty="0"/>
              <a:t>Transformer</a:t>
            </a:r>
            <a:r>
              <a:rPr lang="fr-FR" dirty="0"/>
              <a:t>, cliquer sur </a:t>
            </a:r>
            <a:r>
              <a:rPr lang="fr-FR" b="1" dirty="0"/>
              <a:t>Convertir </a:t>
            </a:r>
            <a:r>
              <a:rPr lang="fr-FR" dirty="0"/>
              <a:t>&gt; </a:t>
            </a:r>
            <a:r>
              <a:rPr lang="fr-FR" b="1" dirty="0"/>
              <a:t>Vers la table</a:t>
            </a:r>
            <a:r>
              <a:rPr lang="fr-FR" dirty="0"/>
              <a:t> puis dans la fenêtre, cliquez sur </a:t>
            </a:r>
            <a:r>
              <a:rPr lang="fr-FR" b="1" dirty="0"/>
              <a:t>OK</a:t>
            </a:r>
          </a:p>
          <a:p>
            <a:pPr marL="285750" indent="-285750" algn="just">
              <a:buFont typeface="Wingdings" panose="05000000000000000000" pitchFamily="2" charset="2"/>
              <a:buChar char="ü"/>
            </a:pPr>
            <a:r>
              <a:rPr lang="fr-FR" b="1" dirty="0"/>
              <a:t>Changer </a:t>
            </a:r>
            <a:r>
              <a:rPr lang="fr-FR" dirty="0"/>
              <a:t>le type de données</a:t>
            </a:r>
          </a:p>
          <a:p>
            <a:pPr marL="285750" indent="-285750" algn="just">
              <a:buFont typeface="Wingdings" panose="05000000000000000000" pitchFamily="2" charset="2"/>
              <a:buChar char="ü"/>
            </a:pPr>
            <a:r>
              <a:rPr lang="fr-FR" b="1" dirty="0"/>
              <a:t>Renommer </a:t>
            </a:r>
            <a:r>
              <a:rPr lang="fr-FR" dirty="0"/>
              <a:t>en « </a:t>
            </a:r>
            <a:r>
              <a:rPr lang="fr-FR" dirty="0" err="1"/>
              <a:t>CleDate</a:t>
            </a:r>
            <a:r>
              <a:rPr lang="fr-FR" dirty="0"/>
              <a:t> »</a:t>
            </a:r>
          </a:p>
          <a:p>
            <a:pPr marL="285750" indent="-285750" algn="just">
              <a:buFont typeface="Wingdings" panose="05000000000000000000" pitchFamily="2" charset="2"/>
              <a:buChar char="ü"/>
            </a:pPr>
            <a:endParaRPr lang="fr-FR" i="1" dirty="0"/>
          </a:p>
          <a:p>
            <a:pPr algn="just"/>
            <a:endParaRPr lang="fr-FR" i="1" dirty="0"/>
          </a:p>
          <a:p>
            <a:pPr algn="just"/>
            <a:endParaRPr lang="fr-FR" sz="800" i="1" dirty="0"/>
          </a:p>
          <a:p>
            <a:pPr marL="285750" indent="-285750" algn="just">
              <a:buFont typeface="Wingdings" panose="05000000000000000000" pitchFamily="2" charset="2"/>
              <a:buChar char="ü"/>
            </a:pPr>
            <a:r>
              <a:rPr lang="fr-FR" b="1" dirty="0">
                <a:solidFill>
                  <a:schemeClr val="accent2"/>
                </a:solidFill>
                <a:effectLst/>
              </a:rPr>
              <a:t>Ajouter </a:t>
            </a:r>
            <a:r>
              <a:rPr lang="fr-FR" b="1" dirty="0">
                <a:solidFill>
                  <a:schemeClr val="accent2"/>
                </a:solidFill>
              </a:rPr>
              <a:t>les colonnes d’attributs de date (année, mois, etc.) </a:t>
            </a:r>
            <a:r>
              <a:rPr lang="fr-FR" b="1" dirty="0">
                <a:solidFill>
                  <a:schemeClr val="accent2"/>
                </a:solidFill>
                <a:effectLst/>
              </a:rPr>
              <a:t>:</a:t>
            </a:r>
          </a:p>
          <a:p>
            <a:pPr marL="285750" indent="-285750" algn="just">
              <a:buFont typeface="Wingdings" panose="05000000000000000000" pitchFamily="2" charset="2"/>
              <a:buChar char="ü"/>
            </a:pPr>
            <a:r>
              <a:rPr lang="fr-FR" dirty="0">
                <a:effectLst/>
              </a:rPr>
              <a:t>Dans l’onglet </a:t>
            </a:r>
            <a:r>
              <a:rPr lang="fr-FR" b="1" dirty="0">
                <a:effectLst/>
              </a:rPr>
              <a:t>Ajouter une colonne &gt; Date &gt; Année/Mois/Trimestre/Semaine/Jour</a:t>
            </a:r>
            <a:endParaRPr lang="fr-FR" dirty="0">
              <a:effectLst/>
            </a:endParaRPr>
          </a:p>
          <a:p>
            <a:pPr marL="285750" indent="-285750" algn="just">
              <a:buFont typeface="Wingdings" panose="05000000000000000000" pitchFamily="2" charset="2"/>
              <a:buChar char="ü"/>
            </a:pPr>
            <a:endParaRPr lang="fr-FR" i="1" dirty="0"/>
          </a:p>
          <a:p>
            <a:endParaRPr lang="fr-FR" i="1" dirty="0"/>
          </a:p>
        </p:txBody>
      </p:sp>
      <p:sp>
        <p:nvSpPr>
          <p:cNvPr id="5" name="Espace réservé du numéro de diapositive 4">
            <a:extLst>
              <a:ext uri="{FF2B5EF4-FFF2-40B4-BE49-F238E27FC236}">
                <a16:creationId xmlns:a16="http://schemas.microsoft.com/office/drawing/2014/main" id="{D6B46BAA-06BA-9191-2F7A-83D166BC09C0}"/>
              </a:ext>
            </a:extLst>
          </p:cNvPr>
          <p:cNvSpPr>
            <a:spLocks noGrp="1"/>
          </p:cNvSpPr>
          <p:nvPr>
            <p:ph type="sldNum" sz="quarter" idx="12"/>
          </p:nvPr>
        </p:nvSpPr>
        <p:spPr/>
        <p:txBody>
          <a:bodyPr/>
          <a:lstStyle/>
          <a:p>
            <a:pPr rtl="0"/>
            <a:fld id="{401CF334-2D5C-4859-84A6-CA7E6E43FAEB}" type="slidenum">
              <a:rPr lang="fr-FR" noProof="0" smtClean="0"/>
              <a:t>221</a:t>
            </a:fld>
            <a:endParaRPr lang="fr-FR" noProof="0"/>
          </a:p>
        </p:txBody>
      </p:sp>
      <p:pic>
        <p:nvPicPr>
          <p:cNvPr id="6" name="Image 5">
            <a:extLst>
              <a:ext uri="{FF2B5EF4-FFF2-40B4-BE49-F238E27FC236}">
                <a16:creationId xmlns:a16="http://schemas.microsoft.com/office/drawing/2014/main" id="{55B44A3C-D4B0-E78C-FF52-4C574E59EE75}"/>
              </a:ext>
            </a:extLst>
          </p:cNvPr>
          <p:cNvPicPr>
            <a:picLocks noChangeAspect="1"/>
          </p:cNvPicPr>
          <p:nvPr/>
        </p:nvPicPr>
        <p:blipFill>
          <a:blip r:embed="rId3"/>
          <a:stretch>
            <a:fillRect/>
          </a:stretch>
        </p:blipFill>
        <p:spPr>
          <a:xfrm>
            <a:off x="6132767" y="2700682"/>
            <a:ext cx="5447698" cy="1124128"/>
          </a:xfrm>
          <a:prstGeom prst="rect">
            <a:avLst/>
          </a:prstGeom>
          <a:ln>
            <a:noFill/>
          </a:ln>
          <a:effectLst>
            <a:outerShdw blurRad="292100" dist="139700" dir="2700000" algn="tl" rotWithShape="0">
              <a:srgbClr val="333333">
                <a:alpha val="65000"/>
              </a:srgbClr>
            </a:outerShdw>
          </a:effectLst>
        </p:spPr>
      </p:pic>
      <p:pic>
        <p:nvPicPr>
          <p:cNvPr id="8" name="Image 7">
            <a:extLst>
              <a:ext uri="{FF2B5EF4-FFF2-40B4-BE49-F238E27FC236}">
                <a16:creationId xmlns:a16="http://schemas.microsoft.com/office/drawing/2014/main" id="{7D82AE18-8C9A-2461-56A5-1B8110BFDE43}"/>
              </a:ext>
            </a:extLst>
          </p:cNvPr>
          <p:cNvPicPr>
            <a:picLocks noChangeAspect="1"/>
          </p:cNvPicPr>
          <p:nvPr/>
        </p:nvPicPr>
        <p:blipFill>
          <a:blip r:embed="rId4"/>
          <a:stretch>
            <a:fillRect/>
          </a:stretch>
        </p:blipFill>
        <p:spPr>
          <a:xfrm>
            <a:off x="3958389" y="4815790"/>
            <a:ext cx="7622076" cy="17176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35599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ACD4AC7-BE6B-0D0F-EB4E-85E904B0C544}"/>
              </a:ext>
            </a:extLst>
          </p:cNvPr>
          <p:cNvSpPr>
            <a:spLocks noGrp="1"/>
          </p:cNvSpPr>
          <p:nvPr>
            <p:ph type="title"/>
          </p:nvPr>
        </p:nvSpPr>
        <p:spPr/>
        <p:txBody>
          <a:bodyPr/>
          <a:lstStyle/>
          <a:p>
            <a:r>
              <a:rPr lang="fr-FR" dirty="0"/>
              <a:t>Annexes</a:t>
            </a:r>
          </a:p>
        </p:txBody>
      </p:sp>
      <p:sp>
        <p:nvSpPr>
          <p:cNvPr id="6" name="Espace réservé du texte 5">
            <a:extLst>
              <a:ext uri="{FF2B5EF4-FFF2-40B4-BE49-F238E27FC236}">
                <a16:creationId xmlns:a16="http://schemas.microsoft.com/office/drawing/2014/main" id="{9DA4E7BD-A674-7A59-5D50-A1DDBC246924}"/>
              </a:ext>
            </a:extLst>
          </p:cNvPr>
          <p:cNvSpPr>
            <a:spLocks noGrp="1"/>
          </p:cNvSpPr>
          <p:nvPr>
            <p:ph type="body" idx="1"/>
          </p:nvPr>
        </p:nvSpPr>
        <p:spPr/>
        <p:txBody>
          <a:bodyPr/>
          <a:lstStyle/>
          <a:p>
            <a:pPr>
              <a:spcBef>
                <a:spcPts val="0"/>
              </a:spcBef>
            </a:pPr>
            <a:r>
              <a:rPr lang="fr-FR" dirty="0"/>
              <a:t>Partie 3 : Rappels les outils de table et de colonnes + hiérarchie</a:t>
            </a:r>
          </a:p>
          <a:p>
            <a:pPr>
              <a:spcBef>
                <a:spcPts val="0"/>
              </a:spcBef>
            </a:pPr>
            <a:r>
              <a:rPr lang="fr-FR" dirty="0"/>
              <a:t>(éléments de formation débutant – niveau 1)</a:t>
            </a:r>
          </a:p>
        </p:txBody>
      </p:sp>
      <p:sp>
        <p:nvSpPr>
          <p:cNvPr id="4" name="Espace réservé du numéro de diapositive 3">
            <a:extLst>
              <a:ext uri="{FF2B5EF4-FFF2-40B4-BE49-F238E27FC236}">
                <a16:creationId xmlns:a16="http://schemas.microsoft.com/office/drawing/2014/main" id="{9DC7194F-9A58-152F-8EE1-936725CF822A}"/>
              </a:ext>
            </a:extLst>
          </p:cNvPr>
          <p:cNvSpPr>
            <a:spLocks noGrp="1"/>
          </p:cNvSpPr>
          <p:nvPr>
            <p:ph type="sldNum" sz="quarter" idx="12"/>
          </p:nvPr>
        </p:nvSpPr>
        <p:spPr/>
        <p:txBody>
          <a:bodyPr/>
          <a:lstStyle/>
          <a:p>
            <a:pPr rtl="0"/>
            <a:fld id="{401CF334-2D5C-4859-84A6-CA7E6E43FAEB}" type="slidenum">
              <a:rPr lang="fr-FR" noProof="0" smtClean="0"/>
              <a:t>222</a:t>
            </a:fld>
            <a:endParaRPr lang="fr-FR" noProof="0"/>
          </a:p>
        </p:txBody>
      </p:sp>
    </p:spTree>
    <p:extLst>
      <p:ext uri="{BB962C8B-B14F-4D97-AF65-F5344CB8AC3E}">
        <p14:creationId xmlns:p14="http://schemas.microsoft.com/office/powerpoint/2010/main" val="303346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35576" y="589276"/>
            <a:ext cx="9192675" cy="1280890"/>
          </a:xfrm>
        </p:spPr>
        <p:txBody>
          <a:bodyPr rtlCol="0">
            <a:normAutofit/>
          </a:bodyPr>
          <a:lstStyle/>
          <a:p>
            <a:r>
              <a:rPr lang="fr-FR" dirty="0"/>
              <a:t>Onglet Données/Rapport</a:t>
            </a:r>
            <a:br>
              <a:rPr lang="fr-FR" dirty="0"/>
            </a:br>
            <a:r>
              <a:rPr lang="fr-FR" dirty="0"/>
              <a:t>Masquer des éléments</a:t>
            </a:r>
          </a:p>
        </p:txBody>
      </p:sp>
      <p:sp>
        <p:nvSpPr>
          <p:cNvPr id="4" name="Espace réservé du numéro de diapositive 3"/>
          <p:cNvSpPr>
            <a:spLocks noGrp="1"/>
          </p:cNvSpPr>
          <p:nvPr>
            <p:ph type="sldNum" sz="quarter" idx="12"/>
          </p:nvPr>
        </p:nvSpPr>
        <p:spPr/>
        <p:txBody>
          <a:bodyPr/>
          <a:lstStyle/>
          <a:p>
            <a:pPr rtl="0"/>
            <a:fld id="{401CF334-2D5C-4859-84A6-CA7E6E43FAEB}" type="slidenum">
              <a:rPr lang="fr-FR" noProof="0" smtClean="0"/>
              <a:t>223</a:t>
            </a:fld>
            <a:endParaRPr lang="fr-FR" noProof="0"/>
          </a:p>
        </p:txBody>
      </p:sp>
      <p:sp>
        <p:nvSpPr>
          <p:cNvPr id="9" name="Rectangle 8"/>
          <p:cNvSpPr/>
          <p:nvPr/>
        </p:nvSpPr>
        <p:spPr>
          <a:xfrm>
            <a:off x="2107475" y="2139557"/>
            <a:ext cx="9474925" cy="3170099"/>
          </a:xfrm>
          <a:prstGeom prst="rect">
            <a:avLst/>
          </a:prstGeom>
        </p:spPr>
        <p:txBody>
          <a:bodyPr wrap="square">
            <a:spAutoFit/>
          </a:bodyPr>
          <a:lstStyle/>
          <a:p>
            <a:pPr algn="just"/>
            <a:r>
              <a:rPr lang="fr-FR" sz="2000" dirty="0"/>
              <a:t>Il est possible de </a:t>
            </a:r>
            <a:r>
              <a:rPr lang="fr-FR" sz="2000" b="1" dirty="0"/>
              <a:t>masquer une table et/ou colonne et/ou mesure </a:t>
            </a:r>
            <a:r>
              <a:rPr lang="fr-FR" sz="2000" dirty="0"/>
              <a:t>pour la vue Rapport.</a:t>
            </a:r>
          </a:p>
          <a:p>
            <a:pPr algn="just"/>
            <a:endParaRPr lang="fr-FR" sz="2000" dirty="0"/>
          </a:p>
          <a:p>
            <a:pPr algn="just"/>
            <a:r>
              <a:rPr lang="fr-FR" sz="2000" dirty="0"/>
              <a:t>Effectivement, on peut avoir besoin d’une table et d’autres éléments pour construire et optimiser notre jeu de données dans Power BI mais ne pas le rendre disponible, car dispensable, aux concepteurs de rapport.</a:t>
            </a:r>
          </a:p>
          <a:p>
            <a:pPr algn="just"/>
            <a:endParaRPr lang="fr-FR" sz="2000" dirty="0"/>
          </a:p>
          <a:p>
            <a:pPr algn="just"/>
            <a:r>
              <a:rPr lang="fr-FR" sz="2000" dirty="0"/>
              <a:t>Il suffit de </a:t>
            </a:r>
            <a:r>
              <a:rPr lang="fr-FR" sz="2000" b="1" dirty="0"/>
              <a:t>cliquer droit </a:t>
            </a:r>
            <a:r>
              <a:rPr lang="fr-FR" sz="2000" dirty="0"/>
              <a:t>sur la table/la colonne/la mesure dans la zone de données (à droite) puis sélectionner « </a:t>
            </a:r>
            <a:r>
              <a:rPr lang="fr-FR" sz="2000" b="1" dirty="0"/>
              <a:t>Masquer</a:t>
            </a:r>
            <a:r>
              <a:rPr lang="fr-FR" sz="2000" dirty="0"/>
              <a:t> » et/ou cliquer sur l’icône Œil, positionné à droite de chaque élément.</a:t>
            </a:r>
          </a:p>
        </p:txBody>
      </p:sp>
      <p:pic>
        <p:nvPicPr>
          <p:cNvPr id="6" name="Image 5">
            <a:extLst>
              <a:ext uri="{FF2B5EF4-FFF2-40B4-BE49-F238E27FC236}">
                <a16:creationId xmlns:a16="http://schemas.microsoft.com/office/drawing/2014/main" id="{65CAC2BC-617E-E21E-964F-3431DE8847B1}"/>
              </a:ext>
            </a:extLst>
          </p:cNvPr>
          <p:cNvPicPr>
            <a:picLocks noChangeAspect="1"/>
          </p:cNvPicPr>
          <p:nvPr/>
        </p:nvPicPr>
        <p:blipFill>
          <a:blip r:embed="rId3"/>
          <a:stretch>
            <a:fillRect/>
          </a:stretch>
        </p:blipFill>
        <p:spPr>
          <a:xfrm>
            <a:off x="8405907" y="5018424"/>
            <a:ext cx="2825678" cy="12503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7909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9192675" cy="1280890"/>
          </a:xfrm>
        </p:spPr>
        <p:txBody>
          <a:bodyPr rtlCol="0">
            <a:normAutofit/>
          </a:bodyPr>
          <a:lstStyle/>
          <a:p>
            <a:pPr rtl="0"/>
            <a:r>
              <a:rPr lang="fr-FR" dirty="0"/>
              <a:t>Onglet Données/Rapport</a:t>
            </a:r>
            <a:br>
              <a:rPr lang="fr-FR" dirty="0"/>
            </a:br>
            <a:r>
              <a:rPr lang="fr-FR" dirty="0"/>
              <a:t>Les outils de colonne</a:t>
            </a:r>
          </a:p>
        </p:txBody>
      </p:sp>
      <p:sp>
        <p:nvSpPr>
          <p:cNvPr id="3" name="Rectangle 2"/>
          <p:cNvSpPr/>
          <p:nvPr/>
        </p:nvSpPr>
        <p:spPr>
          <a:xfrm>
            <a:off x="1311580" y="1990470"/>
            <a:ext cx="10435828" cy="2585323"/>
          </a:xfrm>
          <a:prstGeom prst="rect">
            <a:avLst/>
          </a:prstGeom>
        </p:spPr>
        <p:txBody>
          <a:bodyPr wrap="square">
            <a:spAutoFit/>
          </a:bodyPr>
          <a:lstStyle/>
          <a:p>
            <a:pPr algn="just"/>
            <a:r>
              <a:rPr lang="fr-FR" sz="1800" dirty="0"/>
              <a:t>En cliquant sur un champ et/ou mesure, dans la zone des données à droite, un nouvel onglet en haut apparaît </a:t>
            </a:r>
            <a:r>
              <a:rPr lang="fr-FR" sz="1800" b="1" dirty="0"/>
              <a:t>: “Outils de colonne”</a:t>
            </a:r>
          </a:p>
          <a:p>
            <a:pPr algn="just"/>
            <a:endParaRPr lang="fr-FR" b="1" dirty="0"/>
          </a:p>
          <a:p>
            <a:pPr algn="just"/>
            <a:r>
              <a:rPr lang="fr-FR" sz="1800" b="1" dirty="0"/>
              <a:t>On peut </a:t>
            </a:r>
          </a:p>
          <a:p>
            <a:pPr marL="285750" indent="-285750" algn="just">
              <a:buFontTx/>
              <a:buChar char="-"/>
            </a:pPr>
            <a:r>
              <a:rPr lang="fr-FR" sz="1800" b="1" dirty="0"/>
              <a:t>Gérer le format,</a:t>
            </a:r>
          </a:p>
          <a:p>
            <a:pPr marL="285750" indent="-285750" algn="just">
              <a:buFontTx/>
              <a:buChar char="-"/>
            </a:pPr>
            <a:r>
              <a:rPr lang="fr-FR" b="1" dirty="0"/>
              <a:t>Gérer le résumé et la catégorie de données,</a:t>
            </a:r>
            <a:endParaRPr lang="fr-FR" sz="1800" b="1" dirty="0"/>
          </a:p>
          <a:p>
            <a:pPr marL="285750" indent="-285750" algn="just">
              <a:buFontTx/>
              <a:buChar char="-"/>
            </a:pPr>
            <a:r>
              <a:rPr lang="fr-FR" sz="1800" b="1" dirty="0"/>
              <a:t>Effectuer des Trier Par.</a:t>
            </a:r>
          </a:p>
          <a:p>
            <a:pPr algn="just"/>
            <a:endParaRPr lang="en-US" sz="1800" b="1" dirty="0"/>
          </a:p>
          <a:p>
            <a:pPr algn="just"/>
            <a:endParaRPr lang="fr-FR" sz="1800" b="1" dirty="0"/>
          </a:p>
        </p:txBody>
      </p:sp>
      <p:sp>
        <p:nvSpPr>
          <p:cNvPr id="5" name="Espace réservé du numéro de diapositive 4"/>
          <p:cNvSpPr>
            <a:spLocks noGrp="1"/>
          </p:cNvSpPr>
          <p:nvPr>
            <p:ph type="sldNum" sz="quarter" idx="12"/>
          </p:nvPr>
        </p:nvSpPr>
        <p:spPr/>
        <p:txBody>
          <a:bodyPr/>
          <a:lstStyle/>
          <a:p>
            <a:pPr rtl="0"/>
            <a:fld id="{401CF334-2D5C-4859-84A6-CA7E6E43FAEB}" type="slidenum">
              <a:rPr lang="fr-FR" noProof="0" smtClean="0"/>
              <a:t>224</a:t>
            </a:fld>
            <a:endParaRPr lang="fr-FR" noProof="0"/>
          </a:p>
        </p:txBody>
      </p:sp>
      <p:pic>
        <p:nvPicPr>
          <p:cNvPr id="6" name="Image 5">
            <a:extLst>
              <a:ext uri="{FF2B5EF4-FFF2-40B4-BE49-F238E27FC236}">
                <a16:creationId xmlns:a16="http://schemas.microsoft.com/office/drawing/2014/main" id="{DB1AC159-F648-905A-59A1-E511009B4E45}"/>
              </a:ext>
            </a:extLst>
          </p:cNvPr>
          <p:cNvPicPr>
            <a:picLocks noChangeAspect="1"/>
          </p:cNvPicPr>
          <p:nvPr/>
        </p:nvPicPr>
        <p:blipFill>
          <a:blip r:embed="rId3"/>
          <a:stretch>
            <a:fillRect/>
          </a:stretch>
        </p:blipFill>
        <p:spPr>
          <a:xfrm>
            <a:off x="2592925" y="4074296"/>
            <a:ext cx="8599248" cy="2453105"/>
          </a:xfrm>
          <a:prstGeom prst="rect">
            <a:avLst/>
          </a:prstGeom>
        </p:spPr>
      </p:pic>
    </p:spTree>
    <p:extLst>
      <p:ext uri="{BB962C8B-B14F-4D97-AF65-F5344CB8AC3E}">
        <p14:creationId xmlns:p14="http://schemas.microsoft.com/office/powerpoint/2010/main" val="366757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9192675" cy="1280890"/>
          </a:xfrm>
        </p:spPr>
        <p:txBody>
          <a:bodyPr rtlCol="0">
            <a:normAutofit/>
          </a:bodyPr>
          <a:lstStyle/>
          <a:p>
            <a:pPr rtl="0"/>
            <a:r>
              <a:rPr lang="fr-FR" dirty="0"/>
              <a:t>Onglet Données/Rapport</a:t>
            </a:r>
            <a:br>
              <a:rPr lang="fr-FR" dirty="0"/>
            </a:br>
            <a:r>
              <a:rPr lang="fr-FR" dirty="0"/>
              <a:t>Format – Devise et séparateur de milliers</a:t>
            </a:r>
          </a:p>
        </p:txBody>
      </p:sp>
      <p:sp>
        <p:nvSpPr>
          <p:cNvPr id="3" name="Rectangle 2"/>
          <p:cNvSpPr/>
          <p:nvPr/>
        </p:nvSpPr>
        <p:spPr>
          <a:xfrm>
            <a:off x="1311579" y="2226527"/>
            <a:ext cx="8159798" cy="2862322"/>
          </a:xfrm>
          <a:prstGeom prst="rect">
            <a:avLst/>
          </a:prstGeom>
        </p:spPr>
        <p:txBody>
          <a:bodyPr wrap="square">
            <a:spAutoFit/>
          </a:bodyPr>
          <a:lstStyle/>
          <a:p>
            <a:pPr algn="just"/>
            <a:r>
              <a:rPr lang="fr-FR" b="1" dirty="0"/>
              <a:t>Dans la partie « Mise en forme », il est possible d’effectuer deux actions liées au format, possible uniquement sur Power BI :</a:t>
            </a:r>
          </a:p>
          <a:p>
            <a:pPr algn="just"/>
            <a:endParaRPr lang="fr-FR" sz="1800" b="1" dirty="0"/>
          </a:p>
          <a:p>
            <a:pPr marL="285750" indent="-285750" algn="r">
              <a:buFontTx/>
              <a:buChar char="-"/>
            </a:pPr>
            <a:r>
              <a:rPr lang="fr-FR" b="1" dirty="0">
                <a:solidFill>
                  <a:schemeClr val="accent2"/>
                </a:solidFill>
              </a:rPr>
              <a:t>La devise </a:t>
            </a:r>
            <a:r>
              <a:rPr lang="fr-FR" dirty="0"/>
              <a:t>: </a:t>
            </a:r>
          </a:p>
          <a:p>
            <a:pPr marL="285750" indent="-285750" algn="just">
              <a:buFontTx/>
              <a:buChar char="-"/>
            </a:pPr>
            <a:endParaRPr lang="fr-FR" sz="1800" dirty="0"/>
          </a:p>
          <a:p>
            <a:pPr marL="285750" indent="-285750" algn="just">
              <a:buFontTx/>
              <a:buChar char="-"/>
            </a:pPr>
            <a:endParaRPr lang="fr-FR" dirty="0"/>
          </a:p>
          <a:p>
            <a:pPr marL="285750" indent="-285750" algn="just">
              <a:buFontTx/>
              <a:buChar char="-"/>
            </a:pPr>
            <a:endParaRPr lang="fr-FR" sz="1800" dirty="0"/>
          </a:p>
          <a:p>
            <a:pPr marL="285750" indent="-285750" algn="just">
              <a:buFontTx/>
              <a:buChar char="-"/>
            </a:pPr>
            <a:r>
              <a:rPr lang="fr-FR" b="1" dirty="0">
                <a:solidFill>
                  <a:schemeClr val="accent2"/>
                </a:solidFill>
              </a:rPr>
              <a:t>Le séparateur de milliers </a:t>
            </a:r>
            <a:r>
              <a:rPr lang="fr-FR" dirty="0"/>
              <a:t>qui se cache derrière l’apostrophe, à droite du pourcentage : </a:t>
            </a:r>
            <a:endParaRPr lang="en-US" sz="1800" dirty="0"/>
          </a:p>
          <a:p>
            <a:pPr algn="just"/>
            <a:endParaRPr lang="fr-FR" sz="1800" b="1" dirty="0"/>
          </a:p>
        </p:txBody>
      </p:sp>
      <p:sp>
        <p:nvSpPr>
          <p:cNvPr id="5" name="Espace réservé du numéro de diapositive 4"/>
          <p:cNvSpPr>
            <a:spLocks noGrp="1"/>
          </p:cNvSpPr>
          <p:nvPr>
            <p:ph type="sldNum" sz="quarter" idx="12"/>
          </p:nvPr>
        </p:nvSpPr>
        <p:spPr/>
        <p:txBody>
          <a:bodyPr/>
          <a:lstStyle/>
          <a:p>
            <a:pPr rtl="0"/>
            <a:fld id="{401CF334-2D5C-4859-84A6-CA7E6E43FAEB}" type="slidenum">
              <a:rPr lang="fr-FR" noProof="0" smtClean="0"/>
              <a:t>225</a:t>
            </a:fld>
            <a:endParaRPr lang="fr-FR" noProof="0"/>
          </a:p>
        </p:txBody>
      </p:sp>
      <p:pic>
        <p:nvPicPr>
          <p:cNvPr id="7" name="Image 6">
            <a:extLst>
              <a:ext uri="{FF2B5EF4-FFF2-40B4-BE49-F238E27FC236}">
                <a16:creationId xmlns:a16="http://schemas.microsoft.com/office/drawing/2014/main" id="{3E9BDF7A-84CF-6FB0-6734-CA8966EC909D}"/>
              </a:ext>
            </a:extLst>
          </p:cNvPr>
          <p:cNvPicPr>
            <a:picLocks noChangeAspect="1"/>
          </p:cNvPicPr>
          <p:nvPr/>
        </p:nvPicPr>
        <p:blipFill>
          <a:blip r:embed="rId3"/>
          <a:stretch>
            <a:fillRect/>
          </a:stretch>
        </p:blipFill>
        <p:spPr>
          <a:xfrm>
            <a:off x="9937798" y="1990470"/>
            <a:ext cx="1885244" cy="2641003"/>
          </a:xfrm>
          <a:prstGeom prst="rect">
            <a:avLst/>
          </a:prstGeom>
          <a:ln>
            <a:noFill/>
          </a:ln>
          <a:effectLst>
            <a:outerShdw blurRad="292100" dist="139700" dir="2700000" algn="tl" rotWithShape="0">
              <a:srgbClr val="333333">
                <a:alpha val="65000"/>
              </a:srgbClr>
            </a:outerShdw>
          </a:effectLst>
        </p:spPr>
      </p:pic>
      <p:pic>
        <p:nvPicPr>
          <p:cNvPr id="9" name="Image 8">
            <a:extLst>
              <a:ext uri="{FF2B5EF4-FFF2-40B4-BE49-F238E27FC236}">
                <a16:creationId xmlns:a16="http://schemas.microsoft.com/office/drawing/2014/main" id="{601E517C-E2D1-5E40-759A-7E129275F84E}"/>
              </a:ext>
            </a:extLst>
          </p:cNvPr>
          <p:cNvPicPr>
            <a:picLocks noChangeAspect="1"/>
          </p:cNvPicPr>
          <p:nvPr/>
        </p:nvPicPr>
        <p:blipFill>
          <a:blip r:embed="rId4"/>
          <a:stretch>
            <a:fillRect/>
          </a:stretch>
        </p:blipFill>
        <p:spPr>
          <a:xfrm>
            <a:off x="4641483" y="4631473"/>
            <a:ext cx="3563790" cy="10577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18450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9192675" cy="1280890"/>
          </a:xfrm>
        </p:spPr>
        <p:txBody>
          <a:bodyPr rtlCol="0">
            <a:normAutofit/>
          </a:bodyPr>
          <a:lstStyle/>
          <a:p>
            <a:pPr rtl="0"/>
            <a:r>
              <a:rPr lang="fr-FR" dirty="0"/>
              <a:t>Onglet Données/Rapport</a:t>
            </a:r>
            <a:br>
              <a:rPr lang="fr-FR" dirty="0"/>
            </a:br>
            <a:r>
              <a:rPr lang="fr-FR" dirty="0"/>
              <a:t>Le résumé</a:t>
            </a:r>
          </a:p>
        </p:txBody>
      </p:sp>
      <p:sp>
        <p:nvSpPr>
          <p:cNvPr id="3" name="Rectangle 2"/>
          <p:cNvSpPr/>
          <p:nvPr/>
        </p:nvSpPr>
        <p:spPr>
          <a:xfrm>
            <a:off x="1016001" y="1905001"/>
            <a:ext cx="8410221" cy="4401205"/>
          </a:xfrm>
          <a:prstGeom prst="rect">
            <a:avLst/>
          </a:prstGeom>
        </p:spPr>
        <p:txBody>
          <a:bodyPr wrap="square">
            <a:spAutoFit/>
          </a:bodyPr>
          <a:lstStyle/>
          <a:p>
            <a:pPr algn="just"/>
            <a:r>
              <a:rPr lang="fr-FR" sz="1400" b="1" dirty="0"/>
              <a:t>Dans la partie « Propriétés », « Résumé » permet de stipuler l’utilisation par défaut d’une colonne dans tous les visuels :</a:t>
            </a:r>
          </a:p>
          <a:p>
            <a:pPr algn="just"/>
            <a:endParaRPr lang="fr-FR" sz="1400" b="1" dirty="0"/>
          </a:p>
          <a:p>
            <a:pPr marL="285750" indent="-285750" algn="just">
              <a:buFont typeface="Wingdings" panose="05000000000000000000" pitchFamily="2" charset="2"/>
              <a:buChar char="Ø"/>
            </a:pPr>
            <a:r>
              <a:rPr lang="fr-FR" sz="1400" dirty="0"/>
              <a:t>Si le champ </a:t>
            </a:r>
            <a:r>
              <a:rPr lang="fr-FR" sz="1400" b="1" dirty="0"/>
              <a:t>est de type « Texte », </a:t>
            </a:r>
            <a:r>
              <a:rPr lang="fr-FR" sz="1400" dirty="0"/>
              <a:t>il sera en « Ne pas résumer » par défaut. En cochant le champ/la colonne, il sera toujours positionné automatiquement en « ligne » ou « axe des x » dans les visuels. </a:t>
            </a:r>
          </a:p>
          <a:p>
            <a:pPr marL="285750" indent="-285750" algn="just">
              <a:buFont typeface="Wingdings" panose="05000000000000000000" pitchFamily="2" charset="2"/>
              <a:buChar char="Ø"/>
            </a:pPr>
            <a:endParaRPr lang="fr-FR" sz="1400" dirty="0"/>
          </a:p>
          <a:p>
            <a:pPr marL="285750" indent="-285750" algn="just">
              <a:buFont typeface="Wingdings" panose="05000000000000000000" pitchFamily="2" charset="2"/>
              <a:buChar char="Ø"/>
            </a:pPr>
            <a:r>
              <a:rPr lang="fr-FR" sz="1400" dirty="0"/>
              <a:t>Si le champ est de </a:t>
            </a:r>
            <a:r>
              <a:rPr lang="fr-FR" sz="1400" b="1" dirty="0"/>
              <a:t>type « Nombre entier », </a:t>
            </a:r>
            <a:r>
              <a:rPr lang="fr-FR" sz="1400" dirty="0"/>
              <a:t>et semble être utilisé pour </a:t>
            </a:r>
            <a:r>
              <a:rPr lang="fr-FR" sz="1400" b="1" dirty="0"/>
              <a:t>relier des tables </a:t>
            </a:r>
            <a:r>
              <a:rPr lang="fr-FR" sz="1400" dirty="0"/>
              <a:t>entre elles, il sera considéré en « Ne pas résumer » également, car soupçonné d’être une clé primaire/secondaire. Si on le coche, il se positionnera automatiquement en ligne.</a:t>
            </a:r>
          </a:p>
          <a:p>
            <a:pPr marL="285750" indent="-285750" algn="just">
              <a:buFont typeface="Wingdings" panose="05000000000000000000" pitchFamily="2" charset="2"/>
              <a:buChar char="Ø"/>
            </a:pPr>
            <a:endParaRPr lang="fr-FR" sz="1400" dirty="0"/>
          </a:p>
          <a:p>
            <a:pPr marL="285750" indent="-285750" algn="just">
              <a:buFont typeface="Wingdings" panose="05000000000000000000" pitchFamily="2" charset="2"/>
              <a:buChar char="Ø"/>
            </a:pPr>
            <a:r>
              <a:rPr lang="fr-FR" sz="1400" dirty="0"/>
              <a:t>Pour finir, si le champ est de </a:t>
            </a:r>
            <a:r>
              <a:rPr lang="fr-FR" sz="1400" b="1" dirty="0"/>
              <a:t>type « Nombre entier » </a:t>
            </a:r>
            <a:r>
              <a:rPr lang="fr-FR" sz="1400" dirty="0"/>
              <a:t>et ne semble pas être une clé, il aura un résumé « Somme ». En cochant le champ, il se positionnera toujours en « valeurs », et </a:t>
            </a:r>
            <a:r>
              <a:rPr lang="fr-FR" sz="1400" b="1" dirty="0"/>
              <a:t>ses valeurs seront sommées</a:t>
            </a:r>
            <a:r>
              <a:rPr lang="fr-FR" sz="1400" dirty="0"/>
              <a:t> dans les visuels. Tout ce qui est quantitatif sera par défaut sommer.</a:t>
            </a:r>
          </a:p>
          <a:p>
            <a:pPr marL="285750" indent="-285750" algn="just">
              <a:buFont typeface="Wingdings" panose="05000000000000000000" pitchFamily="2" charset="2"/>
              <a:buChar char="Ø"/>
            </a:pPr>
            <a:endParaRPr lang="fr-FR" sz="1400" dirty="0"/>
          </a:p>
          <a:p>
            <a:pPr algn="just"/>
            <a:r>
              <a:rPr lang="fr-FR" sz="1400" dirty="0"/>
              <a:t>Si on souhaite sommé le champ dans les visuels, il ne faudra pas changer son utilisation par défaut.</a:t>
            </a:r>
          </a:p>
          <a:p>
            <a:pPr algn="just"/>
            <a:endParaRPr lang="fr-FR" sz="1400" dirty="0"/>
          </a:p>
          <a:p>
            <a:pPr algn="just"/>
            <a:r>
              <a:rPr lang="fr-FR" sz="1400" dirty="0"/>
              <a:t>Si on souhaite changer de temps en temps, l’opération que doit réaliser le visuel sur le champ en question, il faudra changer l’opération au niveau du visuel.</a:t>
            </a:r>
          </a:p>
        </p:txBody>
      </p:sp>
      <p:sp>
        <p:nvSpPr>
          <p:cNvPr id="5" name="Espace réservé du numéro de diapositive 4"/>
          <p:cNvSpPr>
            <a:spLocks noGrp="1"/>
          </p:cNvSpPr>
          <p:nvPr>
            <p:ph type="sldNum" sz="quarter" idx="12"/>
          </p:nvPr>
        </p:nvSpPr>
        <p:spPr/>
        <p:txBody>
          <a:bodyPr/>
          <a:lstStyle/>
          <a:p>
            <a:pPr rtl="0"/>
            <a:fld id="{401CF334-2D5C-4859-84A6-CA7E6E43FAEB}" type="slidenum">
              <a:rPr lang="fr-FR" noProof="0" smtClean="0"/>
              <a:t>226</a:t>
            </a:fld>
            <a:endParaRPr lang="fr-FR" noProof="0"/>
          </a:p>
        </p:txBody>
      </p:sp>
      <p:pic>
        <p:nvPicPr>
          <p:cNvPr id="6" name="Image 5">
            <a:extLst>
              <a:ext uri="{FF2B5EF4-FFF2-40B4-BE49-F238E27FC236}">
                <a16:creationId xmlns:a16="http://schemas.microsoft.com/office/drawing/2014/main" id="{431B881B-7261-50F3-A5E8-C1C7C851EF83}"/>
              </a:ext>
            </a:extLst>
          </p:cNvPr>
          <p:cNvPicPr>
            <a:picLocks noChangeAspect="1"/>
          </p:cNvPicPr>
          <p:nvPr/>
        </p:nvPicPr>
        <p:blipFill>
          <a:blip r:embed="rId3"/>
          <a:stretch>
            <a:fillRect/>
          </a:stretch>
        </p:blipFill>
        <p:spPr>
          <a:xfrm>
            <a:off x="9555066" y="3262617"/>
            <a:ext cx="2303394" cy="3173733"/>
          </a:xfrm>
          <a:prstGeom prst="rect">
            <a:avLst/>
          </a:prstGeom>
          <a:ln>
            <a:noFill/>
          </a:ln>
          <a:effectLst>
            <a:outerShdw blurRad="292100" dist="139700" dir="2700000" algn="tl" rotWithShape="0">
              <a:srgbClr val="333333">
                <a:alpha val="65000"/>
              </a:srgbClr>
            </a:outerShdw>
          </a:effectLst>
        </p:spPr>
      </p:pic>
      <p:pic>
        <p:nvPicPr>
          <p:cNvPr id="10" name="Image 9">
            <a:extLst>
              <a:ext uri="{FF2B5EF4-FFF2-40B4-BE49-F238E27FC236}">
                <a16:creationId xmlns:a16="http://schemas.microsoft.com/office/drawing/2014/main" id="{2CD17396-F561-4269-57AF-A4F624D03D9F}"/>
              </a:ext>
            </a:extLst>
          </p:cNvPr>
          <p:cNvPicPr>
            <a:picLocks noChangeAspect="1"/>
          </p:cNvPicPr>
          <p:nvPr/>
        </p:nvPicPr>
        <p:blipFill>
          <a:blip r:embed="rId4"/>
          <a:stretch>
            <a:fillRect/>
          </a:stretch>
        </p:blipFill>
        <p:spPr>
          <a:xfrm>
            <a:off x="9555066" y="1487310"/>
            <a:ext cx="2136958" cy="14204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9158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468405"/>
            <a:ext cx="9192675" cy="1280890"/>
          </a:xfrm>
        </p:spPr>
        <p:txBody>
          <a:bodyPr rtlCol="0">
            <a:normAutofit/>
          </a:bodyPr>
          <a:lstStyle/>
          <a:p>
            <a:pPr rtl="0"/>
            <a:r>
              <a:rPr lang="fr-FR" dirty="0"/>
              <a:t>Onglet Données/Rapport</a:t>
            </a:r>
            <a:br>
              <a:rPr lang="fr-FR" dirty="0">
                <a:solidFill>
                  <a:schemeClr val="tx1"/>
                </a:solidFill>
              </a:rPr>
            </a:br>
            <a:r>
              <a:rPr lang="fr-FR" dirty="0">
                <a:solidFill>
                  <a:schemeClr val="tx1"/>
                </a:solidFill>
              </a:rPr>
              <a:t>Catégoriser une donnée :</a:t>
            </a:r>
          </a:p>
        </p:txBody>
      </p:sp>
      <p:sp>
        <p:nvSpPr>
          <p:cNvPr id="5" name="Espace réservé du numéro de diapositive 4"/>
          <p:cNvSpPr>
            <a:spLocks noGrp="1"/>
          </p:cNvSpPr>
          <p:nvPr>
            <p:ph type="sldNum" sz="quarter" idx="12"/>
          </p:nvPr>
        </p:nvSpPr>
        <p:spPr/>
        <p:txBody>
          <a:bodyPr/>
          <a:lstStyle/>
          <a:p>
            <a:pPr rtl="0"/>
            <a:fld id="{401CF334-2D5C-4859-84A6-CA7E6E43FAEB}" type="slidenum">
              <a:rPr lang="fr-FR" noProof="0" smtClean="0"/>
              <a:t>227</a:t>
            </a:fld>
            <a:endParaRPr lang="fr-FR" noProof="0"/>
          </a:p>
        </p:txBody>
      </p:sp>
      <p:sp>
        <p:nvSpPr>
          <p:cNvPr id="9" name="ZoneTexte 8"/>
          <p:cNvSpPr txBox="1"/>
          <p:nvPr/>
        </p:nvSpPr>
        <p:spPr>
          <a:xfrm>
            <a:off x="1128888" y="1946352"/>
            <a:ext cx="5678311" cy="4524315"/>
          </a:xfrm>
          <a:prstGeom prst="rect">
            <a:avLst/>
          </a:prstGeom>
          <a:noFill/>
        </p:spPr>
        <p:txBody>
          <a:bodyPr wrap="square" rtlCol="0">
            <a:spAutoFit/>
          </a:bodyPr>
          <a:lstStyle/>
          <a:p>
            <a:pPr marL="342900" indent="-342900" algn="just">
              <a:buFont typeface="+mj-lt"/>
              <a:buAutoNum type="arabicPeriod"/>
            </a:pPr>
            <a:r>
              <a:rPr lang="fr-FR" dirty="0"/>
              <a:t>Cliquer sur un champ de type texte/caractère.</a:t>
            </a:r>
          </a:p>
          <a:p>
            <a:pPr algn="just"/>
            <a:endParaRPr lang="fr-FR" dirty="0"/>
          </a:p>
          <a:p>
            <a:pPr algn="just"/>
            <a:r>
              <a:rPr lang="fr-FR" dirty="0"/>
              <a:t>2.  Dans l’onglet </a:t>
            </a:r>
            <a:r>
              <a:rPr lang="fr-FR" b="1" dirty="0">
                <a:solidFill>
                  <a:srgbClr val="FF0000"/>
                </a:solidFill>
              </a:rPr>
              <a:t>« Outils de colonne », </a:t>
            </a:r>
            <a:r>
              <a:rPr lang="fr-FR" b="1" dirty="0"/>
              <a:t>cliquer sur Catégorie des données.</a:t>
            </a:r>
          </a:p>
          <a:p>
            <a:pPr marL="342900" indent="-342900" algn="just">
              <a:buFont typeface="+mj-lt"/>
              <a:buAutoNum type="arabicPeriod"/>
            </a:pPr>
            <a:endParaRPr lang="fr-FR" b="1" dirty="0"/>
          </a:p>
          <a:p>
            <a:pPr marL="342900" indent="-342900" algn="just">
              <a:buFont typeface="Wingdings" panose="05000000000000000000" pitchFamily="2" charset="2"/>
              <a:buChar char="ü"/>
            </a:pPr>
            <a:r>
              <a:rPr lang="fr-FR" b="1" dirty="0"/>
              <a:t>Sélection de localité pour ville</a:t>
            </a:r>
          </a:p>
          <a:p>
            <a:pPr marL="342900" indent="-342900" algn="just">
              <a:buFont typeface="Wingdings" panose="05000000000000000000" pitchFamily="2" charset="2"/>
              <a:buChar char="ü"/>
            </a:pPr>
            <a:r>
              <a:rPr lang="fr-FR" b="1" dirty="0"/>
              <a:t>Sélection de région pour les Etats ou les régions,</a:t>
            </a:r>
          </a:p>
          <a:p>
            <a:pPr marL="342900" indent="-342900" algn="just">
              <a:buFont typeface="Wingdings" panose="05000000000000000000" pitchFamily="2" charset="2"/>
              <a:buChar char="ü"/>
            </a:pPr>
            <a:r>
              <a:rPr lang="fr-FR" b="1" dirty="0"/>
              <a:t>Etc.</a:t>
            </a:r>
          </a:p>
          <a:p>
            <a:pPr marL="342900" indent="-342900" algn="just">
              <a:buFont typeface="Wingdings" panose="05000000000000000000" pitchFamily="2" charset="2"/>
              <a:buChar char="ü"/>
            </a:pPr>
            <a:endParaRPr lang="fr-FR" b="1" dirty="0"/>
          </a:p>
          <a:p>
            <a:pPr algn="just"/>
            <a:r>
              <a:rPr lang="fr-FR" dirty="0"/>
              <a:t>La catégorisation permet à l’outil de classifier et </a:t>
            </a:r>
            <a:r>
              <a:rPr lang="fr-FR" b="1" dirty="0"/>
              <a:t>utiliser vos colonnes correctement </a:t>
            </a:r>
            <a:r>
              <a:rPr lang="fr-FR" dirty="0"/>
              <a:t>et de les associer aux tables de correspondances géographiques de Microsoft pour mieux les positionner sur les visuels géographiques.</a:t>
            </a:r>
          </a:p>
        </p:txBody>
      </p:sp>
      <p:pic>
        <p:nvPicPr>
          <p:cNvPr id="4" name="Image 3">
            <a:extLst>
              <a:ext uri="{FF2B5EF4-FFF2-40B4-BE49-F238E27FC236}">
                <a16:creationId xmlns:a16="http://schemas.microsoft.com/office/drawing/2014/main" id="{A808D686-84B2-3559-D745-4D5243A117CA}"/>
              </a:ext>
            </a:extLst>
          </p:cNvPr>
          <p:cNvPicPr>
            <a:picLocks noChangeAspect="1"/>
          </p:cNvPicPr>
          <p:nvPr/>
        </p:nvPicPr>
        <p:blipFill>
          <a:blip r:embed="rId3"/>
          <a:stretch>
            <a:fillRect/>
          </a:stretch>
        </p:blipFill>
        <p:spPr>
          <a:xfrm>
            <a:off x="7001830" y="2370667"/>
            <a:ext cx="4929117" cy="31463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996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Onglet Données/Rapport</a:t>
            </a:r>
            <a:br>
              <a:rPr lang="fr-FR" dirty="0">
                <a:solidFill>
                  <a:schemeClr val="tx1"/>
                </a:solidFill>
              </a:rPr>
            </a:br>
            <a:r>
              <a:rPr lang="fr-FR" dirty="0">
                <a:solidFill>
                  <a:schemeClr val="tx1"/>
                </a:solidFill>
              </a:rPr>
              <a:t>Trier les mois</a:t>
            </a:r>
            <a:endParaRPr lang="fr-FR" dirty="0"/>
          </a:p>
        </p:txBody>
      </p:sp>
      <p:sp>
        <p:nvSpPr>
          <p:cNvPr id="4" name="Espace réservé du numéro de diapositive 3"/>
          <p:cNvSpPr>
            <a:spLocks noGrp="1"/>
          </p:cNvSpPr>
          <p:nvPr>
            <p:ph type="sldNum" sz="quarter" idx="12"/>
          </p:nvPr>
        </p:nvSpPr>
        <p:spPr/>
        <p:txBody>
          <a:bodyPr/>
          <a:lstStyle/>
          <a:p>
            <a:pPr fontAlgn="base">
              <a:spcBef>
                <a:spcPct val="0"/>
              </a:spcBef>
              <a:spcAft>
                <a:spcPct val="0"/>
              </a:spcAft>
            </a:pPr>
            <a:fld id="{372EBAD9-BBEF-4BF3-8466-357E74199A99}" type="slidenum">
              <a:rPr lang="en-US" smtClean="0">
                <a:cs typeface="Arial" pitchFamily="34" charset="0"/>
              </a:rPr>
              <a:pPr fontAlgn="base">
                <a:spcBef>
                  <a:spcPct val="0"/>
                </a:spcBef>
                <a:spcAft>
                  <a:spcPct val="0"/>
                </a:spcAft>
              </a:pPr>
              <a:t>228</a:t>
            </a:fld>
            <a:endParaRPr lang="en-US" dirty="0">
              <a:cs typeface="Arial" pitchFamily="34" charset="0"/>
            </a:endParaRPr>
          </a:p>
        </p:txBody>
      </p:sp>
      <p:sp>
        <p:nvSpPr>
          <p:cNvPr id="8" name="ZoneTexte 7"/>
          <p:cNvSpPr txBox="1"/>
          <p:nvPr/>
        </p:nvSpPr>
        <p:spPr>
          <a:xfrm>
            <a:off x="2592924" y="2506269"/>
            <a:ext cx="8911687" cy="2585323"/>
          </a:xfrm>
          <a:prstGeom prst="rect">
            <a:avLst/>
          </a:prstGeom>
          <a:noFill/>
        </p:spPr>
        <p:txBody>
          <a:bodyPr wrap="square" rtlCol="0">
            <a:spAutoFit/>
          </a:bodyPr>
          <a:lstStyle/>
          <a:p>
            <a:r>
              <a:rPr lang="fr-FR" b="1" dirty="0"/>
              <a:t>Les mois ne sont jamais affichés de janvier à décembre sur les visuels car l’outil les trie par ordre alphabétique !</a:t>
            </a:r>
          </a:p>
          <a:p>
            <a:endParaRPr lang="fr-FR" dirty="0"/>
          </a:p>
          <a:p>
            <a:r>
              <a:rPr lang="fr-FR" dirty="0"/>
              <a:t>Afin de contourner ce problème, il faut utiliser le TRIER PAR dans outils de Colonne : </a:t>
            </a:r>
          </a:p>
          <a:p>
            <a:pPr marL="285750" indent="-285750">
              <a:buFont typeface="Wingdings" panose="05000000000000000000" pitchFamily="2" charset="2"/>
              <a:buChar char="à"/>
            </a:pPr>
            <a:r>
              <a:rPr lang="fr-FR" dirty="0"/>
              <a:t>Cliquer sur le champ « Nom du mois » (janvier, février, etc.)</a:t>
            </a:r>
          </a:p>
          <a:p>
            <a:pPr marL="285750" indent="-285750">
              <a:buFont typeface="Wingdings" panose="05000000000000000000" pitchFamily="2" charset="2"/>
              <a:buChar char="à"/>
            </a:pPr>
            <a:r>
              <a:rPr lang="fr-FR" dirty="0"/>
              <a:t>Cliquer sur TRIER PAR COLONNE et sélectionner « Numéro de mois »</a:t>
            </a:r>
          </a:p>
          <a:p>
            <a:pPr marL="285750" indent="-285750">
              <a:buFont typeface="Wingdings" panose="05000000000000000000" pitchFamily="2" charset="2"/>
              <a:buChar char="à"/>
            </a:pPr>
            <a:endParaRPr lang="fr-FR" dirty="0"/>
          </a:p>
          <a:p>
            <a:r>
              <a:rPr lang="fr-FR" dirty="0"/>
              <a:t>Power BI va trier le « Nom du mois » par le « numéro du mois »</a:t>
            </a:r>
          </a:p>
        </p:txBody>
      </p:sp>
      <p:pic>
        <p:nvPicPr>
          <p:cNvPr id="9" name="Image 8"/>
          <p:cNvPicPr>
            <a:picLocks noChangeAspect="1"/>
          </p:cNvPicPr>
          <p:nvPr/>
        </p:nvPicPr>
        <p:blipFill>
          <a:blip r:embed="rId2"/>
          <a:stretch>
            <a:fillRect/>
          </a:stretch>
        </p:blipFill>
        <p:spPr>
          <a:xfrm>
            <a:off x="5418072" y="5234397"/>
            <a:ext cx="2533650" cy="11811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43697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35576" y="589276"/>
            <a:ext cx="9192675" cy="1280890"/>
          </a:xfrm>
        </p:spPr>
        <p:txBody>
          <a:bodyPr rtlCol="0">
            <a:normAutofit/>
          </a:bodyPr>
          <a:lstStyle/>
          <a:p>
            <a:r>
              <a:rPr lang="fr-FR" dirty="0"/>
              <a:t>Onglet Données/Rapport</a:t>
            </a:r>
            <a:br>
              <a:rPr lang="fr-FR" dirty="0"/>
            </a:br>
            <a:r>
              <a:rPr lang="fr-FR" dirty="0"/>
              <a:t>Les hiérarchies : définition</a:t>
            </a:r>
          </a:p>
        </p:txBody>
      </p:sp>
      <p:sp>
        <p:nvSpPr>
          <p:cNvPr id="4" name="Espace réservé du numéro de diapositive 3"/>
          <p:cNvSpPr>
            <a:spLocks noGrp="1"/>
          </p:cNvSpPr>
          <p:nvPr>
            <p:ph type="sldNum" sz="quarter" idx="12"/>
          </p:nvPr>
        </p:nvSpPr>
        <p:spPr/>
        <p:txBody>
          <a:bodyPr/>
          <a:lstStyle/>
          <a:p>
            <a:pPr rtl="0"/>
            <a:fld id="{401CF334-2D5C-4859-84A6-CA7E6E43FAEB}" type="slidenum">
              <a:rPr lang="fr-FR" noProof="0" smtClean="0"/>
              <a:t>229</a:t>
            </a:fld>
            <a:endParaRPr lang="fr-FR" noProof="0"/>
          </a:p>
        </p:txBody>
      </p:sp>
      <p:sp>
        <p:nvSpPr>
          <p:cNvPr id="9" name="Rectangle 8"/>
          <p:cNvSpPr/>
          <p:nvPr/>
        </p:nvSpPr>
        <p:spPr>
          <a:xfrm>
            <a:off x="2107475" y="2139557"/>
            <a:ext cx="9701348" cy="4093428"/>
          </a:xfrm>
          <a:prstGeom prst="rect">
            <a:avLst/>
          </a:prstGeom>
        </p:spPr>
        <p:txBody>
          <a:bodyPr wrap="square">
            <a:spAutoFit/>
          </a:bodyPr>
          <a:lstStyle/>
          <a:p>
            <a:pPr algn="just"/>
            <a:r>
              <a:rPr lang="fr-FR" sz="2000" dirty="0"/>
              <a:t>Il y a deux notions de hiérarchies dans les données décisionnelles :</a:t>
            </a:r>
          </a:p>
          <a:p>
            <a:pPr algn="just"/>
            <a:endParaRPr lang="fr-FR" sz="2000" dirty="0"/>
          </a:p>
          <a:p>
            <a:pPr marL="342900" indent="-342900" algn="just">
              <a:buFontTx/>
              <a:buChar char="-"/>
            </a:pPr>
            <a:r>
              <a:rPr lang="fr-FR" sz="2000" b="1" dirty="0">
                <a:solidFill>
                  <a:srgbClr val="FF0000"/>
                </a:solidFill>
              </a:rPr>
              <a:t>Les hiérarchies naturelles : </a:t>
            </a:r>
            <a:r>
              <a:rPr lang="fr-FR" sz="2000" b="1" dirty="0"/>
              <a:t>Table date </a:t>
            </a:r>
            <a:r>
              <a:rPr lang="fr-FR" sz="2000" dirty="0"/>
              <a:t>( Dans une année, il y a des trimestres. Dans les trimestres, il y a des mois. Dans les mois, il y a des semaines, etc…), </a:t>
            </a:r>
            <a:r>
              <a:rPr lang="fr-FR" sz="2000" b="1" dirty="0"/>
              <a:t>table géographie </a:t>
            </a:r>
            <a:r>
              <a:rPr lang="fr-FR" sz="2000" dirty="0"/>
              <a:t>(Dans un continent, il y a des pays, ensuite des Etats, ensuite des régions, puis des départements puis des villes.)</a:t>
            </a:r>
          </a:p>
          <a:p>
            <a:pPr algn="just"/>
            <a:endParaRPr lang="fr-FR" sz="2000" dirty="0"/>
          </a:p>
          <a:p>
            <a:pPr marL="342900" indent="-342900" algn="just">
              <a:buFontTx/>
              <a:buChar char="-"/>
            </a:pPr>
            <a:r>
              <a:rPr lang="fr-FR" sz="2000" dirty="0"/>
              <a:t>Les autres hiérarchies propres à l’entreprise : Dans une catégorie de produit, il y a des sous-catégories, et pour chaque sous-catégories il y a des produits.</a:t>
            </a:r>
          </a:p>
          <a:p>
            <a:pPr algn="just"/>
            <a:endParaRPr lang="fr-FR" sz="2000" b="1" dirty="0"/>
          </a:p>
          <a:p>
            <a:pPr algn="just"/>
            <a:endParaRPr lang="en-US" sz="2000" b="1" dirty="0"/>
          </a:p>
        </p:txBody>
      </p:sp>
    </p:spTree>
    <p:extLst>
      <p:ext uri="{BB962C8B-B14F-4D97-AF65-F5344CB8AC3E}">
        <p14:creationId xmlns:p14="http://schemas.microsoft.com/office/powerpoint/2010/main" val="640970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9316577" cy="1280890"/>
          </a:xfrm>
        </p:spPr>
        <p:txBody>
          <a:bodyPr rtlCol="0">
            <a:normAutofit/>
          </a:bodyPr>
          <a:lstStyle/>
          <a:p>
            <a:pPr rtl="0"/>
            <a:r>
              <a:rPr lang="fr-FR" sz="4000" dirty="0"/>
              <a:t>Comprendre le modèle en étoile</a:t>
            </a:r>
            <a:br>
              <a:rPr lang="fr-FR" dirty="0"/>
            </a:br>
            <a:r>
              <a:rPr lang="fr-FR" sz="3800" dirty="0"/>
              <a:t>Construction : matrice de bus</a:t>
            </a:r>
          </a:p>
        </p:txBody>
      </p:sp>
      <p:sp>
        <p:nvSpPr>
          <p:cNvPr id="4" name="Espace réservé du numéro de diapositive 3"/>
          <p:cNvSpPr>
            <a:spLocks noGrp="1"/>
          </p:cNvSpPr>
          <p:nvPr>
            <p:ph type="sldNum" sz="quarter" idx="12"/>
          </p:nvPr>
        </p:nvSpPr>
        <p:spPr/>
        <p:txBody>
          <a:bodyPr/>
          <a:lstStyle/>
          <a:p>
            <a:pPr rtl="0"/>
            <a:fld id="{401CF334-2D5C-4859-84A6-CA7E6E43FAEB}" type="slidenum">
              <a:rPr lang="fr-FR" noProof="0" smtClean="0"/>
              <a:t>23</a:t>
            </a:fld>
            <a:endParaRPr lang="fr-FR" noProof="0"/>
          </a:p>
        </p:txBody>
      </p:sp>
      <p:sp>
        <p:nvSpPr>
          <p:cNvPr id="5" name="Espace réservé du contenu 2">
            <a:extLst>
              <a:ext uri="{FF2B5EF4-FFF2-40B4-BE49-F238E27FC236}">
                <a16:creationId xmlns:a16="http://schemas.microsoft.com/office/drawing/2014/main" id="{583C7C56-AB2D-B0FD-5ED3-1C2A5906613C}"/>
              </a:ext>
            </a:extLst>
          </p:cNvPr>
          <p:cNvSpPr txBox="1">
            <a:spLocks/>
          </p:cNvSpPr>
          <p:nvPr/>
        </p:nvSpPr>
        <p:spPr>
          <a:xfrm>
            <a:off x="1547831" y="2025538"/>
            <a:ext cx="10261310" cy="2223077"/>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spcBef>
                <a:spcPct val="0"/>
              </a:spcBef>
              <a:spcAft>
                <a:spcPts val="600"/>
              </a:spcAft>
              <a:buClrTx/>
              <a:buFont typeface="Wingdings" panose="05000000000000000000" pitchFamily="2" charset="2"/>
              <a:buChar char="Ø"/>
              <a:defRPr/>
            </a:pPr>
            <a:r>
              <a:rPr lang="fr-FR" altLang="fr-FR" sz="2000" b="1" dirty="0">
                <a:solidFill>
                  <a:schemeClr val="accent5"/>
                </a:solidFill>
              </a:rPr>
              <a:t>Intérêts et explication </a:t>
            </a:r>
            <a:r>
              <a:rPr lang="fr-FR" altLang="fr-FR" sz="2000" dirty="0">
                <a:solidFill>
                  <a:srgbClr val="000000"/>
                </a:solidFill>
              </a:rPr>
              <a:t>:</a:t>
            </a:r>
          </a:p>
          <a:p>
            <a:pPr algn="just">
              <a:spcBef>
                <a:spcPct val="0"/>
              </a:spcBef>
              <a:spcAft>
                <a:spcPts val="600"/>
              </a:spcAft>
              <a:buClrTx/>
              <a:buFont typeface="Wingdings" panose="05000000000000000000" pitchFamily="2" charset="2"/>
              <a:buChar char="ü"/>
              <a:defRPr/>
            </a:pPr>
            <a:r>
              <a:rPr lang="fr-FR" altLang="fr-FR" sz="2000" dirty="0">
                <a:solidFill>
                  <a:srgbClr val="000000"/>
                </a:solidFill>
              </a:rPr>
              <a:t>Permet de représenter de manière globale chaque </a:t>
            </a:r>
            <a:r>
              <a:rPr lang="fr-FR" altLang="fr-FR" sz="2000" b="1" dirty="0">
                <a:solidFill>
                  <a:srgbClr val="000000"/>
                </a:solidFill>
              </a:rPr>
              <a:t>processus métier </a:t>
            </a:r>
            <a:r>
              <a:rPr lang="fr-FR" altLang="fr-FR" sz="2000" dirty="0">
                <a:solidFill>
                  <a:srgbClr val="000000"/>
                </a:solidFill>
              </a:rPr>
              <a:t>pour construire correctement son(ses) schéma(s) en étoile.</a:t>
            </a:r>
          </a:p>
          <a:p>
            <a:pPr algn="just">
              <a:spcBef>
                <a:spcPct val="0"/>
              </a:spcBef>
              <a:spcAft>
                <a:spcPts val="600"/>
              </a:spcAft>
              <a:buClrTx/>
              <a:buFont typeface="Wingdings" panose="05000000000000000000" pitchFamily="2" charset="2"/>
              <a:buChar char="ü"/>
              <a:defRPr/>
            </a:pPr>
            <a:r>
              <a:rPr lang="fr-FR" altLang="fr-FR" sz="2000" dirty="0">
                <a:solidFill>
                  <a:srgbClr val="000000"/>
                </a:solidFill>
              </a:rPr>
              <a:t>Pour chaque </a:t>
            </a:r>
            <a:r>
              <a:rPr lang="fr-FR" altLang="fr-FR" sz="2000" i="1" dirty="0">
                <a:solidFill>
                  <a:srgbClr val="000000"/>
                </a:solidFill>
              </a:rPr>
              <a:t>processus métier </a:t>
            </a:r>
            <a:r>
              <a:rPr lang="fr-FR" altLang="fr-FR" sz="2000" dirty="0">
                <a:solidFill>
                  <a:srgbClr val="000000"/>
                </a:solidFill>
              </a:rPr>
              <a:t>se dégage </a:t>
            </a:r>
            <a:r>
              <a:rPr lang="fr-FR" altLang="fr-FR" sz="2000" b="1" dirty="0">
                <a:solidFill>
                  <a:srgbClr val="000000"/>
                </a:solidFill>
              </a:rPr>
              <a:t>plusieurs faits </a:t>
            </a:r>
            <a:r>
              <a:rPr lang="fr-FR" altLang="fr-FR" sz="2000" dirty="0">
                <a:solidFill>
                  <a:srgbClr val="000000"/>
                </a:solidFill>
              </a:rPr>
              <a:t>(indicateurs) qui sont organisés dans des </a:t>
            </a:r>
            <a:r>
              <a:rPr lang="fr-FR" altLang="fr-FR" sz="2000" b="1" dirty="0">
                <a:solidFill>
                  <a:srgbClr val="000000"/>
                </a:solidFill>
              </a:rPr>
              <a:t>tables de faits </a:t>
            </a:r>
            <a:r>
              <a:rPr lang="fr-FR" altLang="fr-FR" sz="2000" dirty="0">
                <a:solidFill>
                  <a:srgbClr val="000000"/>
                </a:solidFill>
              </a:rPr>
              <a:t>en fonction de leurs </a:t>
            </a:r>
            <a:r>
              <a:rPr lang="fr-FR" altLang="fr-FR" sz="2000" b="1" dirty="0">
                <a:solidFill>
                  <a:srgbClr val="000000"/>
                </a:solidFill>
              </a:rPr>
              <a:t>liens</a:t>
            </a:r>
            <a:r>
              <a:rPr lang="fr-FR" altLang="fr-FR" sz="2000" dirty="0">
                <a:solidFill>
                  <a:srgbClr val="000000"/>
                </a:solidFill>
              </a:rPr>
              <a:t> et </a:t>
            </a:r>
            <a:r>
              <a:rPr lang="fr-FR" altLang="fr-FR" sz="2000" b="1" dirty="0">
                <a:solidFill>
                  <a:srgbClr val="000000"/>
                </a:solidFill>
              </a:rPr>
              <a:t>granularité</a:t>
            </a:r>
            <a:r>
              <a:rPr lang="fr-FR" altLang="fr-FR" sz="2000" dirty="0">
                <a:solidFill>
                  <a:srgbClr val="000000"/>
                </a:solidFill>
              </a:rPr>
              <a:t> (mode de calcul – niveau de détail le plus bas)</a:t>
            </a:r>
            <a:endParaRPr lang="fr-FR" altLang="fr-FR" sz="2000" b="1" i="1" dirty="0">
              <a:solidFill>
                <a:schemeClr val="tx1">
                  <a:lumMod val="65000"/>
                  <a:lumOff val="35000"/>
                </a:schemeClr>
              </a:solidFill>
            </a:endParaRPr>
          </a:p>
        </p:txBody>
      </p:sp>
      <p:pic>
        <p:nvPicPr>
          <p:cNvPr id="15" name="Image 14">
            <a:extLst>
              <a:ext uri="{FF2B5EF4-FFF2-40B4-BE49-F238E27FC236}">
                <a16:creationId xmlns:a16="http://schemas.microsoft.com/office/drawing/2014/main" id="{94FCFF29-5BA5-DB56-CBAA-01B6F0CD8E65}"/>
              </a:ext>
            </a:extLst>
          </p:cNvPr>
          <p:cNvPicPr>
            <a:picLocks noChangeAspect="1"/>
          </p:cNvPicPr>
          <p:nvPr/>
        </p:nvPicPr>
        <p:blipFill>
          <a:blip r:embed="rId3"/>
          <a:stretch>
            <a:fillRect/>
          </a:stretch>
        </p:blipFill>
        <p:spPr>
          <a:xfrm>
            <a:off x="2592925" y="4127528"/>
            <a:ext cx="8516539" cy="2372056"/>
          </a:xfrm>
          <a:prstGeom prst="rect">
            <a:avLst/>
          </a:prstGeom>
        </p:spPr>
      </p:pic>
    </p:spTree>
    <p:extLst>
      <p:ext uri="{BB962C8B-B14F-4D97-AF65-F5344CB8AC3E}">
        <p14:creationId xmlns:p14="http://schemas.microsoft.com/office/powerpoint/2010/main" val="186388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35576" y="589276"/>
            <a:ext cx="9192675" cy="1280890"/>
          </a:xfrm>
        </p:spPr>
        <p:txBody>
          <a:bodyPr rtlCol="0">
            <a:normAutofit/>
          </a:bodyPr>
          <a:lstStyle/>
          <a:p>
            <a:r>
              <a:rPr lang="fr-FR" dirty="0"/>
              <a:t>Onglet Données/Rapport</a:t>
            </a:r>
            <a:br>
              <a:rPr lang="fr-FR" dirty="0"/>
            </a:br>
            <a:r>
              <a:rPr lang="fr-FR" dirty="0"/>
              <a:t>Les hiérarchies : à quoi ça sert ?</a:t>
            </a:r>
          </a:p>
        </p:txBody>
      </p:sp>
      <p:sp>
        <p:nvSpPr>
          <p:cNvPr id="4" name="Espace réservé du numéro de diapositive 3"/>
          <p:cNvSpPr>
            <a:spLocks noGrp="1"/>
          </p:cNvSpPr>
          <p:nvPr>
            <p:ph type="sldNum" sz="quarter" idx="12"/>
          </p:nvPr>
        </p:nvSpPr>
        <p:spPr/>
        <p:txBody>
          <a:bodyPr/>
          <a:lstStyle/>
          <a:p>
            <a:pPr rtl="0"/>
            <a:fld id="{401CF334-2D5C-4859-84A6-CA7E6E43FAEB}" type="slidenum">
              <a:rPr lang="fr-FR" noProof="0" smtClean="0"/>
              <a:t>230</a:t>
            </a:fld>
            <a:endParaRPr lang="fr-FR" noProof="0"/>
          </a:p>
        </p:txBody>
      </p:sp>
      <p:sp>
        <p:nvSpPr>
          <p:cNvPr id="9" name="Rectangle 8"/>
          <p:cNvSpPr/>
          <p:nvPr/>
        </p:nvSpPr>
        <p:spPr>
          <a:xfrm>
            <a:off x="2107475" y="2139557"/>
            <a:ext cx="9701348" cy="4093428"/>
          </a:xfrm>
          <a:prstGeom prst="rect">
            <a:avLst/>
          </a:prstGeom>
        </p:spPr>
        <p:txBody>
          <a:bodyPr wrap="square">
            <a:spAutoFit/>
          </a:bodyPr>
          <a:lstStyle/>
          <a:p>
            <a:pPr algn="just"/>
            <a:r>
              <a:rPr lang="fr-FR" sz="2000" dirty="0"/>
              <a:t>Pourquoi faire des hiérarchies ?</a:t>
            </a:r>
          </a:p>
          <a:p>
            <a:pPr algn="just"/>
            <a:endParaRPr lang="fr-FR" sz="2000" dirty="0"/>
          </a:p>
          <a:p>
            <a:pPr algn="just"/>
            <a:r>
              <a:rPr lang="fr-FR" sz="2000" dirty="0"/>
              <a:t>Les hiérarchies vont permettre </a:t>
            </a:r>
            <a:r>
              <a:rPr lang="fr-FR" sz="2000" b="1" dirty="0"/>
              <a:t>de choisir un axe d’analyse à plusieurs niveaux </a:t>
            </a:r>
            <a:r>
              <a:rPr lang="fr-FR" sz="2000" dirty="0"/>
              <a:t>(années, trimestres, mois par exemple) sans avoir à faire l’effort de définir le chemin d’analyse à chaque fois.</a:t>
            </a:r>
          </a:p>
          <a:p>
            <a:pPr algn="just"/>
            <a:r>
              <a:rPr lang="fr-FR" sz="2000" dirty="0"/>
              <a:t>On crée en avance la hiérarchie dans le modèle de données et on aura plus qu’à la choisir dans un </a:t>
            </a:r>
            <a:r>
              <a:rPr lang="fr-FR" sz="2000" dirty="0" err="1"/>
              <a:t>visual</a:t>
            </a:r>
            <a:r>
              <a:rPr lang="fr-FR" sz="2000" dirty="0"/>
              <a:t> afin d’avoir toutes les dimensions de la hiérarchie.</a:t>
            </a:r>
          </a:p>
          <a:p>
            <a:pPr algn="just"/>
            <a:endParaRPr lang="fr-FR" sz="2000" dirty="0"/>
          </a:p>
          <a:p>
            <a:pPr algn="just"/>
            <a:r>
              <a:rPr lang="fr-FR" sz="2000" b="1" dirty="0"/>
              <a:t>C’est donc un gain de temps et cela permet de développer un visuel sur différents niveaux de détails  !</a:t>
            </a:r>
          </a:p>
          <a:p>
            <a:pPr algn="just"/>
            <a:endParaRPr lang="en-US" sz="2000" b="1" dirty="0"/>
          </a:p>
          <a:p>
            <a:pPr algn="just"/>
            <a:endParaRPr lang="en-US" sz="2000" b="1" dirty="0"/>
          </a:p>
        </p:txBody>
      </p:sp>
    </p:spTree>
    <p:extLst>
      <p:ext uri="{BB962C8B-B14F-4D97-AF65-F5344CB8AC3E}">
        <p14:creationId xmlns:p14="http://schemas.microsoft.com/office/powerpoint/2010/main" val="2560920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35576" y="589276"/>
            <a:ext cx="9192675" cy="1280890"/>
          </a:xfrm>
        </p:spPr>
        <p:txBody>
          <a:bodyPr rtlCol="0">
            <a:normAutofit/>
          </a:bodyPr>
          <a:lstStyle/>
          <a:p>
            <a:r>
              <a:rPr lang="fr-FR" dirty="0"/>
              <a:t>Onglet Données/Rapport</a:t>
            </a:r>
            <a:br>
              <a:rPr lang="fr-FR" dirty="0"/>
            </a:br>
            <a:r>
              <a:rPr lang="fr-FR" dirty="0"/>
              <a:t>Les hiérarchies dans un tableau</a:t>
            </a:r>
          </a:p>
        </p:txBody>
      </p:sp>
      <p:sp>
        <p:nvSpPr>
          <p:cNvPr id="4" name="Espace réservé du numéro de diapositive 3"/>
          <p:cNvSpPr>
            <a:spLocks noGrp="1"/>
          </p:cNvSpPr>
          <p:nvPr>
            <p:ph type="sldNum" sz="quarter" idx="12"/>
          </p:nvPr>
        </p:nvSpPr>
        <p:spPr/>
        <p:txBody>
          <a:bodyPr/>
          <a:lstStyle/>
          <a:p>
            <a:pPr rtl="0"/>
            <a:fld id="{401CF334-2D5C-4859-84A6-CA7E6E43FAEB}" type="slidenum">
              <a:rPr lang="fr-FR" noProof="0" smtClean="0"/>
              <a:t>231</a:t>
            </a:fld>
            <a:endParaRPr lang="fr-FR" noProof="0"/>
          </a:p>
        </p:txBody>
      </p:sp>
      <p:sp>
        <p:nvSpPr>
          <p:cNvPr id="9" name="Rectangle 8"/>
          <p:cNvSpPr/>
          <p:nvPr/>
        </p:nvSpPr>
        <p:spPr>
          <a:xfrm>
            <a:off x="2107475" y="2139557"/>
            <a:ext cx="9701348" cy="3785652"/>
          </a:xfrm>
          <a:prstGeom prst="rect">
            <a:avLst/>
          </a:prstGeom>
        </p:spPr>
        <p:txBody>
          <a:bodyPr wrap="square">
            <a:spAutoFit/>
          </a:bodyPr>
          <a:lstStyle/>
          <a:p>
            <a:pPr algn="just"/>
            <a:r>
              <a:rPr lang="fr-FR" sz="2000" b="1" dirty="0"/>
              <a:t>Exemple </a:t>
            </a:r>
            <a:r>
              <a:rPr lang="fr-FR" sz="2000" dirty="0"/>
              <a:t>: Je sélectionne ma hiérarchie pour un tableau : </a:t>
            </a:r>
          </a:p>
          <a:p>
            <a:pPr algn="just"/>
            <a:endParaRPr lang="fr-FR" sz="2000" dirty="0"/>
          </a:p>
          <a:p>
            <a:pPr algn="just"/>
            <a:endParaRPr lang="fr-FR" sz="2000" dirty="0"/>
          </a:p>
          <a:p>
            <a:pPr algn="just"/>
            <a:endParaRPr lang="fr-FR" sz="2000" dirty="0"/>
          </a:p>
          <a:p>
            <a:pPr algn="just"/>
            <a:endParaRPr lang="fr-FR" sz="2000" dirty="0"/>
          </a:p>
          <a:p>
            <a:pPr algn="just"/>
            <a:endParaRPr lang="fr-FR" sz="2000" dirty="0"/>
          </a:p>
          <a:p>
            <a:pPr algn="just"/>
            <a:r>
              <a:rPr lang="fr-FR" sz="2000" dirty="0"/>
              <a:t>Je peux directement avoir accès à deux </a:t>
            </a:r>
          </a:p>
          <a:p>
            <a:pPr algn="just"/>
            <a:r>
              <a:rPr lang="fr-FR" sz="2000" dirty="0"/>
              <a:t>niveaux dans mon tableau croisé dynamique </a:t>
            </a:r>
          </a:p>
          <a:p>
            <a:pPr algn="just"/>
            <a:r>
              <a:rPr lang="fr-FR" sz="2000" dirty="0"/>
              <a:t> </a:t>
            </a:r>
          </a:p>
          <a:p>
            <a:pPr algn="just"/>
            <a:endParaRPr lang="en-US" sz="2000" b="1" dirty="0"/>
          </a:p>
          <a:p>
            <a:pPr algn="just"/>
            <a:endParaRPr lang="en-US" sz="2000" b="1" dirty="0"/>
          </a:p>
          <a:p>
            <a:pPr algn="just"/>
            <a:endParaRPr lang="en-US" sz="2000" b="1" dirty="0"/>
          </a:p>
        </p:txBody>
      </p:sp>
      <p:pic>
        <p:nvPicPr>
          <p:cNvPr id="3" name="Image 2">
            <a:extLst>
              <a:ext uri="{FF2B5EF4-FFF2-40B4-BE49-F238E27FC236}">
                <a16:creationId xmlns:a16="http://schemas.microsoft.com/office/drawing/2014/main" id="{5C13D4D2-771A-44D7-95D2-62B109E5319F}"/>
              </a:ext>
            </a:extLst>
          </p:cNvPr>
          <p:cNvPicPr>
            <a:picLocks noChangeAspect="1"/>
          </p:cNvPicPr>
          <p:nvPr/>
        </p:nvPicPr>
        <p:blipFill>
          <a:blip r:embed="rId3"/>
          <a:stretch>
            <a:fillRect/>
          </a:stretch>
        </p:blipFill>
        <p:spPr>
          <a:xfrm>
            <a:off x="2191993" y="2756142"/>
            <a:ext cx="2581275" cy="819150"/>
          </a:xfrm>
          <a:prstGeom prst="rect">
            <a:avLst/>
          </a:prstGeom>
        </p:spPr>
      </p:pic>
      <p:pic>
        <p:nvPicPr>
          <p:cNvPr id="6" name="Image 5">
            <a:extLst>
              <a:ext uri="{FF2B5EF4-FFF2-40B4-BE49-F238E27FC236}">
                <a16:creationId xmlns:a16="http://schemas.microsoft.com/office/drawing/2014/main" id="{371718E4-B998-44A3-A46B-BC5363D1D269}"/>
              </a:ext>
            </a:extLst>
          </p:cNvPr>
          <p:cNvPicPr>
            <a:picLocks noChangeAspect="1"/>
          </p:cNvPicPr>
          <p:nvPr/>
        </p:nvPicPr>
        <p:blipFill>
          <a:blip r:embed="rId4"/>
          <a:stretch>
            <a:fillRect/>
          </a:stretch>
        </p:blipFill>
        <p:spPr>
          <a:xfrm>
            <a:off x="9471551" y="1870166"/>
            <a:ext cx="1628775" cy="4152900"/>
          </a:xfrm>
          <a:prstGeom prst="rect">
            <a:avLst/>
          </a:prstGeom>
        </p:spPr>
      </p:pic>
      <p:cxnSp>
        <p:nvCxnSpPr>
          <p:cNvPr id="8" name="Connecteur droit avec flèche 7">
            <a:extLst>
              <a:ext uri="{FF2B5EF4-FFF2-40B4-BE49-F238E27FC236}">
                <a16:creationId xmlns:a16="http://schemas.microsoft.com/office/drawing/2014/main" id="{AE246682-D3BE-42BD-820F-A983527B7AA7}"/>
              </a:ext>
            </a:extLst>
          </p:cNvPr>
          <p:cNvCxnSpPr/>
          <p:nvPr/>
        </p:nvCxnSpPr>
        <p:spPr>
          <a:xfrm>
            <a:off x="7589520" y="4886960"/>
            <a:ext cx="12700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4918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35576" y="589276"/>
            <a:ext cx="9192675" cy="1280890"/>
          </a:xfrm>
        </p:spPr>
        <p:txBody>
          <a:bodyPr rtlCol="0">
            <a:normAutofit/>
          </a:bodyPr>
          <a:lstStyle/>
          <a:p>
            <a:r>
              <a:rPr lang="fr-FR" dirty="0"/>
              <a:t>Onglet Données/Rapport</a:t>
            </a:r>
            <a:br>
              <a:rPr lang="fr-FR" dirty="0"/>
            </a:br>
            <a:r>
              <a:rPr lang="fr-FR" dirty="0"/>
              <a:t>Les hiérarchies dans un graphique</a:t>
            </a:r>
          </a:p>
        </p:txBody>
      </p:sp>
      <p:sp>
        <p:nvSpPr>
          <p:cNvPr id="4" name="Espace réservé du numéro de diapositive 3"/>
          <p:cNvSpPr>
            <a:spLocks noGrp="1"/>
          </p:cNvSpPr>
          <p:nvPr>
            <p:ph type="sldNum" sz="quarter" idx="12"/>
          </p:nvPr>
        </p:nvSpPr>
        <p:spPr/>
        <p:txBody>
          <a:bodyPr/>
          <a:lstStyle/>
          <a:p>
            <a:pPr rtl="0"/>
            <a:fld id="{401CF334-2D5C-4859-84A6-CA7E6E43FAEB}" type="slidenum">
              <a:rPr lang="fr-FR" noProof="0" smtClean="0"/>
              <a:t>232</a:t>
            </a:fld>
            <a:endParaRPr lang="fr-FR" noProof="0"/>
          </a:p>
        </p:txBody>
      </p:sp>
      <p:sp>
        <p:nvSpPr>
          <p:cNvPr id="9" name="Rectangle 8"/>
          <p:cNvSpPr/>
          <p:nvPr/>
        </p:nvSpPr>
        <p:spPr>
          <a:xfrm>
            <a:off x="2107475" y="2139557"/>
            <a:ext cx="9701348" cy="4832092"/>
          </a:xfrm>
          <a:prstGeom prst="rect">
            <a:avLst/>
          </a:prstGeom>
        </p:spPr>
        <p:txBody>
          <a:bodyPr wrap="square">
            <a:spAutoFit/>
          </a:bodyPr>
          <a:lstStyle/>
          <a:p>
            <a:pPr algn="just"/>
            <a:r>
              <a:rPr lang="fr-FR" sz="2000" b="1" dirty="0"/>
              <a:t>Exemple 2 </a:t>
            </a:r>
            <a:r>
              <a:rPr lang="fr-FR" sz="2000" dirty="0"/>
              <a:t>: Je sélectionne ma hiérarchie pour un graphique : </a:t>
            </a:r>
          </a:p>
          <a:p>
            <a:pPr algn="just"/>
            <a:endParaRPr lang="fr-FR" sz="2000" dirty="0"/>
          </a:p>
          <a:p>
            <a:pPr algn="just"/>
            <a:endParaRPr lang="fr-FR" sz="2000" dirty="0"/>
          </a:p>
          <a:p>
            <a:pPr algn="just"/>
            <a:endParaRPr lang="fr-FR" sz="2000" dirty="0"/>
          </a:p>
          <a:p>
            <a:pPr algn="just"/>
            <a:endParaRPr lang="fr-FR" sz="2000" dirty="0"/>
          </a:p>
          <a:p>
            <a:pPr algn="just"/>
            <a:endParaRPr lang="fr-FR" sz="2000" dirty="0"/>
          </a:p>
          <a:p>
            <a:pPr algn="just"/>
            <a:r>
              <a:rPr lang="fr-FR" dirty="0"/>
              <a:t>Les résultats vont</a:t>
            </a:r>
          </a:p>
          <a:p>
            <a:pPr algn="just"/>
            <a:r>
              <a:rPr lang="fr-FR" dirty="0"/>
              <a:t>être affichés sur le 1er</a:t>
            </a:r>
          </a:p>
          <a:p>
            <a:pPr algn="just"/>
            <a:r>
              <a:rPr lang="fr-FR" dirty="0"/>
              <a:t>niveau de Hiérarchie</a:t>
            </a:r>
          </a:p>
          <a:p>
            <a:pPr algn="just"/>
            <a:r>
              <a:rPr lang="fr-FR" dirty="0"/>
              <a:t>mais on va pouvoir</a:t>
            </a:r>
          </a:p>
          <a:p>
            <a:pPr algn="just"/>
            <a:r>
              <a:rPr lang="fr-FR" dirty="0"/>
              <a:t>descendre sur les </a:t>
            </a:r>
          </a:p>
          <a:p>
            <a:pPr algn="just"/>
            <a:r>
              <a:rPr lang="fr-FR" dirty="0"/>
              <a:t>niveaux, trimestre, mois.</a:t>
            </a:r>
          </a:p>
          <a:p>
            <a:pPr algn="just"/>
            <a:r>
              <a:rPr lang="en-US" sz="2000" dirty="0"/>
              <a:t> </a:t>
            </a:r>
          </a:p>
          <a:p>
            <a:pPr algn="just"/>
            <a:endParaRPr lang="en-US" sz="2000" b="1" dirty="0"/>
          </a:p>
          <a:p>
            <a:pPr algn="just"/>
            <a:endParaRPr lang="en-US" sz="2000" b="1" dirty="0"/>
          </a:p>
          <a:p>
            <a:pPr algn="just"/>
            <a:endParaRPr lang="en-US" sz="2000" b="1" dirty="0"/>
          </a:p>
        </p:txBody>
      </p:sp>
      <p:cxnSp>
        <p:nvCxnSpPr>
          <p:cNvPr id="8" name="Connecteur droit avec flèche 7">
            <a:extLst>
              <a:ext uri="{FF2B5EF4-FFF2-40B4-BE49-F238E27FC236}">
                <a16:creationId xmlns:a16="http://schemas.microsoft.com/office/drawing/2014/main" id="{AE246682-D3BE-42BD-820F-A983527B7AA7}"/>
              </a:ext>
            </a:extLst>
          </p:cNvPr>
          <p:cNvCxnSpPr/>
          <p:nvPr/>
        </p:nvCxnSpPr>
        <p:spPr>
          <a:xfrm>
            <a:off x="7589520" y="4886960"/>
            <a:ext cx="12700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5" name="Image 4">
            <a:extLst>
              <a:ext uri="{FF2B5EF4-FFF2-40B4-BE49-F238E27FC236}">
                <a16:creationId xmlns:a16="http://schemas.microsoft.com/office/drawing/2014/main" id="{5E745DF3-0850-4A4E-A746-62ADD4562546}"/>
              </a:ext>
            </a:extLst>
          </p:cNvPr>
          <p:cNvPicPr>
            <a:picLocks noChangeAspect="1"/>
          </p:cNvPicPr>
          <p:nvPr/>
        </p:nvPicPr>
        <p:blipFill>
          <a:blip r:embed="rId3"/>
          <a:stretch>
            <a:fillRect/>
          </a:stretch>
        </p:blipFill>
        <p:spPr>
          <a:xfrm>
            <a:off x="2216785" y="2715260"/>
            <a:ext cx="2495550" cy="1143000"/>
          </a:xfrm>
          <a:prstGeom prst="rect">
            <a:avLst/>
          </a:prstGeom>
        </p:spPr>
      </p:pic>
      <p:pic>
        <p:nvPicPr>
          <p:cNvPr id="11" name="Image 10">
            <a:extLst>
              <a:ext uri="{FF2B5EF4-FFF2-40B4-BE49-F238E27FC236}">
                <a16:creationId xmlns:a16="http://schemas.microsoft.com/office/drawing/2014/main" id="{A789E98C-041F-4027-A043-0E5DA68F68FB}"/>
              </a:ext>
            </a:extLst>
          </p:cNvPr>
          <p:cNvPicPr>
            <a:picLocks noChangeAspect="1"/>
          </p:cNvPicPr>
          <p:nvPr/>
        </p:nvPicPr>
        <p:blipFill>
          <a:blip r:embed="rId4"/>
          <a:stretch>
            <a:fillRect/>
          </a:stretch>
        </p:blipFill>
        <p:spPr>
          <a:xfrm>
            <a:off x="5183876" y="2715260"/>
            <a:ext cx="6044375" cy="3849602"/>
          </a:xfrm>
          <a:prstGeom prst="rect">
            <a:avLst/>
          </a:prstGeom>
        </p:spPr>
      </p:pic>
      <p:cxnSp>
        <p:nvCxnSpPr>
          <p:cNvPr id="13" name="Connecteur droit avec flèche 12">
            <a:extLst>
              <a:ext uri="{FF2B5EF4-FFF2-40B4-BE49-F238E27FC236}">
                <a16:creationId xmlns:a16="http://schemas.microsoft.com/office/drawing/2014/main" id="{AF70F27F-2875-475E-AFC1-E65AC859E354}"/>
              </a:ext>
            </a:extLst>
          </p:cNvPr>
          <p:cNvCxnSpPr/>
          <p:nvPr/>
        </p:nvCxnSpPr>
        <p:spPr>
          <a:xfrm flipV="1">
            <a:off x="4795520" y="2936240"/>
            <a:ext cx="4653280" cy="240792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0602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35576" y="589276"/>
            <a:ext cx="9192675" cy="1280890"/>
          </a:xfrm>
        </p:spPr>
        <p:txBody>
          <a:bodyPr rtlCol="0">
            <a:normAutofit/>
          </a:bodyPr>
          <a:lstStyle/>
          <a:p>
            <a:r>
              <a:rPr lang="fr-FR" dirty="0"/>
              <a:t>Onglet Données/Rapport</a:t>
            </a:r>
            <a:br>
              <a:rPr lang="fr-FR" dirty="0">
                <a:solidFill>
                  <a:schemeClr val="tx1"/>
                </a:solidFill>
              </a:rPr>
            </a:br>
            <a:r>
              <a:rPr lang="fr-FR" dirty="0">
                <a:solidFill>
                  <a:schemeClr val="tx1"/>
                </a:solidFill>
              </a:rPr>
              <a:t>Les hiérarchies : les créer !!!</a:t>
            </a:r>
          </a:p>
        </p:txBody>
      </p:sp>
      <p:sp>
        <p:nvSpPr>
          <p:cNvPr id="4" name="Espace réservé du numéro de diapositive 3"/>
          <p:cNvSpPr>
            <a:spLocks noGrp="1"/>
          </p:cNvSpPr>
          <p:nvPr>
            <p:ph type="sldNum" sz="quarter" idx="12"/>
          </p:nvPr>
        </p:nvSpPr>
        <p:spPr/>
        <p:txBody>
          <a:bodyPr/>
          <a:lstStyle/>
          <a:p>
            <a:pPr rtl="0"/>
            <a:fld id="{401CF334-2D5C-4859-84A6-CA7E6E43FAEB}" type="slidenum">
              <a:rPr lang="fr-FR" noProof="0" smtClean="0"/>
              <a:t>233</a:t>
            </a:fld>
            <a:endParaRPr lang="fr-FR" noProof="0"/>
          </a:p>
        </p:txBody>
      </p:sp>
      <p:sp>
        <p:nvSpPr>
          <p:cNvPr id="9" name="Rectangle 8"/>
          <p:cNvSpPr/>
          <p:nvPr/>
        </p:nvSpPr>
        <p:spPr>
          <a:xfrm>
            <a:off x="5933439" y="1799046"/>
            <a:ext cx="6106161" cy="4708981"/>
          </a:xfrm>
          <a:prstGeom prst="rect">
            <a:avLst/>
          </a:prstGeom>
        </p:spPr>
        <p:txBody>
          <a:bodyPr wrap="square">
            <a:spAutoFit/>
          </a:bodyPr>
          <a:lstStyle/>
          <a:p>
            <a:pPr algn="just"/>
            <a:r>
              <a:rPr lang="fr-FR" sz="2000" dirty="0"/>
              <a:t>Je clique sur le </a:t>
            </a:r>
            <a:r>
              <a:rPr lang="fr-FR" sz="2000" b="1" u="sng" dirty="0"/>
              <a:t>1er champ que je souhaite mettre dans ma hiérarchie </a:t>
            </a:r>
            <a:r>
              <a:rPr lang="fr-FR" sz="2000" dirty="0"/>
              <a:t>:</a:t>
            </a:r>
          </a:p>
          <a:p>
            <a:pPr algn="just"/>
            <a:endParaRPr lang="fr-FR" sz="2000" dirty="0"/>
          </a:p>
          <a:p>
            <a:pPr marL="342900" indent="-342900" algn="just">
              <a:buFontTx/>
              <a:buChar char="-"/>
            </a:pPr>
            <a:r>
              <a:rPr lang="fr-FR" sz="2000" dirty="0"/>
              <a:t>L’année par exemple et je clique droit puis </a:t>
            </a:r>
            <a:r>
              <a:rPr lang="fr-FR" sz="2000" b="1" dirty="0"/>
              <a:t>NOUVELLE HIERARCHIE</a:t>
            </a:r>
            <a:r>
              <a:rPr lang="fr-FR" sz="2000" dirty="0"/>
              <a:t>,</a:t>
            </a:r>
          </a:p>
          <a:p>
            <a:pPr marL="342900" indent="-342900" algn="just">
              <a:buFontTx/>
              <a:buChar char="-"/>
            </a:pPr>
            <a:r>
              <a:rPr lang="fr-FR" sz="2000" dirty="0"/>
              <a:t>La hiérarchie vient de se créer avec un seul champ : je pense à la renommer,</a:t>
            </a:r>
          </a:p>
          <a:p>
            <a:pPr marL="342900" indent="-342900" algn="just">
              <a:buFontTx/>
              <a:buChar char="-"/>
            </a:pPr>
            <a:endParaRPr lang="fr-FR" sz="2000" dirty="0"/>
          </a:p>
          <a:p>
            <a:pPr algn="just"/>
            <a:r>
              <a:rPr lang="fr-FR" sz="2000" dirty="0"/>
              <a:t>Je cliquer droit sur le </a:t>
            </a:r>
            <a:r>
              <a:rPr lang="fr-FR" sz="2000" b="1" dirty="0"/>
              <a:t>second champ </a:t>
            </a:r>
            <a:r>
              <a:rPr lang="fr-FR" sz="2000" dirty="0"/>
              <a:t>que je souhaite ajouter (TRIMESTRE par exemple) et je sélectionne </a:t>
            </a:r>
            <a:r>
              <a:rPr lang="fr-FR" sz="2000" b="1" dirty="0"/>
              <a:t>AJOUTER A LA HIERARCHIE</a:t>
            </a:r>
            <a:r>
              <a:rPr lang="fr-FR" sz="2000" dirty="0"/>
              <a:t>, puis choisir la hiérarchie dans laquelle l’incorporer.</a:t>
            </a:r>
          </a:p>
          <a:p>
            <a:pPr algn="just"/>
            <a:endParaRPr lang="fr-FR" sz="2000" b="1" dirty="0"/>
          </a:p>
          <a:p>
            <a:pPr algn="just"/>
            <a:r>
              <a:rPr lang="fr-FR" sz="2000" dirty="0"/>
              <a:t>Je peux ensuite </a:t>
            </a:r>
            <a:r>
              <a:rPr lang="fr-FR" sz="2000" b="1" dirty="0"/>
              <a:t>monter ou descendre </a:t>
            </a:r>
            <a:r>
              <a:rPr lang="fr-FR" sz="2000" dirty="0"/>
              <a:t>mes champs dans la hiérarchie.</a:t>
            </a:r>
          </a:p>
        </p:txBody>
      </p:sp>
      <p:pic>
        <p:nvPicPr>
          <p:cNvPr id="10" name="Image 9">
            <a:extLst>
              <a:ext uri="{FF2B5EF4-FFF2-40B4-BE49-F238E27FC236}">
                <a16:creationId xmlns:a16="http://schemas.microsoft.com/office/drawing/2014/main" id="{07309566-7CCB-403A-BE81-C82D166729A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635760" y="1870166"/>
            <a:ext cx="4112260" cy="4232184"/>
          </a:xfrm>
          <a:prstGeom prst="rect">
            <a:avLst/>
          </a:prstGeom>
          <a:noFill/>
          <a:ln>
            <a:noFill/>
          </a:ln>
        </p:spPr>
      </p:pic>
    </p:spTree>
    <p:extLst>
      <p:ext uri="{BB962C8B-B14F-4D97-AF65-F5344CB8AC3E}">
        <p14:creationId xmlns:p14="http://schemas.microsoft.com/office/powerpoint/2010/main" val="4283124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dirty="0"/>
              <a:t>Liens utiles</a:t>
            </a:r>
          </a:p>
        </p:txBody>
      </p:sp>
      <p:sp>
        <p:nvSpPr>
          <p:cNvPr id="3" name="Espace réservé du contenu 2"/>
          <p:cNvSpPr>
            <a:spLocks noGrp="1"/>
          </p:cNvSpPr>
          <p:nvPr>
            <p:ph idx="1"/>
          </p:nvPr>
        </p:nvSpPr>
        <p:spPr>
          <a:xfrm>
            <a:off x="2592925" y="1588000"/>
            <a:ext cx="9007836" cy="4449618"/>
          </a:xfrm>
        </p:spPr>
        <p:txBody>
          <a:bodyPr rtlCol="0">
            <a:normAutofit lnSpcReduction="10000"/>
          </a:bodyPr>
          <a:lstStyle/>
          <a:p>
            <a:r>
              <a:rPr lang="fr-FR" b="1"/>
              <a:t>Club </a:t>
            </a:r>
            <a:r>
              <a:rPr lang="fr-FR" b="1" dirty="0"/>
              <a:t>Power BI sur </a:t>
            </a:r>
            <a:r>
              <a:rPr lang="fr-FR" b="1" dirty="0" err="1"/>
              <a:t>Youtube</a:t>
            </a:r>
            <a:r>
              <a:rPr lang="fr-FR" b="1" dirty="0"/>
              <a:t> </a:t>
            </a:r>
            <a:r>
              <a:rPr lang="fr-FR" dirty="0">
                <a:sym typeface="Wingdings" panose="05000000000000000000" pitchFamily="2" charset="2"/>
              </a:rPr>
              <a:t> conférences sur les bonnes pratiques et nouveautés Power BI.</a:t>
            </a:r>
          </a:p>
          <a:p>
            <a:r>
              <a:rPr lang="fr-FR" b="1" dirty="0">
                <a:sym typeface="Wingdings" panose="05000000000000000000" pitchFamily="2" charset="2"/>
              </a:rPr>
              <a:t>Le blog du CFO masqué </a:t>
            </a:r>
            <a:r>
              <a:rPr lang="fr-FR" dirty="0">
                <a:sym typeface="Wingdings" panose="05000000000000000000" pitchFamily="2" charset="2"/>
              </a:rPr>
              <a:t> très bonnes explications sur les fonctions Dax et utilisation de Power </a:t>
            </a:r>
            <a:r>
              <a:rPr lang="fr-FR" dirty="0" err="1">
                <a:sym typeface="Wingdings" panose="05000000000000000000" pitchFamily="2" charset="2"/>
              </a:rPr>
              <a:t>Query</a:t>
            </a:r>
            <a:r>
              <a:rPr lang="fr-FR" dirty="0">
                <a:sym typeface="Wingdings" panose="05000000000000000000" pitchFamily="2" charset="2"/>
              </a:rPr>
              <a:t>.</a:t>
            </a:r>
          </a:p>
          <a:p>
            <a:endParaRPr lang="fr-FR" dirty="0">
              <a:sym typeface="Wingdings" panose="05000000000000000000" pitchFamily="2" charset="2"/>
            </a:endParaRPr>
          </a:p>
          <a:p>
            <a:r>
              <a:rPr lang="fr-FR" b="1" dirty="0">
                <a:sym typeface="Wingdings" panose="05000000000000000000" pitchFamily="2" charset="2"/>
              </a:rPr>
              <a:t>Le guide du langage Dax </a:t>
            </a:r>
            <a:r>
              <a:rPr lang="fr-FR" dirty="0">
                <a:sym typeface="Wingdings" panose="05000000000000000000" pitchFamily="2" charset="2"/>
              </a:rPr>
              <a:t>: </a:t>
            </a:r>
            <a:r>
              <a:rPr lang="fr-FR" dirty="0">
                <a:sym typeface="Wingdings" panose="05000000000000000000" pitchFamily="2" charset="2"/>
                <a:hlinkClick r:id="rId3"/>
              </a:rPr>
              <a:t>https://dax.guide/functions/aggregation/</a:t>
            </a:r>
            <a:r>
              <a:rPr lang="fr-FR" dirty="0">
                <a:sym typeface="Wingdings" panose="05000000000000000000" pitchFamily="2" charset="2"/>
              </a:rPr>
              <a:t> </a:t>
            </a:r>
          </a:p>
          <a:p>
            <a:r>
              <a:rPr lang="fr-FR" b="1" dirty="0">
                <a:sym typeface="Wingdings" panose="05000000000000000000" pitchFamily="2" charset="2"/>
              </a:rPr>
              <a:t>Fonctions Power </a:t>
            </a:r>
            <a:r>
              <a:rPr lang="fr-FR" b="1" dirty="0" err="1">
                <a:sym typeface="Wingdings" panose="05000000000000000000" pitchFamily="2" charset="2"/>
              </a:rPr>
              <a:t>Query</a:t>
            </a:r>
            <a:r>
              <a:rPr lang="fr-FR" b="1" dirty="0">
                <a:sym typeface="Wingdings" panose="05000000000000000000" pitchFamily="2" charset="2"/>
              </a:rPr>
              <a:t> M </a:t>
            </a:r>
            <a:r>
              <a:rPr lang="fr-FR" dirty="0">
                <a:sym typeface="Wingdings" panose="05000000000000000000" pitchFamily="2" charset="2"/>
              </a:rPr>
              <a:t>: </a:t>
            </a:r>
            <a:r>
              <a:rPr lang="fr-FR" dirty="0">
                <a:sym typeface="Wingdings" panose="05000000000000000000" pitchFamily="2" charset="2"/>
                <a:hlinkClick r:id="rId4"/>
              </a:rPr>
              <a:t>https://docs.microsoft.com/fr-fr/powerquery-m/power-query-m-function-reference</a:t>
            </a:r>
            <a:r>
              <a:rPr lang="fr-FR" dirty="0">
                <a:sym typeface="Wingdings" panose="05000000000000000000" pitchFamily="2" charset="2"/>
              </a:rPr>
              <a:t> </a:t>
            </a:r>
          </a:p>
          <a:p>
            <a:endParaRPr lang="fr-FR" dirty="0">
              <a:sym typeface="Wingdings" panose="05000000000000000000" pitchFamily="2" charset="2"/>
            </a:endParaRPr>
          </a:p>
          <a:p>
            <a:r>
              <a:rPr lang="fr-FR" b="1" dirty="0">
                <a:sym typeface="Wingdings" panose="05000000000000000000" pitchFamily="2" charset="2"/>
              </a:rPr>
              <a:t>Forum Power Bi sur l’outil </a:t>
            </a:r>
            <a:r>
              <a:rPr lang="fr-FR" dirty="0">
                <a:sym typeface="Wingdings" panose="05000000000000000000" pitchFamily="2" charset="2"/>
              </a:rPr>
              <a:t>(fenêtre jaune qui apparaît au démarrage) - Anglais</a:t>
            </a:r>
          </a:p>
          <a:p>
            <a:r>
              <a:rPr lang="fr-FR" b="1" dirty="0">
                <a:sym typeface="Wingdings" panose="05000000000000000000" pitchFamily="2" charset="2"/>
              </a:rPr>
              <a:t>Autres sites en général </a:t>
            </a:r>
            <a:r>
              <a:rPr lang="fr-FR" dirty="0">
                <a:sym typeface="Wingdings" panose="05000000000000000000" pitchFamily="2" charset="2"/>
              </a:rPr>
              <a:t>: anglais et français en tapant mots clés dans google. Exemples : « Dax SUM » ou  « Power </a:t>
            </a:r>
            <a:r>
              <a:rPr lang="fr-FR" dirty="0" err="1">
                <a:sym typeface="Wingdings" panose="05000000000000000000" pitchFamily="2" charset="2"/>
              </a:rPr>
              <a:t>Query</a:t>
            </a:r>
            <a:r>
              <a:rPr lang="fr-FR" dirty="0">
                <a:sym typeface="Wingdings" panose="05000000000000000000" pitchFamily="2" charset="2"/>
              </a:rPr>
              <a:t> performances » …</a:t>
            </a:r>
            <a:endParaRPr lang="fr-FR" dirty="0"/>
          </a:p>
        </p:txBody>
      </p:sp>
      <p:sp>
        <p:nvSpPr>
          <p:cNvPr id="5" name="Espace réservé du numéro de diapositive 4"/>
          <p:cNvSpPr>
            <a:spLocks noGrp="1"/>
          </p:cNvSpPr>
          <p:nvPr>
            <p:ph type="sldNum" sz="quarter" idx="12"/>
          </p:nvPr>
        </p:nvSpPr>
        <p:spPr/>
        <p:txBody>
          <a:bodyPr/>
          <a:lstStyle/>
          <a:p>
            <a:pPr rtl="0"/>
            <a:fld id="{401CF334-2D5C-4859-84A6-CA7E6E43FAEB}" type="slidenum">
              <a:rPr lang="fr-FR" noProof="0" smtClean="0"/>
              <a:t>234</a:t>
            </a:fld>
            <a:endParaRPr lang="fr-FR" noProof="0"/>
          </a:p>
        </p:txBody>
      </p:sp>
    </p:spTree>
    <p:extLst>
      <p:ext uri="{BB962C8B-B14F-4D97-AF65-F5344CB8AC3E}">
        <p14:creationId xmlns:p14="http://schemas.microsoft.com/office/powerpoint/2010/main" val="3047900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dirty="0"/>
              <a:t>Sources du support</a:t>
            </a:r>
          </a:p>
        </p:txBody>
      </p:sp>
      <p:sp>
        <p:nvSpPr>
          <p:cNvPr id="3" name="Espace réservé du contenu 2"/>
          <p:cNvSpPr>
            <a:spLocks noGrp="1"/>
          </p:cNvSpPr>
          <p:nvPr>
            <p:ph idx="1"/>
          </p:nvPr>
        </p:nvSpPr>
        <p:spPr>
          <a:xfrm>
            <a:off x="2592925" y="1588000"/>
            <a:ext cx="8466715" cy="4449618"/>
          </a:xfrm>
        </p:spPr>
        <p:txBody>
          <a:bodyPr rtlCol="0">
            <a:normAutofit lnSpcReduction="10000"/>
          </a:bodyPr>
          <a:lstStyle/>
          <a:p>
            <a:pPr algn="just"/>
            <a:endParaRPr lang="fr-FR" sz="2000" dirty="0"/>
          </a:p>
          <a:p>
            <a:endParaRPr lang="fr-FR" dirty="0"/>
          </a:p>
          <a:p>
            <a:r>
              <a:rPr lang="fr-FR" dirty="0">
                <a:hlinkClick r:id="rId3"/>
              </a:rPr>
              <a:t>https://docs.microsoft.com/fr-fr/power-bi/desktop-shape-and-combine-data</a:t>
            </a:r>
          </a:p>
          <a:p>
            <a:r>
              <a:rPr lang="fr-FR" dirty="0">
                <a:hlinkClick r:id="rId3"/>
              </a:rPr>
              <a:t>https://docs.microsoft.com/fr-fr/power-bi/power-bi-visualization-slicers</a:t>
            </a:r>
            <a:endParaRPr lang="fr-FR" dirty="0"/>
          </a:p>
          <a:p>
            <a:r>
              <a:rPr lang="fr-FR" dirty="0">
                <a:hlinkClick r:id="rId4"/>
              </a:rPr>
              <a:t>https://docs.microsoft.com/fr-fr/power-bi/power-bi-visualization-kpi</a:t>
            </a:r>
            <a:r>
              <a:rPr lang="fr-FR" dirty="0"/>
              <a:t>  </a:t>
            </a:r>
          </a:p>
          <a:p>
            <a:r>
              <a:rPr lang="fr-FR" dirty="0">
                <a:hlinkClick r:id="rId5"/>
              </a:rPr>
              <a:t>https://docs.microsoft.com/fr-fr/power-bi/desktop-getting-started</a:t>
            </a:r>
            <a:endParaRPr lang="fr-FR" dirty="0"/>
          </a:p>
          <a:p>
            <a:r>
              <a:rPr lang="fr-FR" dirty="0">
                <a:hlinkClick r:id="rId6"/>
              </a:rPr>
              <a:t>http://www.lecfomasque.com/power-bi-et-power-query-limportance-des-parametres-regionaux/</a:t>
            </a:r>
            <a:endParaRPr lang="fr-FR" dirty="0"/>
          </a:p>
          <a:p>
            <a:r>
              <a:rPr lang="fr-FR" dirty="0">
                <a:hlinkClick r:id="rId7"/>
              </a:rPr>
              <a:t>https://docs.microsoft.com/fr-fr/power-bi/service-tips-and-tricks-for-color-formatting</a:t>
            </a:r>
            <a:r>
              <a:rPr lang="fr-FR" dirty="0"/>
              <a:t> </a:t>
            </a:r>
          </a:p>
          <a:p>
            <a:r>
              <a:rPr lang="fr-FR" dirty="0">
                <a:hlinkClick r:id="rId8"/>
              </a:rPr>
              <a:t>https://docs.microsoft.com/fr-fr/power-bi/sample-datasets#get-and-open-a-sample-content-pack-in-power-bi-service</a:t>
            </a:r>
            <a:r>
              <a:rPr lang="fr-FR" dirty="0"/>
              <a:t> </a:t>
            </a:r>
          </a:p>
          <a:p>
            <a:endParaRPr lang="fr-FR" dirty="0"/>
          </a:p>
        </p:txBody>
      </p:sp>
      <p:sp>
        <p:nvSpPr>
          <p:cNvPr id="5" name="Espace réservé du numéro de diapositive 4"/>
          <p:cNvSpPr>
            <a:spLocks noGrp="1"/>
          </p:cNvSpPr>
          <p:nvPr>
            <p:ph type="sldNum" sz="quarter" idx="12"/>
          </p:nvPr>
        </p:nvSpPr>
        <p:spPr/>
        <p:txBody>
          <a:bodyPr/>
          <a:lstStyle/>
          <a:p>
            <a:pPr rtl="0"/>
            <a:fld id="{401CF334-2D5C-4859-84A6-CA7E6E43FAEB}" type="slidenum">
              <a:rPr lang="fr-FR" noProof="0" smtClean="0"/>
              <a:t>235</a:t>
            </a:fld>
            <a:endParaRPr lang="fr-FR" noProof="0"/>
          </a:p>
        </p:txBody>
      </p:sp>
    </p:spTree>
    <p:extLst>
      <p:ext uri="{BB962C8B-B14F-4D97-AF65-F5344CB8AC3E}">
        <p14:creationId xmlns:p14="http://schemas.microsoft.com/office/powerpoint/2010/main" val="1004007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6A25B2CF-1773-9E7E-C5CB-193234260052}"/>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591D7DF7-CADC-C85B-0C90-91BE1652793E}"/>
              </a:ext>
            </a:extLst>
          </p:cNvPr>
          <p:cNvSpPr>
            <a:spLocks noGrp="1"/>
          </p:cNvSpPr>
          <p:nvPr>
            <p:ph type="ctrTitle"/>
          </p:nvPr>
        </p:nvSpPr>
        <p:spPr>
          <a:xfrm>
            <a:off x="3373065" y="3134099"/>
            <a:ext cx="8131550" cy="2262781"/>
          </a:xfrm>
        </p:spPr>
        <p:txBody>
          <a:bodyPr>
            <a:normAutofit fontScale="90000"/>
          </a:bodyPr>
          <a:lstStyle/>
          <a:p>
            <a:pPr>
              <a:lnSpc>
                <a:spcPct val="90000"/>
              </a:lnSpc>
            </a:pPr>
            <a:r>
              <a:rPr lang="fr-FR" sz="5400" dirty="0">
                <a:solidFill>
                  <a:schemeClr val="tx2">
                    <a:lumMod val="75000"/>
                  </a:schemeClr>
                </a:solidFill>
              </a:rPr>
              <a:t>Comprendre l’intérêt et l’utilisation d’une table de Date / Calendrier</a:t>
            </a:r>
            <a:endParaRPr lang="fr-FR" sz="5000" dirty="0"/>
          </a:p>
        </p:txBody>
      </p:sp>
      <p:sp>
        <p:nvSpPr>
          <p:cNvPr id="4" name="Espace réservé du numéro de diapositive 3">
            <a:extLst>
              <a:ext uri="{FF2B5EF4-FFF2-40B4-BE49-F238E27FC236}">
                <a16:creationId xmlns:a16="http://schemas.microsoft.com/office/drawing/2014/main" id="{62274C0A-CFD9-DC3B-1327-1DA55EE2D82D}"/>
              </a:ext>
            </a:extLst>
          </p:cNvPr>
          <p:cNvSpPr>
            <a:spLocks noGrp="1"/>
          </p:cNvSpPr>
          <p:nvPr>
            <p:ph type="sldNum" sz="quarter" idx="12"/>
          </p:nvPr>
        </p:nvSpPr>
        <p:spPr>
          <a:xfrm>
            <a:off x="52595" y="4536350"/>
            <a:ext cx="779767" cy="365125"/>
          </a:xfrm>
        </p:spPr>
        <p:txBody>
          <a:bodyPr>
            <a:normAutofit/>
          </a:bodyPr>
          <a:lstStyle/>
          <a:p>
            <a:pPr rtl="0">
              <a:lnSpc>
                <a:spcPct val="90000"/>
              </a:lnSpc>
              <a:spcAft>
                <a:spcPts val="600"/>
              </a:spcAft>
            </a:pPr>
            <a:fld id="{401CF334-2D5C-4859-84A6-CA7E6E43FAEB}" type="slidenum">
              <a:rPr lang="fr-FR" sz="1900" noProof="0" smtClean="0"/>
              <a:pPr rtl="0">
                <a:lnSpc>
                  <a:spcPct val="90000"/>
                </a:lnSpc>
                <a:spcAft>
                  <a:spcPts val="600"/>
                </a:spcAft>
              </a:pPr>
              <a:t>24</a:t>
            </a:fld>
            <a:endParaRPr lang="fr-FR" sz="1900" noProof="0" dirty="0"/>
          </a:p>
        </p:txBody>
      </p:sp>
    </p:spTree>
    <p:extLst>
      <p:ext uri="{BB962C8B-B14F-4D97-AF65-F5344CB8AC3E}">
        <p14:creationId xmlns:p14="http://schemas.microsoft.com/office/powerpoint/2010/main" val="27065241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dirty="0"/>
              <a:t>Comprendre l’intérêt d’une table de date / calendrier</a:t>
            </a:r>
          </a:p>
        </p:txBody>
      </p:sp>
      <p:sp>
        <p:nvSpPr>
          <p:cNvPr id="4" name="Espace réservé du numéro de diapositive 3"/>
          <p:cNvSpPr>
            <a:spLocks noGrp="1"/>
          </p:cNvSpPr>
          <p:nvPr>
            <p:ph type="sldNum" sz="quarter" idx="12"/>
          </p:nvPr>
        </p:nvSpPr>
        <p:spPr/>
        <p:txBody>
          <a:bodyPr/>
          <a:lstStyle/>
          <a:p>
            <a:pPr rtl="0"/>
            <a:fld id="{401CF334-2D5C-4859-84A6-CA7E6E43FAEB}" type="slidenum">
              <a:rPr lang="fr-FR" noProof="0" smtClean="0"/>
              <a:t>25</a:t>
            </a:fld>
            <a:endParaRPr lang="fr-FR" noProof="0"/>
          </a:p>
        </p:txBody>
      </p:sp>
      <p:sp>
        <p:nvSpPr>
          <p:cNvPr id="5" name="Espace réservé du contenu 2">
            <a:extLst>
              <a:ext uri="{FF2B5EF4-FFF2-40B4-BE49-F238E27FC236}">
                <a16:creationId xmlns:a16="http://schemas.microsoft.com/office/drawing/2014/main" id="{583C7C56-AB2D-B0FD-5ED3-1C2A5906613C}"/>
              </a:ext>
            </a:extLst>
          </p:cNvPr>
          <p:cNvSpPr txBox="1">
            <a:spLocks/>
          </p:cNvSpPr>
          <p:nvPr/>
        </p:nvSpPr>
        <p:spPr>
          <a:xfrm>
            <a:off x="5537059" y="2239209"/>
            <a:ext cx="6158412" cy="399468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spcBef>
                <a:spcPct val="0"/>
              </a:spcBef>
              <a:buClrTx/>
              <a:buFont typeface="Wingdings" panose="05000000000000000000" pitchFamily="2" charset="2"/>
              <a:buChar char="Ø"/>
              <a:defRPr/>
            </a:pPr>
            <a:r>
              <a:rPr lang="fr-FR" altLang="fr-FR" sz="2000" b="1" dirty="0">
                <a:solidFill>
                  <a:schemeClr val="accent5"/>
                </a:solidFill>
              </a:rPr>
              <a:t>Ajout de la table &amp; intérêt </a:t>
            </a:r>
            <a:r>
              <a:rPr lang="fr-FR" altLang="fr-FR" sz="2000" dirty="0">
                <a:solidFill>
                  <a:srgbClr val="000000"/>
                </a:solidFill>
              </a:rPr>
              <a:t>:</a:t>
            </a:r>
          </a:p>
          <a:p>
            <a:pPr algn="just">
              <a:spcBef>
                <a:spcPct val="0"/>
              </a:spcBef>
              <a:buClrTx/>
              <a:buFont typeface="Wingdings" panose="05000000000000000000" pitchFamily="2" charset="2"/>
              <a:buChar char="ü"/>
              <a:defRPr/>
            </a:pPr>
            <a:r>
              <a:rPr lang="fr-FR" altLang="fr-FR" dirty="0">
                <a:solidFill>
                  <a:srgbClr val="000000"/>
                </a:solidFill>
              </a:rPr>
              <a:t>Toutes les temporalités regroupées au même endroit,</a:t>
            </a:r>
          </a:p>
          <a:p>
            <a:pPr algn="just">
              <a:spcBef>
                <a:spcPct val="0"/>
              </a:spcBef>
              <a:buClrTx/>
              <a:buFont typeface="Wingdings" panose="05000000000000000000" pitchFamily="2" charset="2"/>
              <a:buChar char="ü"/>
              <a:defRPr/>
            </a:pPr>
            <a:r>
              <a:rPr lang="fr-FR" altLang="fr-FR" dirty="0">
                <a:solidFill>
                  <a:srgbClr val="000000"/>
                </a:solidFill>
              </a:rPr>
              <a:t>Faire des relations entre chaque date et la clé primaire/date de la table Date-Calendrier.</a:t>
            </a:r>
          </a:p>
          <a:p>
            <a:pPr algn="just">
              <a:spcBef>
                <a:spcPct val="0"/>
              </a:spcBef>
              <a:buClrTx/>
              <a:buFont typeface="Wingdings" panose="05000000000000000000" pitchFamily="2" charset="2"/>
              <a:buChar char="ü"/>
              <a:defRPr/>
            </a:pPr>
            <a:r>
              <a:rPr lang="fr-FR" altLang="fr-FR" dirty="0">
                <a:solidFill>
                  <a:srgbClr val="000000"/>
                </a:solidFill>
              </a:rPr>
              <a:t>Spécifier la table Date-Calendrier à Power BI.</a:t>
            </a:r>
          </a:p>
          <a:p>
            <a:pPr algn="just">
              <a:spcBef>
                <a:spcPct val="0"/>
              </a:spcBef>
              <a:buClrTx/>
              <a:buFont typeface="Wingdings" panose="05000000000000000000" pitchFamily="2" charset="2"/>
              <a:buChar char="ü"/>
              <a:defRPr/>
            </a:pPr>
            <a:r>
              <a:rPr lang="fr-FR" altLang="fr-FR" dirty="0">
                <a:solidFill>
                  <a:srgbClr val="000000"/>
                </a:solidFill>
              </a:rPr>
              <a:t>Utilisation des fonctions Dax Time Intelligence possible seulement avec cette table.</a:t>
            </a:r>
          </a:p>
          <a:p>
            <a:pPr algn="just">
              <a:spcBef>
                <a:spcPct val="0"/>
              </a:spcBef>
              <a:buClrTx/>
              <a:buFont typeface="Wingdings" panose="05000000000000000000" pitchFamily="2" charset="2"/>
              <a:buChar char="ü"/>
              <a:defRPr/>
            </a:pPr>
            <a:endParaRPr lang="fr-FR" altLang="fr-FR" dirty="0">
              <a:solidFill>
                <a:srgbClr val="000000"/>
              </a:solidFill>
            </a:endParaRPr>
          </a:p>
          <a:p>
            <a:pPr algn="just">
              <a:spcBef>
                <a:spcPct val="0"/>
              </a:spcBef>
              <a:buClrTx/>
              <a:buFont typeface="Wingdings" panose="05000000000000000000" pitchFamily="2" charset="2"/>
              <a:buChar char="ü"/>
              <a:defRPr/>
            </a:pPr>
            <a:r>
              <a:rPr lang="fr-FR" altLang="fr-FR" b="1" dirty="0">
                <a:solidFill>
                  <a:schemeClr val="accent4"/>
                </a:solidFill>
              </a:rPr>
              <a:t>Pour la créer correctement dans Power BI:</a:t>
            </a:r>
          </a:p>
          <a:p>
            <a:pPr algn="just">
              <a:spcBef>
                <a:spcPct val="0"/>
              </a:spcBef>
              <a:buClrTx/>
              <a:buFont typeface="Wingdings" panose="05000000000000000000" pitchFamily="2" charset="2"/>
              <a:buChar char="ü"/>
              <a:defRPr/>
            </a:pPr>
            <a:r>
              <a:rPr lang="fr-FR" altLang="fr-FR" dirty="0">
                <a:solidFill>
                  <a:srgbClr val="000000"/>
                </a:solidFill>
              </a:rPr>
              <a:t>Chaque date est unique,</a:t>
            </a:r>
          </a:p>
          <a:p>
            <a:pPr algn="just">
              <a:spcBef>
                <a:spcPct val="0"/>
              </a:spcBef>
              <a:buClrTx/>
              <a:buFont typeface="Wingdings" panose="05000000000000000000" pitchFamily="2" charset="2"/>
              <a:buChar char="ü"/>
              <a:defRPr/>
            </a:pPr>
            <a:r>
              <a:rPr lang="fr-FR" altLang="fr-FR" dirty="0">
                <a:solidFill>
                  <a:srgbClr val="000000"/>
                </a:solidFill>
              </a:rPr>
              <a:t>Chaque ligne de date est renseignée,</a:t>
            </a:r>
          </a:p>
          <a:p>
            <a:pPr algn="just">
              <a:spcBef>
                <a:spcPct val="0"/>
              </a:spcBef>
              <a:buClrTx/>
              <a:buFont typeface="Wingdings" panose="05000000000000000000" pitchFamily="2" charset="2"/>
              <a:buChar char="ü"/>
              <a:defRPr/>
            </a:pPr>
            <a:r>
              <a:rPr lang="fr-FR" altLang="fr-FR" dirty="0">
                <a:solidFill>
                  <a:srgbClr val="000000"/>
                </a:solidFill>
              </a:rPr>
              <a:t>Pas de dates manquantes entre une date de début et une date de fin.</a:t>
            </a:r>
          </a:p>
          <a:p>
            <a:pPr algn="just">
              <a:spcBef>
                <a:spcPct val="0"/>
              </a:spcBef>
              <a:buClrTx/>
              <a:buFont typeface="Wingdings" panose="05000000000000000000" pitchFamily="2" charset="2"/>
              <a:buChar char="ü"/>
              <a:defRPr/>
            </a:pPr>
            <a:endParaRPr lang="fr-FR" altLang="fr-FR" dirty="0">
              <a:solidFill>
                <a:srgbClr val="000000"/>
              </a:solidFill>
            </a:endParaRPr>
          </a:p>
          <a:p>
            <a:pPr algn="just">
              <a:spcBef>
                <a:spcPct val="0"/>
              </a:spcBef>
              <a:buClrTx/>
              <a:buFont typeface="Wingdings" panose="05000000000000000000" pitchFamily="2" charset="2"/>
              <a:buChar char="ü"/>
              <a:defRPr/>
            </a:pPr>
            <a:endParaRPr lang="fr-FR" altLang="fr-FR" dirty="0">
              <a:solidFill>
                <a:srgbClr val="000000"/>
              </a:solidFill>
            </a:endParaRPr>
          </a:p>
        </p:txBody>
      </p:sp>
      <p:sp>
        <p:nvSpPr>
          <p:cNvPr id="10" name="Espace réservé du contenu 2">
            <a:extLst>
              <a:ext uri="{FF2B5EF4-FFF2-40B4-BE49-F238E27FC236}">
                <a16:creationId xmlns:a16="http://schemas.microsoft.com/office/drawing/2014/main" id="{2071BF28-1387-2D40-7D88-BDE656B3449A}"/>
              </a:ext>
            </a:extLst>
          </p:cNvPr>
          <p:cNvSpPr>
            <a:spLocks noGrp="1"/>
          </p:cNvSpPr>
          <p:nvPr>
            <p:ph idx="1"/>
          </p:nvPr>
        </p:nvSpPr>
        <p:spPr>
          <a:xfrm>
            <a:off x="1128172" y="5183580"/>
            <a:ext cx="4166499" cy="1128251"/>
          </a:xfrm>
        </p:spPr>
        <p:txBody>
          <a:bodyPr rtlCol="0">
            <a:noAutofit/>
          </a:bodyPr>
          <a:lstStyle/>
          <a:p>
            <a:pPr algn="just">
              <a:spcBef>
                <a:spcPct val="0"/>
              </a:spcBef>
              <a:buClrTx/>
              <a:buFont typeface="Wingdings" panose="05000000000000000000" pitchFamily="2" charset="2"/>
              <a:buChar char="Ø"/>
              <a:defRPr/>
            </a:pPr>
            <a:r>
              <a:rPr lang="fr-FR" altLang="fr-FR" sz="1400" i="1" dirty="0">
                <a:solidFill>
                  <a:srgbClr val="000000"/>
                </a:solidFill>
              </a:rPr>
              <a:t>Un trait plein signifie une relation active (toujours utilisée pour les visuels)</a:t>
            </a:r>
          </a:p>
          <a:p>
            <a:pPr algn="just">
              <a:spcBef>
                <a:spcPct val="0"/>
              </a:spcBef>
              <a:buClrTx/>
              <a:buFont typeface="Wingdings" panose="05000000000000000000" pitchFamily="2" charset="2"/>
              <a:buChar char="Ø"/>
              <a:defRPr/>
            </a:pPr>
            <a:r>
              <a:rPr lang="fr-FR" altLang="fr-FR" sz="1400" i="1" dirty="0">
                <a:solidFill>
                  <a:srgbClr val="000000"/>
                </a:solidFill>
              </a:rPr>
              <a:t>Un trait avec des tirets signifie une relation inactive (à activer via une fonction DAX).</a:t>
            </a:r>
          </a:p>
          <a:p>
            <a:pPr algn="just">
              <a:spcBef>
                <a:spcPct val="0"/>
              </a:spcBef>
              <a:buClrTx/>
              <a:buFontTx/>
              <a:buNone/>
              <a:defRPr/>
            </a:pPr>
            <a:endParaRPr lang="fr-FR" altLang="fr-FR" sz="2300" dirty="0">
              <a:solidFill>
                <a:srgbClr val="000000"/>
              </a:solidFill>
            </a:endParaRPr>
          </a:p>
        </p:txBody>
      </p:sp>
      <p:pic>
        <p:nvPicPr>
          <p:cNvPr id="13" name="Image 12">
            <a:extLst>
              <a:ext uri="{FF2B5EF4-FFF2-40B4-BE49-F238E27FC236}">
                <a16:creationId xmlns:a16="http://schemas.microsoft.com/office/drawing/2014/main" id="{0EA15EF6-1BCF-2C5F-9686-3399F94A450F}"/>
              </a:ext>
            </a:extLst>
          </p:cNvPr>
          <p:cNvPicPr>
            <a:picLocks noChangeAspect="1"/>
          </p:cNvPicPr>
          <p:nvPr/>
        </p:nvPicPr>
        <p:blipFill>
          <a:blip r:embed="rId3"/>
          <a:stretch>
            <a:fillRect/>
          </a:stretch>
        </p:blipFill>
        <p:spPr>
          <a:xfrm>
            <a:off x="401664" y="2027448"/>
            <a:ext cx="5014201" cy="28031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8896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94D7E2F9-80A6-4DFF-918A-91DB8AD8684C}"/>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1"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fr-FR"/>
            </a:p>
          </p:txBody>
        </p:sp>
        <p:sp>
          <p:nvSpPr>
            <p:cNvPr id="12"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fr-FR"/>
            </a:p>
          </p:txBody>
        </p:sp>
        <p:sp>
          <p:nvSpPr>
            <p:cNvPr id="13"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fr-FR"/>
            </a:p>
          </p:txBody>
        </p:sp>
        <p:sp>
          <p:nvSpPr>
            <p:cNvPr id="14"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fr-FR"/>
            </a:p>
          </p:txBody>
        </p:sp>
        <p:sp>
          <p:nvSpPr>
            <p:cNvPr id="15"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fr-FR"/>
            </a:p>
          </p:txBody>
        </p:sp>
        <p:sp>
          <p:nvSpPr>
            <p:cNvPr id="16"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fr-FR"/>
            </a:p>
          </p:txBody>
        </p:sp>
        <p:sp>
          <p:nvSpPr>
            <p:cNvPr id="17"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fr-FR"/>
            </a:p>
          </p:txBody>
        </p:sp>
        <p:sp>
          <p:nvSpPr>
            <p:cNvPr id="18"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fr-FR"/>
            </a:p>
          </p:txBody>
        </p:sp>
        <p:sp>
          <p:nvSpPr>
            <p:cNvPr id="19"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fr-FR"/>
            </a:p>
          </p:txBody>
        </p:sp>
        <p:sp>
          <p:nvSpPr>
            <p:cNvPr id="20"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fr-FR"/>
            </a:p>
          </p:txBody>
        </p:sp>
        <p:sp>
          <p:nvSpPr>
            <p:cNvPr id="21"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fr-FR"/>
            </a:p>
          </p:txBody>
        </p:sp>
        <p:sp>
          <p:nvSpPr>
            <p:cNvPr id="22"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fr-FR"/>
            </a:p>
          </p:txBody>
        </p:sp>
      </p:grpSp>
      <p:grpSp>
        <p:nvGrpSpPr>
          <p:cNvPr id="24" name="Group 23">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5"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fr-FR"/>
            </a:p>
          </p:txBody>
        </p:sp>
        <p:sp>
          <p:nvSpPr>
            <p:cNvPr id="26"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fr-FR"/>
            </a:p>
          </p:txBody>
        </p:sp>
        <p:sp>
          <p:nvSpPr>
            <p:cNvPr id="27"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fr-FR"/>
            </a:p>
          </p:txBody>
        </p:sp>
        <p:sp>
          <p:nvSpPr>
            <p:cNvPr id="28"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fr-FR"/>
            </a:p>
          </p:txBody>
        </p:sp>
        <p:sp>
          <p:nvSpPr>
            <p:cNvPr id="29"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fr-FR"/>
            </a:p>
          </p:txBody>
        </p:sp>
        <p:sp>
          <p:nvSpPr>
            <p:cNvPr id="30"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fr-FR"/>
            </a:p>
          </p:txBody>
        </p:sp>
        <p:sp>
          <p:nvSpPr>
            <p:cNvPr id="31"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fr-FR"/>
            </a:p>
          </p:txBody>
        </p:sp>
        <p:sp>
          <p:nvSpPr>
            <p:cNvPr id="32"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fr-FR"/>
            </a:p>
          </p:txBody>
        </p:sp>
        <p:sp>
          <p:nvSpPr>
            <p:cNvPr id="33"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fr-FR"/>
            </a:p>
          </p:txBody>
        </p:sp>
        <p:sp>
          <p:nvSpPr>
            <p:cNvPr id="34"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fr-FR"/>
            </a:p>
          </p:txBody>
        </p:sp>
        <p:sp>
          <p:nvSpPr>
            <p:cNvPr id="35"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fr-FR"/>
            </a:p>
          </p:txBody>
        </p:sp>
        <p:sp>
          <p:nvSpPr>
            <p:cNvPr id="36"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fr-FR"/>
            </a:p>
          </p:txBody>
        </p:sp>
      </p:grpSp>
      <p:sp>
        <p:nvSpPr>
          <p:cNvPr id="38" name="Rectangle 37">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40" name="Freeform 6">
            <a:extLst>
              <a:ext uri="{FF2B5EF4-FFF2-40B4-BE49-F238E27FC236}">
                <a16:creationId xmlns:a16="http://schemas.microsoft.com/office/drawing/2014/main" id="{5BD23F8E-2E78-4C84-8EFB-FE6C8ACB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fr-FR"/>
          </a:p>
        </p:txBody>
      </p:sp>
      <p:sp useBgFill="1">
        <p:nvSpPr>
          <p:cNvPr id="42" name="Rectangle 41">
            <a:extLst>
              <a:ext uri="{FF2B5EF4-FFF2-40B4-BE49-F238E27FC236}">
                <a16:creationId xmlns:a16="http://schemas.microsoft.com/office/drawing/2014/main" id="{57ABABA7-0420-4200-9B65-1C1967CE9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A317EBE3-FF86-4DA1-BC9A-331F7F214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grpSp>
        <p:nvGrpSpPr>
          <p:cNvPr id="46" name="Group 45">
            <a:extLst>
              <a:ext uri="{FF2B5EF4-FFF2-40B4-BE49-F238E27FC236}">
                <a16:creationId xmlns:a16="http://schemas.microsoft.com/office/drawing/2014/main" id="{7A03E380-9CD1-4ABA-A763-9F9D252B89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2">
              <a:lumMod val="90000"/>
            </a:schemeClr>
          </a:solidFill>
        </p:grpSpPr>
        <p:sp>
          <p:nvSpPr>
            <p:cNvPr id="47" name="Freeform 11">
              <a:extLst>
                <a:ext uri="{FF2B5EF4-FFF2-40B4-BE49-F238E27FC236}">
                  <a16:creationId xmlns:a16="http://schemas.microsoft.com/office/drawing/2014/main" id="{66E01B84-4C2B-4DE5-90C8-9C4001A75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fr-FR"/>
            </a:p>
          </p:txBody>
        </p:sp>
        <p:sp>
          <p:nvSpPr>
            <p:cNvPr id="48" name="Freeform 12">
              <a:extLst>
                <a:ext uri="{FF2B5EF4-FFF2-40B4-BE49-F238E27FC236}">
                  <a16:creationId xmlns:a16="http://schemas.microsoft.com/office/drawing/2014/main" id="{64CE5A7A-D5C5-4FE5-860C-0B5748FDE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fr-FR"/>
            </a:p>
          </p:txBody>
        </p:sp>
        <p:sp>
          <p:nvSpPr>
            <p:cNvPr id="49" name="Freeform 13">
              <a:extLst>
                <a:ext uri="{FF2B5EF4-FFF2-40B4-BE49-F238E27FC236}">
                  <a16:creationId xmlns:a16="http://schemas.microsoft.com/office/drawing/2014/main" id="{016A7D2A-6EEA-47B8-A763-7D82E41B3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fr-FR"/>
            </a:p>
          </p:txBody>
        </p:sp>
        <p:sp>
          <p:nvSpPr>
            <p:cNvPr id="50" name="Freeform 14">
              <a:extLst>
                <a:ext uri="{FF2B5EF4-FFF2-40B4-BE49-F238E27FC236}">
                  <a16:creationId xmlns:a16="http://schemas.microsoft.com/office/drawing/2014/main" id="{E758F6E7-6DEC-48D0-ACB1-E5E26B13E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fr-FR"/>
            </a:p>
          </p:txBody>
        </p:sp>
        <p:sp>
          <p:nvSpPr>
            <p:cNvPr id="51" name="Freeform 15">
              <a:extLst>
                <a:ext uri="{FF2B5EF4-FFF2-40B4-BE49-F238E27FC236}">
                  <a16:creationId xmlns:a16="http://schemas.microsoft.com/office/drawing/2014/main" id="{B56657FF-C027-42E7-859B-902929B6FA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fr-FR"/>
            </a:p>
          </p:txBody>
        </p:sp>
        <p:sp>
          <p:nvSpPr>
            <p:cNvPr id="52" name="Freeform 16">
              <a:extLst>
                <a:ext uri="{FF2B5EF4-FFF2-40B4-BE49-F238E27FC236}">
                  <a16:creationId xmlns:a16="http://schemas.microsoft.com/office/drawing/2014/main" id="{79047F2A-5978-46C6-B3A2-54AAC2136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fr-FR"/>
            </a:p>
          </p:txBody>
        </p:sp>
        <p:sp>
          <p:nvSpPr>
            <p:cNvPr id="53" name="Freeform 17">
              <a:extLst>
                <a:ext uri="{FF2B5EF4-FFF2-40B4-BE49-F238E27FC236}">
                  <a16:creationId xmlns:a16="http://schemas.microsoft.com/office/drawing/2014/main" id="{F3BE8FD1-0A72-4640-AC7A-2E057273F8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fr-FR"/>
            </a:p>
          </p:txBody>
        </p:sp>
        <p:sp>
          <p:nvSpPr>
            <p:cNvPr id="54" name="Freeform 18">
              <a:extLst>
                <a:ext uri="{FF2B5EF4-FFF2-40B4-BE49-F238E27FC236}">
                  <a16:creationId xmlns:a16="http://schemas.microsoft.com/office/drawing/2014/main" id="{752FC782-A372-4D11-B20D-958955E56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fr-FR"/>
            </a:p>
          </p:txBody>
        </p:sp>
        <p:sp>
          <p:nvSpPr>
            <p:cNvPr id="55" name="Freeform 19">
              <a:extLst>
                <a:ext uri="{FF2B5EF4-FFF2-40B4-BE49-F238E27FC236}">
                  <a16:creationId xmlns:a16="http://schemas.microsoft.com/office/drawing/2014/main" id="{AA00B2F1-BEE2-444A-8249-C8E3212CA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fr-FR"/>
            </a:p>
          </p:txBody>
        </p:sp>
        <p:sp>
          <p:nvSpPr>
            <p:cNvPr id="56" name="Freeform 20">
              <a:extLst>
                <a:ext uri="{FF2B5EF4-FFF2-40B4-BE49-F238E27FC236}">
                  <a16:creationId xmlns:a16="http://schemas.microsoft.com/office/drawing/2014/main" id="{E7F5747E-514B-4CF7-B6B0-DAD7149097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fr-FR"/>
            </a:p>
          </p:txBody>
        </p:sp>
        <p:sp>
          <p:nvSpPr>
            <p:cNvPr id="57" name="Freeform 21">
              <a:extLst>
                <a:ext uri="{FF2B5EF4-FFF2-40B4-BE49-F238E27FC236}">
                  <a16:creationId xmlns:a16="http://schemas.microsoft.com/office/drawing/2014/main" id="{931614BB-1593-40ED-8113-2BD118705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fr-FR"/>
            </a:p>
          </p:txBody>
        </p:sp>
        <p:sp>
          <p:nvSpPr>
            <p:cNvPr id="58" name="Freeform 22">
              <a:extLst>
                <a:ext uri="{FF2B5EF4-FFF2-40B4-BE49-F238E27FC236}">
                  <a16:creationId xmlns:a16="http://schemas.microsoft.com/office/drawing/2014/main" id="{2691871F-F15C-4E19-BC9C-78E5748D74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fr-FR"/>
            </a:p>
          </p:txBody>
        </p:sp>
      </p:grpSp>
      <p:sp>
        <p:nvSpPr>
          <p:cNvPr id="5" name="Titre 4">
            <a:extLst>
              <a:ext uri="{FF2B5EF4-FFF2-40B4-BE49-F238E27FC236}">
                <a16:creationId xmlns:a16="http://schemas.microsoft.com/office/drawing/2014/main" id="{2C095E99-5C46-C2C9-AC9A-CA555D490067}"/>
              </a:ext>
            </a:extLst>
          </p:cNvPr>
          <p:cNvSpPr>
            <a:spLocks noGrp="1"/>
          </p:cNvSpPr>
          <p:nvPr>
            <p:ph type="title"/>
          </p:nvPr>
        </p:nvSpPr>
        <p:spPr>
          <a:xfrm>
            <a:off x="1304103" y="1318591"/>
            <a:ext cx="5800929" cy="4220820"/>
          </a:xfrm>
        </p:spPr>
        <p:txBody>
          <a:bodyPr vert="horz" lIns="91440" tIns="45720" rIns="91440" bIns="45720" rtlCol="0" anchor="ctr">
            <a:normAutofit/>
          </a:bodyPr>
          <a:lstStyle/>
          <a:p>
            <a:pPr algn="r">
              <a:lnSpc>
                <a:spcPct val="90000"/>
              </a:lnSpc>
            </a:pPr>
            <a:r>
              <a:rPr lang="en-US" sz="5100">
                <a:solidFill>
                  <a:schemeClr val="tx2">
                    <a:lumMod val="75000"/>
                  </a:schemeClr>
                </a:solidFill>
              </a:rPr>
              <a:t>Utiliser les requêtes pour concevoir un modèle adéquat &amp; performant</a:t>
            </a:r>
          </a:p>
        </p:txBody>
      </p:sp>
      <p:sp>
        <p:nvSpPr>
          <p:cNvPr id="4" name="Espace réservé du numéro de diapositive 3">
            <a:extLst>
              <a:ext uri="{FF2B5EF4-FFF2-40B4-BE49-F238E27FC236}">
                <a16:creationId xmlns:a16="http://schemas.microsoft.com/office/drawing/2014/main" id="{B1AD8B80-B561-8BE5-9CAB-05B101A3DE7E}"/>
              </a:ext>
            </a:extLst>
          </p:cNvPr>
          <p:cNvSpPr>
            <a:spLocks noGrp="1"/>
          </p:cNvSpPr>
          <p:nvPr>
            <p:ph type="sldNum" sz="quarter" idx="12"/>
          </p:nvPr>
        </p:nvSpPr>
        <p:spPr>
          <a:xfrm>
            <a:off x="151790" y="3246438"/>
            <a:ext cx="834462" cy="411162"/>
          </a:xfrm>
        </p:spPr>
        <p:txBody>
          <a:bodyPr vert="horz" lIns="91440" tIns="45720" rIns="91440" bIns="45720" rtlCol="0" anchor="ctr">
            <a:normAutofit/>
          </a:bodyPr>
          <a:lstStyle/>
          <a:p>
            <a:pPr>
              <a:spcAft>
                <a:spcPts val="600"/>
              </a:spcAft>
            </a:pPr>
            <a:fld id="{401CF334-2D5C-4859-84A6-CA7E6E43FAEB}" type="slidenum">
              <a:rPr lang="en-US" kern="1200" noProof="0">
                <a:solidFill>
                  <a:schemeClr val="tx1"/>
                </a:solidFill>
                <a:latin typeface="+mn-lt"/>
                <a:ea typeface="+mn-ea"/>
                <a:cs typeface="+mn-cs"/>
              </a:rPr>
              <a:pPr>
                <a:spcAft>
                  <a:spcPts val="600"/>
                </a:spcAft>
              </a:pPr>
              <a:t>26</a:t>
            </a:fld>
            <a:endParaRPr lang="en-US" kern="1200" noProof="0" dirty="0">
              <a:solidFill>
                <a:schemeClr val="tx1"/>
              </a:solidFill>
              <a:latin typeface="+mn-lt"/>
              <a:ea typeface="+mn-ea"/>
              <a:cs typeface="+mn-cs"/>
            </a:endParaRPr>
          </a:p>
        </p:txBody>
      </p:sp>
      <p:cxnSp>
        <p:nvCxnSpPr>
          <p:cNvPr id="60" name="Straight Connector 59">
            <a:extLst>
              <a:ext uri="{FF2B5EF4-FFF2-40B4-BE49-F238E27FC236}">
                <a16:creationId xmlns:a16="http://schemas.microsoft.com/office/drawing/2014/main" id="{34D43EC1-35FA-4FC3-8526-F655CEB09D9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7196" y="1871831"/>
            <a:ext cx="0" cy="320040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36041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393FAF6D-8263-1E4C-A180-C692E4511F9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0BE9F91-51F8-8A98-1E34-3A618F7D6F3D}"/>
              </a:ext>
            </a:extLst>
          </p:cNvPr>
          <p:cNvSpPr>
            <a:spLocks noGrp="1"/>
          </p:cNvSpPr>
          <p:nvPr>
            <p:ph type="title"/>
          </p:nvPr>
        </p:nvSpPr>
        <p:spPr>
          <a:xfrm>
            <a:off x="1046019" y="942108"/>
            <a:ext cx="3256550" cy="4969113"/>
          </a:xfrm>
        </p:spPr>
        <p:txBody>
          <a:bodyPr vert="horz" lIns="91440" tIns="45720" rIns="91440" bIns="45720" rtlCol="0" anchor="ctr">
            <a:normAutofit/>
          </a:bodyPr>
          <a:lstStyle/>
          <a:p>
            <a:r>
              <a:rPr lang="fr-FR" dirty="0">
                <a:solidFill>
                  <a:schemeClr val="tx2">
                    <a:lumMod val="75000"/>
                  </a:schemeClr>
                </a:solidFill>
              </a:rPr>
              <a:t>Présentation, rappels et bonnes pratiques</a:t>
            </a:r>
          </a:p>
        </p:txBody>
      </p:sp>
      <p:sp>
        <p:nvSpPr>
          <p:cNvPr id="3" name="Espace réservé du contenu 2">
            <a:extLst>
              <a:ext uri="{FF2B5EF4-FFF2-40B4-BE49-F238E27FC236}">
                <a16:creationId xmlns:a16="http://schemas.microsoft.com/office/drawing/2014/main" id="{7A7173A2-5874-2A30-F823-348CCCE98EE6}"/>
              </a:ext>
            </a:extLst>
          </p:cNvPr>
          <p:cNvSpPr>
            <a:spLocks noGrp="1"/>
          </p:cNvSpPr>
          <p:nvPr>
            <p:ph idx="1"/>
          </p:nvPr>
        </p:nvSpPr>
        <p:spPr>
          <a:xfrm>
            <a:off x="5049062" y="942108"/>
            <a:ext cx="6455549" cy="4969114"/>
          </a:xfrm>
        </p:spPr>
        <p:txBody>
          <a:bodyPr vert="horz" lIns="91440" tIns="45720" rIns="91440" bIns="45720" rtlCol="0" anchor="ctr">
            <a:normAutofit fontScale="92500" lnSpcReduction="10000"/>
          </a:bodyPr>
          <a:lstStyle/>
          <a:p>
            <a:pPr>
              <a:buClr>
                <a:schemeClr val="tx1"/>
              </a:buClr>
              <a:buFont typeface="Wingdings" panose="05000000000000000000" pitchFamily="2" charset="2"/>
              <a:buChar char="Ø"/>
            </a:pPr>
            <a:r>
              <a:rPr lang="fr-FR" dirty="0">
                <a:solidFill>
                  <a:schemeClr val="tx2">
                    <a:lumMod val="75000"/>
                  </a:schemeClr>
                </a:solidFill>
                <a:effectLst/>
              </a:rPr>
              <a:t>    </a:t>
            </a:r>
            <a:r>
              <a:rPr lang="fr-FR" sz="2000" dirty="0">
                <a:solidFill>
                  <a:schemeClr val="tx2">
                    <a:lumMod val="75000"/>
                  </a:schemeClr>
                </a:solidFill>
                <a:effectLst/>
              </a:rPr>
              <a:t>Rappels </a:t>
            </a:r>
            <a:r>
              <a:rPr lang="fr-FR" sz="2000" dirty="0">
                <a:solidFill>
                  <a:schemeClr val="tx2">
                    <a:lumMod val="75000"/>
                  </a:schemeClr>
                </a:solidFill>
              </a:rPr>
              <a:t>:</a:t>
            </a:r>
            <a:endParaRPr lang="fr-FR" sz="2000" dirty="0">
              <a:solidFill>
                <a:schemeClr val="tx2">
                  <a:lumMod val="75000"/>
                </a:schemeClr>
              </a:solidFill>
              <a:effectLst/>
            </a:endParaRPr>
          </a:p>
          <a:p>
            <a:pPr algn="just">
              <a:buClr>
                <a:schemeClr val="tx1"/>
              </a:buClr>
              <a:buFont typeface="Wingdings" panose="05000000000000000000" pitchFamily="2" charset="2"/>
              <a:buChar char="ü"/>
            </a:pPr>
            <a:r>
              <a:rPr lang="fr-FR" sz="2000" dirty="0">
                <a:solidFill>
                  <a:schemeClr val="tx2">
                    <a:lumMod val="75000"/>
                  </a:schemeClr>
                </a:solidFill>
                <a:effectLst/>
              </a:rPr>
              <a:t>    </a:t>
            </a:r>
            <a:r>
              <a:rPr lang="fr-FR" sz="2000" dirty="0">
                <a:solidFill>
                  <a:schemeClr val="tx1"/>
                </a:solidFill>
              </a:rPr>
              <a:t>L</a:t>
            </a:r>
            <a:r>
              <a:rPr lang="fr-FR" sz="2000" dirty="0">
                <a:solidFill>
                  <a:schemeClr val="tx1"/>
                </a:solidFill>
                <a:effectLst/>
              </a:rPr>
              <a:t>es différents types de transformation</a:t>
            </a:r>
          </a:p>
          <a:p>
            <a:pPr algn="just">
              <a:buClr>
                <a:schemeClr val="tx1"/>
              </a:buClr>
              <a:buFont typeface="Wingdings" panose="05000000000000000000" pitchFamily="2" charset="2"/>
              <a:buChar char="ü"/>
            </a:pPr>
            <a:r>
              <a:rPr lang="fr-FR" sz="2000" dirty="0">
                <a:solidFill>
                  <a:schemeClr val="tx1"/>
                </a:solidFill>
                <a:effectLst/>
              </a:rPr>
              <a:t>    Activer le chargement et inclure dans l’actualisation du rapport</a:t>
            </a:r>
          </a:p>
          <a:p>
            <a:pPr algn="just">
              <a:buClr>
                <a:schemeClr val="tx1"/>
              </a:buClr>
              <a:buFont typeface="Wingdings" panose="05000000000000000000" pitchFamily="2" charset="2"/>
              <a:buChar char="ü"/>
            </a:pPr>
            <a:r>
              <a:rPr lang="fr-FR" sz="2000" dirty="0">
                <a:solidFill>
                  <a:schemeClr val="tx1"/>
                </a:solidFill>
                <a:effectLst/>
              </a:rPr>
              <a:t>    Dupliquer &amp; Référence</a:t>
            </a:r>
          </a:p>
          <a:p>
            <a:pPr marL="0" indent="0">
              <a:buNone/>
            </a:pPr>
            <a:endParaRPr lang="fr-FR" sz="2000" dirty="0">
              <a:solidFill>
                <a:schemeClr val="tx2">
                  <a:lumMod val="75000"/>
                </a:schemeClr>
              </a:solidFill>
              <a:effectLst/>
            </a:endParaRPr>
          </a:p>
          <a:p>
            <a:pPr algn="just">
              <a:buClr>
                <a:schemeClr val="tx1"/>
              </a:buClr>
              <a:buFont typeface="Wingdings" panose="05000000000000000000" pitchFamily="2" charset="2"/>
              <a:buChar char="Ø"/>
            </a:pPr>
            <a:r>
              <a:rPr lang="fr-FR" sz="2000" dirty="0">
                <a:solidFill>
                  <a:schemeClr val="tx2">
                    <a:lumMod val="75000"/>
                  </a:schemeClr>
                </a:solidFill>
                <a:effectLst/>
              </a:rPr>
              <a:t>    </a:t>
            </a:r>
            <a:r>
              <a:rPr lang="fr-FR" sz="2000" dirty="0">
                <a:solidFill>
                  <a:schemeClr val="tx1"/>
                </a:solidFill>
                <a:effectLst/>
              </a:rPr>
              <a:t>Fusionner les requêtes pour réduire les flocons</a:t>
            </a:r>
          </a:p>
          <a:p>
            <a:pPr algn="just">
              <a:buClr>
                <a:schemeClr val="tx1"/>
              </a:buClr>
              <a:buFont typeface="Wingdings" panose="05000000000000000000" pitchFamily="2" charset="2"/>
              <a:buChar char="Ø"/>
            </a:pPr>
            <a:r>
              <a:rPr lang="fr-FR" sz="2000" dirty="0">
                <a:solidFill>
                  <a:schemeClr val="tx1"/>
                </a:solidFill>
                <a:effectLst/>
              </a:rPr>
              <a:t>    Agréger et empiler les sources</a:t>
            </a:r>
          </a:p>
          <a:p>
            <a:pPr algn="just">
              <a:buClr>
                <a:schemeClr val="tx1"/>
              </a:buClr>
              <a:buFont typeface="Wingdings" panose="05000000000000000000" pitchFamily="2" charset="2"/>
              <a:buChar char="Ø"/>
            </a:pPr>
            <a:r>
              <a:rPr lang="fr-FR" sz="2000" dirty="0">
                <a:solidFill>
                  <a:schemeClr val="tx1"/>
                </a:solidFill>
                <a:effectLst/>
              </a:rPr>
              <a:t>    Importer des données à partir d’une liste de sources</a:t>
            </a:r>
          </a:p>
          <a:p>
            <a:pPr algn="just">
              <a:buClr>
                <a:schemeClr val="tx1"/>
              </a:buClr>
              <a:buFont typeface="Wingdings" panose="05000000000000000000" pitchFamily="2" charset="2"/>
              <a:buChar char="Ø"/>
            </a:pPr>
            <a:r>
              <a:rPr lang="fr-FR" sz="2000" dirty="0">
                <a:solidFill>
                  <a:schemeClr val="tx1"/>
                </a:solidFill>
                <a:effectLst/>
              </a:rPr>
              <a:t>    Personnaliser des fonctions et passage de paramètres en langage M</a:t>
            </a:r>
          </a:p>
          <a:p>
            <a:pPr algn="just">
              <a:buClr>
                <a:schemeClr val="tx1"/>
              </a:buClr>
              <a:buFont typeface="Wingdings" panose="05000000000000000000" pitchFamily="2" charset="2"/>
              <a:buChar char="Ø"/>
            </a:pPr>
            <a:r>
              <a:rPr lang="fr-FR" sz="2000" dirty="0">
                <a:solidFill>
                  <a:schemeClr val="tx1"/>
                </a:solidFill>
                <a:effectLst/>
              </a:rPr>
              <a:t>    Gérer les erreurs</a:t>
            </a:r>
          </a:p>
        </p:txBody>
      </p:sp>
      <p:sp>
        <p:nvSpPr>
          <p:cNvPr id="4" name="Espace réservé du numéro de diapositive 3">
            <a:extLst>
              <a:ext uri="{FF2B5EF4-FFF2-40B4-BE49-F238E27FC236}">
                <a16:creationId xmlns:a16="http://schemas.microsoft.com/office/drawing/2014/main" id="{AA21DBDF-56AE-ED11-1E2F-1307A081EC03}"/>
              </a:ext>
            </a:extLst>
          </p:cNvPr>
          <p:cNvSpPr>
            <a:spLocks noGrp="1"/>
          </p:cNvSpPr>
          <p:nvPr>
            <p:ph type="sldNum" sz="quarter" idx="12"/>
          </p:nvPr>
        </p:nvSpPr>
        <p:spPr>
          <a:xfrm>
            <a:off x="747576" y="759545"/>
            <a:ext cx="596886" cy="365125"/>
          </a:xfrm>
        </p:spPr>
        <p:txBody>
          <a:bodyPr vert="horz" lIns="91440" tIns="45720" rIns="91440" bIns="45720" rtlCol="0" anchor="ctr">
            <a:normAutofit/>
          </a:bodyPr>
          <a:lstStyle/>
          <a:p>
            <a:pPr>
              <a:lnSpc>
                <a:spcPct val="90000"/>
              </a:lnSpc>
              <a:spcAft>
                <a:spcPts val="600"/>
              </a:spcAft>
            </a:pPr>
            <a:fld id="{401CF334-2D5C-4859-84A6-CA7E6E43FAEB}" type="slidenum">
              <a:rPr lang="en-US" sz="1900" kern="1200" noProof="0">
                <a:solidFill>
                  <a:schemeClr val="bg1"/>
                </a:solidFill>
                <a:latin typeface="+mn-lt"/>
                <a:ea typeface="+mn-ea"/>
                <a:cs typeface="+mn-cs"/>
              </a:rPr>
              <a:pPr>
                <a:lnSpc>
                  <a:spcPct val="90000"/>
                </a:lnSpc>
                <a:spcAft>
                  <a:spcPts val="600"/>
                </a:spcAft>
              </a:pPr>
              <a:t>27</a:t>
            </a:fld>
            <a:endParaRPr lang="en-US" sz="1900" kern="1200" noProof="0" dirty="0">
              <a:solidFill>
                <a:schemeClr val="bg1"/>
              </a:solidFill>
              <a:latin typeface="+mn-lt"/>
              <a:ea typeface="+mn-ea"/>
              <a:cs typeface="+mn-cs"/>
            </a:endParaRPr>
          </a:p>
        </p:txBody>
      </p:sp>
    </p:spTree>
    <p:extLst>
      <p:ext uri="{BB962C8B-B14F-4D97-AF65-F5344CB8AC3E}">
        <p14:creationId xmlns:p14="http://schemas.microsoft.com/office/powerpoint/2010/main" val="18132130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CF6329CB-84AA-EB64-E374-C71110B6DCF7}"/>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A8126A65-C1BF-9C95-920C-1548677F2DE4}"/>
              </a:ext>
            </a:extLst>
          </p:cNvPr>
          <p:cNvSpPr>
            <a:spLocks noGrp="1"/>
          </p:cNvSpPr>
          <p:nvPr>
            <p:ph type="ctrTitle"/>
          </p:nvPr>
        </p:nvSpPr>
        <p:spPr>
          <a:xfrm>
            <a:off x="3350394" y="3990109"/>
            <a:ext cx="8131550" cy="1050427"/>
          </a:xfrm>
        </p:spPr>
        <p:txBody>
          <a:bodyPr>
            <a:normAutofit/>
          </a:bodyPr>
          <a:lstStyle/>
          <a:p>
            <a:pPr>
              <a:lnSpc>
                <a:spcPct val="90000"/>
              </a:lnSpc>
            </a:pPr>
            <a:r>
              <a:rPr lang="fr-FR" sz="5400" dirty="0">
                <a:solidFill>
                  <a:schemeClr val="tx2">
                    <a:lumMod val="75000"/>
                  </a:schemeClr>
                </a:solidFill>
                <a:effectLst/>
              </a:rPr>
              <a:t>Rappels</a:t>
            </a:r>
            <a:endParaRPr lang="fr-FR" sz="5000" dirty="0"/>
          </a:p>
        </p:txBody>
      </p:sp>
      <p:sp>
        <p:nvSpPr>
          <p:cNvPr id="4" name="Espace réservé du numéro de diapositive 3">
            <a:extLst>
              <a:ext uri="{FF2B5EF4-FFF2-40B4-BE49-F238E27FC236}">
                <a16:creationId xmlns:a16="http://schemas.microsoft.com/office/drawing/2014/main" id="{9CFA109E-40C2-383F-FA3D-D153342319BA}"/>
              </a:ext>
            </a:extLst>
          </p:cNvPr>
          <p:cNvSpPr>
            <a:spLocks noGrp="1"/>
          </p:cNvSpPr>
          <p:nvPr>
            <p:ph type="sldNum" sz="quarter" idx="12"/>
          </p:nvPr>
        </p:nvSpPr>
        <p:spPr>
          <a:xfrm>
            <a:off x="110598" y="4543907"/>
            <a:ext cx="779767" cy="365125"/>
          </a:xfrm>
        </p:spPr>
        <p:txBody>
          <a:bodyPr>
            <a:normAutofit/>
          </a:bodyPr>
          <a:lstStyle/>
          <a:p>
            <a:pPr rtl="0">
              <a:lnSpc>
                <a:spcPct val="90000"/>
              </a:lnSpc>
              <a:spcAft>
                <a:spcPts val="600"/>
              </a:spcAft>
            </a:pPr>
            <a:fld id="{401CF334-2D5C-4859-84A6-CA7E6E43FAEB}" type="slidenum">
              <a:rPr lang="fr-FR" sz="1900" noProof="0" smtClean="0"/>
              <a:pPr rtl="0">
                <a:lnSpc>
                  <a:spcPct val="90000"/>
                </a:lnSpc>
                <a:spcAft>
                  <a:spcPts val="600"/>
                </a:spcAft>
              </a:pPr>
              <a:t>28</a:t>
            </a:fld>
            <a:endParaRPr lang="fr-FR" sz="1900" noProof="0"/>
          </a:p>
        </p:txBody>
      </p:sp>
    </p:spTree>
    <p:extLst>
      <p:ext uri="{BB962C8B-B14F-4D97-AF65-F5344CB8AC3E}">
        <p14:creationId xmlns:p14="http://schemas.microsoft.com/office/powerpoint/2010/main" val="4459185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31C43BE3-692D-2248-EE80-2523F1A7F8C5}"/>
              </a:ext>
            </a:extLst>
          </p:cNvPr>
          <p:cNvSpPr>
            <a:spLocks noGrp="1"/>
          </p:cNvSpPr>
          <p:nvPr>
            <p:ph type="title"/>
          </p:nvPr>
        </p:nvSpPr>
        <p:spPr>
          <a:xfrm>
            <a:off x="2472275" y="367624"/>
            <a:ext cx="8911687" cy="1220838"/>
          </a:xfrm>
        </p:spPr>
        <p:txBody>
          <a:bodyPr/>
          <a:lstStyle/>
          <a:p>
            <a:r>
              <a:rPr lang="fr-FR" sz="4000" dirty="0"/>
              <a:t>Rappels : Power Query</a:t>
            </a:r>
            <a:br>
              <a:rPr lang="fr-FR" sz="4000" dirty="0"/>
            </a:br>
            <a:r>
              <a:rPr lang="fr-FR" sz="3000" dirty="0"/>
              <a:t>Les différents types de transformations</a:t>
            </a:r>
            <a:endParaRPr lang="fr-FR" sz="4000" dirty="0"/>
          </a:p>
        </p:txBody>
      </p:sp>
      <p:sp>
        <p:nvSpPr>
          <p:cNvPr id="8" name="Espace réservé du contenu 7">
            <a:extLst>
              <a:ext uri="{FF2B5EF4-FFF2-40B4-BE49-F238E27FC236}">
                <a16:creationId xmlns:a16="http://schemas.microsoft.com/office/drawing/2014/main" id="{E19FD7B4-CAF8-3FD6-8760-CE25473499B2}"/>
              </a:ext>
            </a:extLst>
          </p:cNvPr>
          <p:cNvSpPr>
            <a:spLocks noGrp="1"/>
          </p:cNvSpPr>
          <p:nvPr>
            <p:ph idx="1"/>
          </p:nvPr>
        </p:nvSpPr>
        <p:spPr>
          <a:xfrm>
            <a:off x="1028700" y="1859434"/>
            <a:ext cx="5556598" cy="4167204"/>
          </a:xfrm>
        </p:spPr>
        <p:txBody>
          <a:bodyPr>
            <a:noAutofit/>
          </a:bodyPr>
          <a:lstStyle/>
          <a:p>
            <a:pPr marL="285750" indent="-285750" algn="just">
              <a:buFont typeface="Wingdings" panose="05000000000000000000" pitchFamily="2" charset="2"/>
              <a:buChar char="Ø"/>
            </a:pPr>
            <a:r>
              <a:rPr lang="fr-FR" sz="1600" b="1" dirty="0"/>
              <a:t>Transformations de base : </a:t>
            </a:r>
          </a:p>
          <a:p>
            <a:pPr marL="285750" indent="-285750" algn="just">
              <a:buFont typeface="Wingdings" panose="05000000000000000000" pitchFamily="2" charset="2"/>
              <a:buChar char="ü"/>
            </a:pPr>
            <a:r>
              <a:rPr lang="fr-FR" sz="1600" dirty="0"/>
              <a:t>Renommer des colonnes, supprimer colonnes/doublons, remplacer les valeurs, dépivoter, transformer le type de données, fractionner une colonne.</a:t>
            </a:r>
          </a:p>
          <a:p>
            <a:pPr marL="285750" indent="-285750" algn="just">
              <a:buFont typeface="Wingdings" panose="05000000000000000000" pitchFamily="2" charset="2"/>
              <a:buChar char="Ø"/>
            </a:pPr>
            <a:r>
              <a:rPr lang="fr-FR" sz="1600" b="1" dirty="0"/>
              <a:t>Transformations intermédiaires :</a:t>
            </a:r>
          </a:p>
          <a:p>
            <a:pPr marL="285750" indent="-285750" algn="just">
              <a:buFont typeface="Wingdings" panose="05000000000000000000" pitchFamily="2" charset="2"/>
              <a:buChar char="ü"/>
            </a:pPr>
            <a:r>
              <a:rPr lang="fr-FR" sz="1600" dirty="0"/>
              <a:t>Création de colonnes calculées simples, création du mois/année/jour et de l’âge en fonction d’une colonne de date existante, etc.</a:t>
            </a:r>
          </a:p>
          <a:p>
            <a:pPr marL="285750" indent="-285750" algn="just">
              <a:buFont typeface="Wingdings" panose="05000000000000000000" pitchFamily="2" charset="2"/>
              <a:buChar char="Ø"/>
            </a:pPr>
            <a:r>
              <a:rPr lang="fr-FR" sz="1600" b="1" dirty="0"/>
              <a:t>Transformations avancées :</a:t>
            </a:r>
          </a:p>
          <a:p>
            <a:pPr marL="285750" indent="-285750" algn="just">
              <a:buFont typeface="Wingdings" panose="05000000000000000000" pitchFamily="2" charset="2"/>
              <a:buChar char="ü"/>
            </a:pPr>
            <a:r>
              <a:rPr lang="fr-FR" sz="1600" u="sng" dirty="0"/>
              <a:t>Regrouper par :</a:t>
            </a:r>
            <a:r>
              <a:rPr lang="fr-FR" sz="1600" dirty="0"/>
              <a:t> calculer (somme, moyenne, etc.) par un ou plusieurs autres champs,</a:t>
            </a:r>
          </a:p>
          <a:p>
            <a:pPr marL="285750" indent="-285750" algn="just">
              <a:buFont typeface="Wingdings" panose="05000000000000000000" pitchFamily="2" charset="2"/>
              <a:buChar char="ü"/>
            </a:pPr>
            <a:r>
              <a:rPr lang="fr-FR" sz="1600" u="sng" dirty="0"/>
              <a:t>Fusion de lignes entre deux tables</a:t>
            </a:r>
          </a:p>
          <a:p>
            <a:pPr marL="285750" indent="-285750" algn="just">
              <a:buFont typeface="Wingdings" panose="05000000000000000000" pitchFamily="2" charset="2"/>
              <a:buChar char="ü"/>
            </a:pPr>
            <a:r>
              <a:rPr lang="fr-FR" sz="1600" u="sng" dirty="0"/>
              <a:t>Fusion de requêtes : </a:t>
            </a:r>
            <a:r>
              <a:rPr lang="fr-FR" sz="1600" dirty="0"/>
              <a:t>jointures entre deux tables afin de récupérer des colonnes et filtrer les lignes en fonction.</a:t>
            </a:r>
            <a:endParaRPr lang="fr-FR" sz="1600" u="sng" dirty="0"/>
          </a:p>
        </p:txBody>
      </p:sp>
      <p:sp>
        <p:nvSpPr>
          <p:cNvPr id="6" name="Espace réservé du numéro de diapositive 5">
            <a:extLst>
              <a:ext uri="{FF2B5EF4-FFF2-40B4-BE49-F238E27FC236}">
                <a16:creationId xmlns:a16="http://schemas.microsoft.com/office/drawing/2014/main" id="{A81C4358-986D-5AFA-EFF6-2905F2D38EA9}"/>
              </a:ext>
            </a:extLst>
          </p:cNvPr>
          <p:cNvSpPr>
            <a:spLocks noGrp="1"/>
          </p:cNvSpPr>
          <p:nvPr>
            <p:ph type="sldNum" sz="quarter" idx="12"/>
          </p:nvPr>
        </p:nvSpPr>
        <p:spPr/>
        <p:txBody>
          <a:bodyPr/>
          <a:lstStyle/>
          <a:p>
            <a:pPr rtl="0"/>
            <a:fld id="{401CF334-2D5C-4859-84A6-CA7E6E43FAEB}" type="slidenum">
              <a:rPr lang="fr-FR" noProof="0" smtClean="0"/>
              <a:t>29</a:t>
            </a:fld>
            <a:endParaRPr lang="fr-FR" noProof="0"/>
          </a:p>
        </p:txBody>
      </p:sp>
      <p:pic>
        <p:nvPicPr>
          <p:cNvPr id="10" name="Image 9">
            <a:extLst>
              <a:ext uri="{FF2B5EF4-FFF2-40B4-BE49-F238E27FC236}">
                <a16:creationId xmlns:a16="http://schemas.microsoft.com/office/drawing/2014/main" id="{97DA0BF4-B3BD-F656-EE0A-7DE7569607B9}"/>
              </a:ext>
            </a:extLst>
          </p:cNvPr>
          <p:cNvPicPr>
            <a:picLocks noChangeAspect="1"/>
          </p:cNvPicPr>
          <p:nvPr/>
        </p:nvPicPr>
        <p:blipFill>
          <a:blip r:embed="rId2"/>
          <a:stretch>
            <a:fillRect/>
          </a:stretch>
        </p:blipFill>
        <p:spPr>
          <a:xfrm>
            <a:off x="6585298" y="2026948"/>
            <a:ext cx="5505726" cy="4244184"/>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EBE10588-07F9-0BB3-930F-550172F09E6D}"/>
              </a:ext>
            </a:extLst>
          </p:cNvPr>
          <p:cNvSpPr/>
          <p:nvPr/>
        </p:nvSpPr>
        <p:spPr>
          <a:xfrm>
            <a:off x="4158364" y="4660793"/>
            <a:ext cx="222250" cy="170260"/>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a:extLst>
              <a:ext uri="{FF2B5EF4-FFF2-40B4-BE49-F238E27FC236}">
                <a16:creationId xmlns:a16="http://schemas.microsoft.com/office/drawing/2014/main" id="{A3940475-C5C1-FA97-C2AA-CBD344E3C30E}"/>
              </a:ext>
            </a:extLst>
          </p:cNvPr>
          <p:cNvSpPr/>
          <p:nvPr/>
        </p:nvSpPr>
        <p:spPr>
          <a:xfrm>
            <a:off x="9347200" y="2362644"/>
            <a:ext cx="466725" cy="577406"/>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A8B5E120-76A2-00F9-DE41-1EEC5FC25198}"/>
              </a:ext>
            </a:extLst>
          </p:cNvPr>
          <p:cNvSpPr/>
          <p:nvPr/>
        </p:nvSpPr>
        <p:spPr>
          <a:xfrm>
            <a:off x="11371436" y="2362644"/>
            <a:ext cx="361950" cy="577406"/>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4A5028BB-3927-FAE4-99D1-5462FD800054}"/>
              </a:ext>
            </a:extLst>
          </p:cNvPr>
          <p:cNvSpPr/>
          <p:nvPr/>
        </p:nvSpPr>
        <p:spPr>
          <a:xfrm>
            <a:off x="4634230" y="3437042"/>
            <a:ext cx="222250" cy="17026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58F3AFD8-48BB-AD34-7B31-4EC9DAD87149}"/>
              </a:ext>
            </a:extLst>
          </p:cNvPr>
          <p:cNvSpPr/>
          <p:nvPr/>
        </p:nvSpPr>
        <p:spPr>
          <a:xfrm>
            <a:off x="7447648" y="2213342"/>
            <a:ext cx="1312550" cy="15396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05F65566-75E5-7E9A-6347-DA27C409DE5C}"/>
              </a:ext>
            </a:extLst>
          </p:cNvPr>
          <p:cNvSpPr/>
          <p:nvPr/>
        </p:nvSpPr>
        <p:spPr>
          <a:xfrm>
            <a:off x="4027464" y="1941818"/>
            <a:ext cx="222250" cy="17026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4806234A-9D97-FFF3-3FC6-F676BA73F30E}"/>
              </a:ext>
            </a:extLst>
          </p:cNvPr>
          <p:cNvSpPr/>
          <p:nvPr/>
        </p:nvSpPr>
        <p:spPr>
          <a:xfrm>
            <a:off x="7002104" y="2213342"/>
            <a:ext cx="361949" cy="15396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308EB425-42C4-5F21-6C07-6A856C86DE47}"/>
              </a:ext>
            </a:extLst>
          </p:cNvPr>
          <p:cNvSpPr/>
          <p:nvPr/>
        </p:nvSpPr>
        <p:spPr>
          <a:xfrm>
            <a:off x="8597900" y="3378536"/>
            <a:ext cx="2167987" cy="278337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83091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dirty="0"/>
              <a:t>Public concerné et prérequis</a:t>
            </a:r>
          </a:p>
        </p:txBody>
      </p:sp>
      <p:sp>
        <p:nvSpPr>
          <p:cNvPr id="3" name="Espace réservé du contenu 2"/>
          <p:cNvSpPr>
            <a:spLocks noGrp="1"/>
          </p:cNvSpPr>
          <p:nvPr>
            <p:ph idx="1"/>
          </p:nvPr>
        </p:nvSpPr>
        <p:spPr>
          <a:xfrm>
            <a:off x="2049863" y="1817260"/>
            <a:ext cx="9746901" cy="3777622"/>
          </a:xfrm>
        </p:spPr>
        <p:txBody>
          <a:bodyPr rtlCol="0">
            <a:noAutofit/>
          </a:bodyPr>
          <a:lstStyle/>
          <a:p>
            <a:r>
              <a:rPr lang="fr-FR" sz="2500" b="1" dirty="0"/>
              <a:t>Public concerné</a:t>
            </a:r>
          </a:p>
          <a:p>
            <a:pPr marL="0" indent="0" algn="just">
              <a:buNone/>
            </a:pPr>
            <a:r>
              <a:rPr lang="fr-FR" sz="2500" dirty="0"/>
              <a:t>	</a:t>
            </a:r>
            <a:r>
              <a:rPr lang="fr-FR" sz="2800" dirty="0"/>
              <a:t>Toute personne souhaitant consolider et approfondir ses connaissances dans l'utilisation de Power BI afin de concevoir des tableaux de bord graphiques et interactifs de niveau avancé. </a:t>
            </a:r>
          </a:p>
          <a:p>
            <a:pPr marL="0" indent="0" algn="just">
              <a:buNone/>
            </a:pPr>
            <a:endParaRPr lang="fr-FR" sz="2500" dirty="0"/>
          </a:p>
          <a:p>
            <a:pPr algn="just"/>
            <a:r>
              <a:rPr lang="fr-FR" sz="2500" b="1" dirty="0"/>
              <a:t>Prérequis</a:t>
            </a:r>
          </a:p>
          <a:p>
            <a:pPr marL="0" indent="0" algn="just">
              <a:buNone/>
            </a:pPr>
            <a:r>
              <a:rPr lang="fr-FR" sz="2500" dirty="0"/>
              <a:t>	</a:t>
            </a:r>
            <a:r>
              <a:rPr lang="fr-FR" sz="2800" dirty="0"/>
              <a:t>Connaissances des bases de Power BI ou connaissances équivalentes à celles apportées par le stage Power BI, concevoir des tableaux de bord.</a:t>
            </a:r>
            <a:endParaRPr lang="fr-FR" sz="2500" dirty="0"/>
          </a:p>
        </p:txBody>
      </p:sp>
      <p:sp>
        <p:nvSpPr>
          <p:cNvPr id="4" name="Espace réservé du numéro de diapositive 3"/>
          <p:cNvSpPr>
            <a:spLocks noGrp="1"/>
          </p:cNvSpPr>
          <p:nvPr>
            <p:ph type="sldNum" sz="quarter" idx="12"/>
          </p:nvPr>
        </p:nvSpPr>
        <p:spPr/>
        <p:txBody>
          <a:bodyPr/>
          <a:lstStyle/>
          <a:p>
            <a:pPr rtl="0"/>
            <a:fld id="{401CF334-2D5C-4859-84A6-CA7E6E43FAEB}" type="slidenum">
              <a:rPr lang="fr-FR" noProof="0" smtClean="0"/>
              <a:t>3</a:t>
            </a:fld>
            <a:endParaRPr lang="fr-FR" noProof="0"/>
          </a:p>
        </p:txBody>
      </p:sp>
    </p:spTree>
    <p:extLst>
      <p:ext uri="{BB962C8B-B14F-4D97-AF65-F5344CB8AC3E}">
        <p14:creationId xmlns:p14="http://schemas.microsoft.com/office/powerpoint/2010/main" val="185189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3C824FA0-C879-0D78-DB4F-F8B91E341367}"/>
              </a:ext>
            </a:extLst>
          </p:cNvPr>
          <p:cNvSpPr>
            <a:spLocks noGrp="1"/>
          </p:cNvSpPr>
          <p:nvPr>
            <p:ph type="title"/>
          </p:nvPr>
        </p:nvSpPr>
        <p:spPr>
          <a:xfrm>
            <a:off x="2592925" y="306333"/>
            <a:ext cx="8911687" cy="1280890"/>
          </a:xfrm>
        </p:spPr>
        <p:txBody>
          <a:bodyPr/>
          <a:lstStyle/>
          <a:p>
            <a:r>
              <a:rPr lang="fr-FR" sz="4000" dirty="0"/>
              <a:t>Rappels : Power </a:t>
            </a:r>
            <a:r>
              <a:rPr lang="fr-FR" sz="4000" dirty="0" err="1"/>
              <a:t>Query</a:t>
            </a:r>
            <a:br>
              <a:rPr lang="fr-FR" sz="4000" dirty="0"/>
            </a:br>
            <a:r>
              <a:rPr lang="fr-FR" sz="3000" dirty="0"/>
              <a:t>Quels sont tous les outils possibles ?</a:t>
            </a:r>
            <a:endParaRPr lang="fr-FR" sz="4000" dirty="0"/>
          </a:p>
        </p:txBody>
      </p:sp>
      <p:sp>
        <p:nvSpPr>
          <p:cNvPr id="8" name="Espace réservé du contenu 7">
            <a:extLst>
              <a:ext uri="{FF2B5EF4-FFF2-40B4-BE49-F238E27FC236}">
                <a16:creationId xmlns:a16="http://schemas.microsoft.com/office/drawing/2014/main" id="{19119090-D6EB-FF20-1503-0E29B85204E2}"/>
              </a:ext>
            </a:extLst>
          </p:cNvPr>
          <p:cNvSpPr>
            <a:spLocks noGrp="1"/>
          </p:cNvSpPr>
          <p:nvPr>
            <p:ph idx="1"/>
          </p:nvPr>
        </p:nvSpPr>
        <p:spPr>
          <a:xfrm>
            <a:off x="1984442" y="1937982"/>
            <a:ext cx="9684097" cy="4297717"/>
          </a:xfrm>
        </p:spPr>
        <p:txBody>
          <a:bodyPr>
            <a:noAutofit/>
          </a:bodyPr>
          <a:lstStyle/>
          <a:p>
            <a:pPr marL="285750" indent="-285750" algn="just">
              <a:buFont typeface="Wingdings" panose="05000000000000000000" pitchFamily="2" charset="2"/>
              <a:buChar char="ü"/>
            </a:pPr>
            <a:r>
              <a:rPr lang="fr-FR" b="1" dirty="0">
                <a:solidFill>
                  <a:schemeClr val="tx1"/>
                </a:solidFill>
              </a:rPr>
              <a:t>Garder en mémoire les connexions aux sources de données : </a:t>
            </a:r>
            <a:r>
              <a:rPr lang="fr-FR" i="1" dirty="0">
                <a:solidFill>
                  <a:schemeClr val="tx1"/>
                </a:solidFill>
              </a:rPr>
              <a:t>chemin d’accès vers vos fichiers Excel, CSV, etc.</a:t>
            </a:r>
          </a:p>
          <a:p>
            <a:pPr algn="just"/>
            <a:endParaRPr lang="fr-FR" b="1" dirty="0">
              <a:solidFill>
                <a:schemeClr val="tx1"/>
              </a:solidFill>
            </a:endParaRPr>
          </a:p>
          <a:p>
            <a:pPr marL="285750" indent="-285750" algn="just">
              <a:buFont typeface="Wingdings" panose="05000000000000000000" pitchFamily="2" charset="2"/>
              <a:buChar char="ü"/>
            </a:pPr>
            <a:r>
              <a:rPr lang="fr-FR" b="1" dirty="0">
                <a:solidFill>
                  <a:schemeClr val="tx1"/>
                </a:solidFill>
              </a:rPr>
              <a:t>Préparer les données </a:t>
            </a:r>
            <a:r>
              <a:rPr lang="fr-FR" b="1" i="1" dirty="0">
                <a:solidFill>
                  <a:schemeClr val="tx1"/>
                </a:solidFill>
              </a:rPr>
              <a:t>: </a:t>
            </a:r>
            <a:r>
              <a:rPr lang="fr-FR" i="1" dirty="0">
                <a:solidFill>
                  <a:schemeClr val="tx1"/>
                </a:solidFill>
              </a:rPr>
              <a:t>renommer les colonnes, créer des colonnes, filtrer, etc.</a:t>
            </a:r>
            <a:endParaRPr lang="fr-FR" b="1" dirty="0">
              <a:solidFill>
                <a:schemeClr val="tx1"/>
              </a:solidFill>
            </a:endParaRPr>
          </a:p>
          <a:p>
            <a:pPr marL="285750" indent="-285750" algn="just">
              <a:buFont typeface="Wingdings" panose="05000000000000000000" pitchFamily="2" charset="2"/>
              <a:buChar char="ü"/>
            </a:pPr>
            <a:endParaRPr lang="fr-FR" b="1" dirty="0">
              <a:solidFill>
                <a:schemeClr val="tx1"/>
              </a:solidFill>
            </a:endParaRPr>
          </a:p>
          <a:p>
            <a:pPr marL="285750" indent="-285750" algn="just">
              <a:buFont typeface="Wingdings" panose="05000000000000000000" pitchFamily="2" charset="2"/>
              <a:buChar char="ü"/>
            </a:pPr>
            <a:r>
              <a:rPr lang="fr-FR" b="1" dirty="0">
                <a:solidFill>
                  <a:schemeClr val="tx1"/>
                </a:solidFill>
              </a:rPr>
              <a:t>Automatiser la préparation : </a:t>
            </a:r>
            <a:r>
              <a:rPr lang="fr-FR" dirty="0">
                <a:solidFill>
                  <a:schemeClr val="tx1"/>
                </a:solidFill>
              </a:rPr>
              <a:t>tout ce qu’on fait une fois, il le reproduit de manière autonome à chaque actualisation.</a:t>
            </a:r>
          </a:p>
          <a:p>
            <a:pPr algn="just"/>
            <a:r>
              <a:rPr lang="fr-FR" dirty="0">
                <a:solidFill>
                  <a:schemeClr val="tx1"/>
                </a:solidFill>
              </a:rPr>
              <a:t>C’est </a:t>
            </a:r>
            <a:r>
              <a:rPr lang="fr-FR" b="1" dirty="0">
                <a:solidFill>
                  <a:schemeClr val="tx1"/>
                </a:solidFill>
              </a:rPr>
              <a:t>l’avantage principal de l’outil : il ne faut pas tout refaire pour chaque rapport </a:t>
            </a:r>
            <a:r>
              <a:rPr lang="fr-FR" dirty="0">
                <a:solidFill>
                  <a:schemeClr val="tx1"/>
                </a:solidFill>
              </a:rPr>
              <a:t>hebdomadaire/mensuel ou annuel. De plus, les performances de l’outil sont très élevées et permettent de gérer des fichiers contenant plus d’un million de lignes.</a:t>
            </a:r>
          </a:p>
          <a:p>
            <a:pPr marL="285750" indent="-285750" algn="just">
              <a:buFont typeface="Wingdings" panose="05000000000000000000" pitchFamily="2" charset="2"/>
              <a:buChar char="ü"/>
            </a:pPr>
            <a:endParaRPr lang="fr-FR" b="1" dirty="0">
              <a:solidFill>
                <a:schemeClr val="tx1"/>
              </a:solidFill>
            </a:endParaRPr>
          </a:p>
          <a:p>
            <a:pPr marL="285750" indent="-285750" algn="just">
              <a:buFont typeface="Wingdings" panose="05000000000000000000" pitchFamily="2" charset="2"/>
              <a:buChar char="ü"/>
            </a:pPr>
            <a:r>
              <a:rPr lang="fr-FR" b="1" dirty="0">
                <a:solidFill>
                  <a:schemeClr val="tx1"/>
                </a:solidFill>
              </a:rPr>
              <a:t>Charger les données finalisées dans Power BI Desktop. </a:t>
            </a:r>
          </a:p>
        </p:txBody>
      </p:sp>
      <p:sp>
        <p:nvSpPr>
          <p:cNvPr id="10" name="Espace réservé du numéro de diapositive 4">
            <a:extLst>
              <a:ext uri="{FF2B5EF4-FFF2-40B4-BE49-F238E27FC236}">
                <a16:creationId xmlns:a16="http://schemas.microsoft.com/office/drawing/2014/main" id="{07BFD4A6-4A9D-38F8-4E9C-9FFD2DCABDFC}"/>
              </a:ext>
            </a:extLst>
          </p:cNvPr>
          <p:cNvSpPr>
            <a:spLocks noGrp="1"/>
          </p:cNvSpPr>
          <p:nvPr>
            <p:ph type="sldNum" sz="quarter" idx="12"/>
          </p:nvPr>
        </p:nvSpPr>
        <p:spPr>
          <a:xfrm>
            <a:off x="-68132" y="6330360"/>
            <a:ext cx="502136" cy="252000"/>
          </a:xfrm>
        </p:spPr>
        <p:txBody>
          <a:bodyPr/>
          <a:lstStyle/>
          <a:p>
            <a:fld id="{975A587B-5814-4D9B-9598-FE9CB954CB01}" type="slidenum">
              <a:rPr lang="fr-FR" sz="1400" smtClean="0"/>
              <a:t>30</a:t>
            </a:fld>
            <a:endParaRPr lang="fr-FR" sz="1400"/>
          </a:p>
        </p:txBody>
      </p:sp>
    </p:spTree>
    <p:extLst>
      <p:ext uri="{BB962C8B-B14F-4D97-AF65-F5344CB8AC3E}">
        <p14:creationId xmlns:p14="http://schemas.microsoft.com/office/powerpoint/2010/main" val="349423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3C824FA0-C879-0D78-DB4F-F8B91E341367}"/>
              </a:ext>
            </a:extLst>
          </p:cNvPr>
          <p:cNvSpPr>
            <a:spLocks noGrp="1"/>
          </p:cNvSpPr>
          <p:nvPr>
            <p:ph type="title"/>
          </p:nvPr>
        </p:nvSpPr>
        <p:spPr>
          <a:xfrm>
            <a:off x="2592925" y="306333"/>
            <a:ext cx="8911687" cy="1280890"/>
          </a:xfrm>
        </p:spPr>
        <p:txBody>
          <a:bodyPr/>
          <a:lstStyle/>
          <a:p>
            <a:r>
              <a:rPr lang="fr-FR" sz="4000" dirty="0"/>
              <a:t>Rappels : Power </a:t>
            </a:r>
            <a:r>
              <a:rPr lang="fr-FR" sz="4000" dirty="0" err="1"/>
              <a:t>Query</a:t>
            </a:r>
            <a:br>
              <a:rPr lang="fr-FR" sz="4000" dirty="0"/>
            </a:br>
            <a:r>
              <a:rPr lang="fr-FR" sz="3000" dirty="0"/>
              <a:t>La préparation : les modifications de base</a:t>
            </a:r>
            <a:endParaRPr lang="fr-FR" sz="4000" dirty="0"/>
          </a:p>
        </p:txBody>
      </p:sp>
      <p:sp>
        <p:nvSpPr>
          <p:cNvPr id="8" name="Espace réservé du contenu 7">
            <a:extLst>
              <a:ext uri="{FF2B5EF4-FFF2-40B4-BE49-F238E27FC236}">
                <a16:creationId xmlns:a16="http://schemas.microsoft.com/office/drawing/2014/main" id="{19119090-D6EB-FF20-1503-0E29B85204E2}"/>
              </a:ext>
            </a:extLst>
          </p:cNvPr>
          <p:cNvSpPr>
            <a:spLocks noGrp="1"/>
          </p:cNvSpPr>
          <p:nvPr>
            <p:ph idx="1"/>
          </p:nvPr>
        </p:nvSpPr>
        <p:spPr>
          <a:xfrm>
            <a:off x="1358900" y="1657039"/>
            <a:ext cx="10288657" cy="4894627"/>
          </a:xfrm>
        </p:spPr>
        <p:txBody>
          <a:bodyPr>
            <a:normAutofit fontScale="92500" lnSpcReduction="10000"/>
          </a:bodyPr>
          <a:lstStyle/>
          <a:p>
            <a:pPr marL="285750" indent="-285750" algn="just">
              <a:buFont typeface="Wingdings" panose="05000000000000000000" pitchFamily="2" charset="2"/>
              <a:buChar char="Ø"/>
            </a:pPr>
            <a:r>
              <a:rPr lang="fr-FR" sz="1900" dirty="0">
                <a:solidFill>
                  <a:schemeClr val="tx1"/>
                </a:solidFill>
              </a:rPr>
              <a:t>Vérifier que pour chaque colonne, l’outil a bien </a:t>
            </a:r>
            <a:r>
              <a:rPr lang="fr-FR" sz="1900" b="1" dirty="0">
                <a:solidFill>
                  <a:schemeClr val="tx1"/>
                </a:solidFill>
              </a:rPr>
              <a:t>identifier le bon type de données </a:t>
            </a:r>
            <a:r>
              <a:rPr lang="fr-FR" sz="1900" dirty="0">
                <a:solidFill>
                  <a:schemeClr val="tx1"/>
                </a:solidFill>
              </a:rPr>
              <a:t>:</a:t>
            </a:r>
          </a:p>
          <a:p>
            <a:pPr marL="285750" indent="-285750" algn="just">
              <a:buFont typeface="Wingdings" panose="05000000000000000000" pitchFamily="2" charset="2"/>
              <a:buChar char="Ø"/>
            </a:pPr>
            <a:endParaRPr lang="fr-FR" sz="1900" dirty="0">
              <a:solidFill>
                <a:schemeClr val="tx1"/>
              </a:solidFill>
            </a:endParaRPr>
          </a:p>
          <a:p>
            <a:pPr marL="285750" indent="-285750" algn="just">
              <a:buFont typeface="Wingdings" panose="05000000000000000000" pitchFamily="2" charset="2"/>
              <a:buChar char="Ø"/>
            </a:pPr>
            <a:r>
              <a:rPr lang="fr-FR" sz="1900" b="1" dirty="0">
                <a:solidFill>
                  <a:schemeClr val="tx1"/>
                </a:solidFill>
              </a:rPr>
              <a:t>Organiser l’affichage </a:t>
            </a:r>
            <a:r>
              <a:rPr lang="fr-FR" sz="1900" dirty="0">
                <a:solidFill>
                  <a:schemeClr val="tx1"/>
                </a:solidFill>
              </a:rPr>
              <a:t>de la table : </a:t>
            </a:r>
          </a:p>
          <a:p>
            <a:pPr algn="just"/>
            <a:r>
              <a:rPr lang="fr-FR" sz="1900" b="1" i="1" dirty="0">
                <a:solidFill>
                  <a:schemeClr val="tx1"/>
                </a:solidFill>
              </a:rPr>
              <a:t>Transposer </a:t>
            </a:r>
            <a:r>
              <a:rPr lang="fr-FR" sz="1900" i="1" dirty="0">
                <a:solidFill>
                  <a:schemeClr val="tx1"/>
                </a:solidFill>
              </a:rPr>
              <a:t>(lignes / colonnes)</a:t>
            </a:r>
            <a:r>
              <a:rPr lang="fr-FR" sz="1900" b="1" i="1" dirty="0">
                <a:solidFill>
                  <a:schemeClr val="tx1"/>
                </a:solidFill>
              </a:rPr>
              <a:t>, dépivoter les colonnes, trier </a:t>
            </a:r>
            <a:r>
              <a:rPr lang="fr-FR" sz="1900" i="1" dirty="0">
                <a:solidFill>
                  <a:schemeClr val="tx1"/>
                </a:solidFill>
              </a:rPr>
              <a:t>afin de réorganiser la table.</a:t>
            </a:r>
          </a:p>
          <a:p>
            <a:pPr algn="just"/>
            <a:endParaRPr lang="fr-FR" sz="1900" dirty="0">
              <a:solidFill>
                <a:schemeClr val="tx1"/>
              </a:solidFill>
            </a:endParaRPr>
          </a:p>
          <a:p>
            <a:pPr marL="285750" indent="-285750" algn="just">
              <a:buFont typeface="Wingdings" panose="05000000000000000000" pitchFamily="2" charset="2"/>
              <a:buChar char="Ø"/>
            </a:pPr>
            <a:r>
              <a:rPr lang="fr-FR" sz="1900" dirty="0">
                <a:solidFill>
                  <a:schemeClr val="tx1"/>
                </a:solidFill>
              </a:rPr>
              <a:t>Les différents </a:t>
            </a:r>
            <a:r>
              <a:rPr lang="fr-FR" sz="1900" b="1" dirty="0">
                <a:solidFill>
                  <a:schemeClr val="tx1"/>
                </a:solidFill>
              </a:rPr>
              <a:t>«</a:t>
            </a:r>
            <a:r>
              <a:rPr lang="fr-FR" sz="1900" dirty="0">
                <a:solidFill>
                  <a:schemeClr val="tx1"/>
                </a:solidFill>
              </a:rPr>
              <a:t> </a:t>
            </a:r>
            <a:r>
              <a:rPr lang="fr-FR" sz="1900" b="1" dirty="0">
                <a:solidFill>
                  <a:schemeClr val="tx1"/>
                </a:solidFill>
              </a:rPr>
              <a:t>renommage »</a:t>
            </a:r>
            <a:r>
              <a:rPr lang="fr-FR" sz="1900" dirty="0">
                <a:solidFill>
                  <a:schemeClr val="tx1"/>
                </a:solidFill>
              </a:rPr>
              <a:t> : </a:t>
            </a:r>
          </a:p>
          <a:p>
            <a:pPr algn="just"/>
            <a:r>
              <a:rPr lang="fr-FR" sz="1900" i="1" dirty="0">
                <a:solidFill>
                  <a:schemeClr val="tx1"/>
                </a:solidFill>
              </a:rPr>
              <a:t>Je souhaite renommer </a:t>
            </a:r>
            <a:r>
              <a:rPr lang="fr-FR" sz="1900" b="1" i="1" dirty="0">
                <a:solidFill>
                  <a:schemeClr val="tx1"/>
                </a:solidFill>
              </a:rPr>
              <a:t>la table, les colonnes ou bien des valeurs</a:t>
            </a:r>
            <a:r>
              <a:rPr lang="fr-FR" sz="1900" i="1" dirty="0">
                <a:solidFill>
                  <a:schemeClr val="tx1"/>
                </a:solidFill>
              </a:rPr>
              <a:t>, c’est ici que je vais le faire en cliquant droit sur la colonne.</a:t>
            </a:r>
          </a:p>
          <a:p>
            <a:pPr marL="285750" indent="-285750" algn="just">
              <a:buFont typeface="Wingdings" panose="05000000000000000000" pitchFamily="2" charset="2"/>
              <a:buChar char="Ø"/>
            </a:pPr>
            <a:endParaRPr lang="fr-FR" sz="1900" dirty="0">
              <a:solidFill>
                <a:schemeClr val="tx1"/>
              </a:solidFill>
            </a:endParaRPr>
          </a:p>
          <a:p>
            <a:pPr marL="285750" indent="-285750" algn="just">
              <a:buFont typeface="Wingdings" panose="05000000000000000000" pitchFamily="2" charset="2"/>
              <a:buChar char="Ø"/>
            </a:pPr>
            <a:r>
              <a:rPr lang="fr-FR" sz="1900" b="1" dirty="0">
                <a:solidFill>
                  <a:schemeClr val="tx1"/>
                </a:solidFill>
              </a:rPr>
              <a:t>Nettoyer les données :</a:t>
            </a:r>
          </a:p>
          <a:p>
            <a:pPr algn="just"/>
            <a:r>
              <a:rPr lang="fr-FR" sz="1900" b="1" i="1" dirty="0">
                <a:solidFill>
                  <a:schemeClr val="tx1"/>
                </a:solidFill>
              </a:rPr>
              <a:t>Supprimer les colonnes, les doublons et supprimer les lignes et ou les filtrer </a:t>
            </a:r>
            <a:r>
              <a:rPr lang="fr-FR" sz="1900" i="1" dirty="0">
                <a:solidFill>
                  <a:schemeClr val="tx1"/>
                </a:solidFill>
              </a:rPr>
              <a:t>afin de ne garder que ce que l’on souhaite dans la table.</a:t>
            </a:r>
          </a:p>
          <a:p>
            <a:pPr algn="just"/>
            <a:r>
              <a:rPr lang="fr-FR" sz="1900" b="1" i="1" dirty="0">
                <a:solidFill>
                  <a:schemeClr val="tx1"/>
                </a:solidFill>
              </a:rPr>
              <a:t>Fractionner les colonnes </a:t>
            </a:r>
            <a:r>
              <a:rPr lang="fr-FR" sz="1900" dirty="0">
                <a:solidFill>
                  <a:schemeClr val="tx1"/>
                </a:solidFill>
              </a:rPr>
              <a:t>afin de séparer des éléments dans des colonnes différentes.</a:t>
            </a:r>
            <a:endParaRPr lang="fr-FR" sz="1900" b="1" i="1" dirty="0">
              <a:solidFill>
                <a:schemeClr val="tx1"/>
              </a:solidFill>
            </a:endParaRPr>
          </a:p>
          <a:p>
            <a:pPr marL="285750" indent="-285750" algn="just">
              <a:buFont typeface="Wingdings" panose="05000000000000000000" pitchFamily="2" charset="2"/>
              <a:buChar char="Ø"/>
            </a:pPr>
            <a:endParaRPr lang="fr-FR" sz="1600" dirty="0"/>
          </a:p>
        </p:txBody>
      </p:sp>
      <p:sp>
        <p:nvSpPr>
          <p:cNvPr id="10" name="Espace réservé du numéro de diapositive 4">
            <a:extLst>
              <a:ext uri="{FF2B5EF4-FFF2-40B4-BE49-F238E27FC236}">
                <a16:creationId xmlns:a16="http://schemas.microsoft.com/office/drawing/2014/main" id="{07BFD4A6-4A9D-38F8-4E9C-9FFD2DCABDFC}"/>
              </a:ext>
            </a:extLst>
          </p:cNvPr>
          <p:cNvSpPr>
            <a:spLocks noGrp="1"/>
          </p:cNvSpPr>
          <p:nvPr>
            <p:ph type="sldNum" sz="quarter" idx="12"/>
          </p:nvPr>
        </p:nvSpPr>
        <p:spPr>
          <a:xfrm>
            <a:off x="-68132" y="6330360"/>
            <a:ext cx="502136" cy="252000"/>
          </a:xfrm>
        </p:spPr>
        <p:txBody>
          <a:bodyPr/>
          <a:lstStyle/>
          <a:p>
            <a:fld id="{975A587B-5814-4D9B-9598-FE9CB954CB01}" type="slidenum">
              <a:rPr lang="fr-FR" sz="1400" smtClean="0"/>
              <a:t>31</a:t>
            </a:fld>
            <a:endParaRPr lang="fr-FR" sz="1400"/>
          </a:p>
        </p:txBody>
      </p:sp>
    </p:spTree>
    <p:extLst>
      <p:ext uri="{BB962C8B-B14F-4D97-AF65-F5344CB8AC3E}">
        <p14:creationId xmlns:p14="http://schemas.microsoft.com/office/powerpoint/2010/main" val="4104850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3C824FA0-C879-0D78-DB4F-F8B91E341367}"/>
              </a:ext>
            </a:extLst>
          </p:cNvPr>
          <p:cNvSpPr>
            <a:spLocks noGrp="1"/>
          </p:cNvSpPr>
          <p:nvPr>
            <p:ph type="title"/>
          </p:nvPr>
        </p:nvSpPr>
        <p:spPr>
          <a:xfrm>
            <a:off x="2592925" y="306333"/>
            <a:ext cx="8911687" cy="1280890"/>
          </a:xfrm>
        </p:spPr>
        <p:txBody>
          <a:bodyPr/>
          <a:lstStyle/>
          <a:p>
            <a:r>
              <a:rPr lang="fr-FR" sz="4000" dirty="0"/>
              <a:t>Rappels : Power </a:t>
            </a:r>
            <a:r>
              <a:rPr lang="fr-FR" sz="4000" dirty="0" err="1"/>
              <a:t>Query</a:t>
            </a:r>
            <a:br>
              <a:rPr lang="fr-FR" sz="4000" dirty="0"/>
            </a:br>
            <a:r>
              <a:rPr lang="fr-FR" sz="3000" dirty="0"/>
              <a:t>Les transformations/création de colonnes</a:t>
            </a:r>
            <a:endParaRPr lang="fr-FR" sz="4000" dirty="0"/>
          </a:p>
        </p:txBody>
      </p:sp>
      <p:sp>
        <p:nvSpPr>
          <p:cNvPr id="8" name="Espace réservé du contenu 7">
            <a:extLst>
              <a:ext uri="{FF2B5EF4-FFF2-40B4-BE49-F238E27FC236}">
                <a16:creationId xmlns:a16="http://schemas.microsoft.com/office/drawing/2014/main" id="{19119090-D6EB-FF20-1503-0E29B85204E2}"/>
              </a:ext>
            </a:extLst>
          </p:cNvPr>
          <p:cNvSpPr>
            <a:spLocks noGrp="1"/>
          </p:cNvSpPr>
          <p:nvPr>
            <p:ph idx="1"/>
          </p:nvPr>
        </p:nvSpPr>
        <p:spPr>
          <a:xfrm>
            <a:off x="2256817" y="1779105"/>
            <a:ext cx="9441540" cy="4636044"/>
          </a:xfrm>
        </p:spPr>
        <p:txBody>
          <a:bodyPr>
            <a:normAutofit/>
          </a:bodyPr>
          <a:lstStyle/>
          <a:p>
            <a:pPr marL="285750" indent="-285750" algn="just">
              <a:buFont typeface="Wingdings" panose="05000000000000000000" pitchFamily="2" charset="2"/>
              <a:buChar char="Ø"/>
            </a:pPr>
            <a:r>
              <a:rPr lang="fr-FR" dirty="0">
                <a:solidFill>
                  <a:schemeClr val="tx1"/>
                </a:solidFill>
              </a:rPr>
              <a:t>Les </a:t>
            </a:r>
            <a:r>
              <a:rPr lang="fr-FR" b="1" dirty="0">
                <a:solidFill>
                  <a:schemeClr val="tx1"/>
                </a:solidFill>
              </a:rPr>
              <a:t>transformations/création de colonnes </a:t>
            </a:r>
            <a:r>
              <a:rPr lang="fr-FR" dirty="0">
                <a:solidFill>
                  <a:schemeClr val="tx1"/>
                </a:solidFill>
              </a:rPr>
              <a:t>sur des colonnes de type </a:t>
            </a:r>
            <a:r>
              <a:rPr lang="fr-FR" b="1" dirty="0">
                <a:solidFill>
                  <a:schemeClr val="tx1"/>
                </a:solidFill>
              </a:rPr>
              <a:t>texte </a:t>
            </a:r>
            <a:r>
              <a:rPr lang="fr-FR" dirty="0">
                <a:solidFill>
                  <a:schemeClr val="tx1"/>
                </a:solidFill>
              </a:rPr>
              <a:t>: Tout en majuscule/minuscule, supprimer les espaces, etc.</a:t>
            </a:r>
          </a:p>
          <a:p>
            <a:pPr algn="just"/>
            <a:endParaRPr lang="fr-FR" dirty="0">
              <a:solidFill>
                <a:schemeClr val="tx1"/>
              </a:solidFill>
            </a:endParaRPr>
          </a:p>
          <a:p>
            <a:pPr marL="285750" indent="-285750" algn="just">
              <a:buFont typeface="Wingdings" panose="05000000000000000000" pitchFamily="2" charset="2"/>
              <a:buChar char="Ø"/>
            </a:pPr>
            <a:r>
              <a:rPr lang="fr-FR" dirty="0">
                <a:solidFill>
                  <a:schemeClr val="tx1"/>
                </a:solidFill>
              </a:rPr>
              <a:t>Les </a:t>
            </a:r>
            <a:r>
              <a:rPr lang="fr-FR" b="1" dirty="0">
                <a:solidFill>
                  <a:schemeClr val="tx1"/>
                </a:solidFill>
              </a:rPr>
              <a:t>transformations/création de colonnes </a:t>
            </a:r>
            <a:r>
              <a:rPr lang="fr-FR" dirty="0">
                <a:solidFill>
                  <a:schemeClr val="tx1"/>
                </a:solidFill>
              </a:rPr>
              <a:t>sur des colonnes de type </a:t>
            </a:r>
            <a:r>
              <a:rPr lang="fr-FR" b="1" dirty="0">
                <a:solidFill>
                  <a:schemeClr val="tx1"/>
                </a:solidFill>
              </a:rPr>
              <a:t>numérique </a:t>
            </a:r>
            <a:r>
              <a:rPr lang="fr-FR" dirty="0">
                <a:solidFill>
                  <a:schemeClr val="tx1"/>
                </a:solidFill>
              </a:rPr>
              <a:t>: soustraction, addition, multiplication et division simple mais également les arrondis.</a:t>
            </a:r>
          </a:p>
          <a:p>
            <a:pPr marL="0" indent="0" algn="just">
              <a:buNone/>
            </a:pPr>
            <a:endParaRPr lang="fr-FR" dirty="0">
              <a:solidFill>
                <a:schemeClr val="tx1"/>
              </a:solidFill>
            </a:endParaRPr>
          </a:p>
          <a:p>
            <a:pPr marL="285750" indent="-285750" algn="just">
              <a:buFont typeface="Wingdings" panose="05000000000000000000" pitchFamily="2" charset="2"/>
              <a:buChar char="Ø"/>
            </a:pPr>
            <a:r>
              <a:rPr lang="fr-FR" dirty="0">
                <a:solidFill>
                  <a:schemeClr val="tx1"/>
                </a:solidFill>
              </a:rPr>
              <a:t>Les </a:t>
            </a:r>
            <a:r>
              <a:rPr lang="fr-FR" b="1" dirty="0">
                <a:solidFill>
                  <a:schemeClr val="tx1"/>
                </a:solidFill>
              </a:rPr>
              <a:t>transformations/création de colonnes </a:t>
            </a:r>
            <a:r>
              <a:rPr lang="fr-FR" dirty="0">
                <a:solidFill>
                  <a:schemeClr val="tx1"/>
                </a:solidFill>
              </a:rPr>
              <a:t>sur des colonnes de type </a:t>
            </a:r>
            <a:r>
              <a:rPr lang="fr-FR" b="1" dirty="0">
                <a:solidFill>
                  <a:schemeClr val="tx1"/>
                </a:solidFill>
              </a:rPr>
              <a:t>dates</a:t>
            </a:r>
            <a:r>
              <a:rPr lang="fr-FR" dirty="0">
                <a:solidFill>
                  <a:schemeClr val="tx1"/>
                </a:solidFill>
              </a:rPr>
              <a:t>:</a:t>
            </a:r>
          </a:p>
          <a:p>
            <a:pPr marL="285750" indent="-285750" algn="just">
              <a:buFont typeface="Wingdings" panose="05000000000000000000" pitchFamily="2" charset="2"/>
              <a:buChar char="ü"/>
            </a:pPr>
            <a:r>
              <a:rPr lang="fr-FR" i="1" dirty="0">
                <a:solidFill>
                  <a:schemeClr val="tx1"/>
                </a:solidFill>
              </a:rPr>
              <a:t>À partir d’une date, je </a:t>
            </a:r>
            <a:r>
              <a:rPr lang="fr-FR" b="1" i="1" dirty="0">
                <a:solidFill>
                  <a:schemeClr val="tx1"/>
                </a:solidFill>
              </a:rPr>
              <a:t>peux récupérer l’année, le mois, le jour</a:t>
            </a:r>
            <a:r>
              <a:rPr lang="fr-FR" i="1" dirty="0">
                <a:solidFill>
                  <a:schemeClr val="tx1"/>
                </a:solidFill>
              </a:rPr>
              <a:t>, etc. très facilement sans taper du code comme sur Excel (fonction ANNEE par exemple).</a:t>
            </a:r>
          </a:p>
          <a:p>
            <a:pPr marL="285750" indent="-285750" algn="just">
              <a:buFont typeface="Wingdings" panose="05000000000000000000" pitchFamily="2" charset="2"/>
              <a:buChar char="ü"/>
            </a:pPr>
            <a:r>
              <a:rPr lang="fr-FR" i="1" dirty="0">
                <a:solidFill>
                  <a:schemeClr val="tx1"/>
                </a:solidFill>
              </a:rPr>
              <a:t>À partir d’une date, je peux également </a:t>
            </a:r>
            <a:r>
              <a:rPr lang="fr-FR" b="1" i="1" dirty="0">
                <a:solidFill>
                  <a:schemeClr val="tx1"/>
                </a:solidFill>
              </a:rPr>
              <a:t>calculer des âges et/ ou délai </a:t>
            </a:r>
            <a:r>
              <a:rPr lang="fr-FR" i="1" dirty="0">
                <a:solidFill>
                  <a:schemeClr val="tx1"/>
                </a:solidFill>
              </a:rPr>
              <a:t>: âge du client jusqu’à la date du jour, délai de livraison, etc.</a:t>
            </a:r>
          </a:p>
          <a:p>
            <a:pPr algn="just"/>
            <a:endParaRPr lang="fr-FR" sz="1600" dirty="0"/>
          </a:p>
        </p:txBody>
      </p:sp>
      <p:sp>
        <p:nvSpPr>
          <p:cNvPr id="10" name="Espace réservé du numéro de diapositive 4">
            <a:extLst>
              <a:ext uri="{FF2B5EF4-FFF2-40B4-BE49-F238E27FC236}">
                <a16:creationId xmlns:a16="http://schemas.microsoft.com/office/drawing/2014/main" id="{07BFD4A6-4A9D-38F8-4E9C-9FFD2DCABDFC}"/>
              </a:ext>
            </a:extLst>
          </p:cNvPr>
          <p:cNvSpPr>
            <a:spLocks noGrp="1"/>
          </p:cNvSpPr>
          <p:nvPr>
            <p:ph type="sldNum" sz="quarter" idx="12"/>
          </p:nvPr>
        </p:nvSpPr>
        <p:spPr>
          <a:xfrm>
            <a:off x="-68132" y="6330360"/>
            <a:ext cx="502136" cy="252000"/>
          </a:xfrm>
        </p:spPr>
        <p:txBody>
          <a:bodyPr/>
          <a:lstStyle/>
          <a:p>
            <a:fld id="{975A587B-5814-4D9B-9598-FE9CB954CB01}" type="slidenum">
              <a:rPr lang="fr-FR" sz="1400" smtClean="0"/>
              <a:t>32</a:t>
            </a:fld>
            <a:endParaRPr lang="fr-FR" sz="1400"/>
          </a:p>
        </p:txBody>
      </p:sp>
    </p:spTree>
    <p:extLst>
      <p:ext uri="{BB962C8B-B14F-4D97-AF65-F5344CB8AC3E}">
        <p14:creationId xmlns:p14="http://schemas.microsoft.com/office/powerpoint/2010/main" val="2199971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3C824FA0-C879-0D78-DB4F-F8B91E341367}"/>
              </a:ext>
            </a:extLst>
          </p:cNvPr>
          <p:cNvSpPr>
            <a:spLocks noGrp="1"/>
          </p:cNvSpPr>
          <p:nvPr>
            <p:ph type="title"/>
          </p:nvPr>
        </p:nvSpPr>
        <p:spPr>
          <a:xfrm>
            <a:off x="2592925" y="306333"/>
            <a:ext cx="8911687" cy="1280890"/>
          </a:xfrm>
        </p:spPr>
        <p:txBody>
          <a:bodyPr/>
          <a:lstStyle/>
          <a:p>
            <a:r>
              <a:rPr lang="fr-FR" sz="4000" dirty="0"/>
              <a:t>Rappels : Power </a:t>
            </a:r>
            <a:r>
              <a:rPr lang="fr-FR" sz="4000" dirty="0" err="1"/>
              <a:t>Query</a:t>
            </a:r>
            <a:br>
              <a:rPr lang="fr-FR" sz="4000" dirty="0"/>
            </a:br>
            <a:r>
              <a:rPr lang="fr-FR" sz="3000" dirty="0"/>
              <a:t>Les fusions de tables / sources de données</a:t>
            </a:r>
            <a:endParaRPr lang="fr-FR" sz="4000" dirty="0"/>
          </a:p>
        </p:txBody>
      </p:sp>
      <p:sp>
        <p:nvSpPr>
          <p:cNvPr id="8" name="Espace réservé du contenu 7">
            <a:extLst>
              <a:ext uri="{FF2B5EF4-FFF2-40B4-BE49-F238E27FC236}">
                <a16:creationId xmlns:a16="http://schemas.microsoft.com/office/drawing/2014/main" id="{19119090-D6EB-FF20-1503-0E29B85204E2}"/>
              </a:ext>
            </a:extLst>
          </p:cNvPr>
          <p:cNvSpPr>
            <a:spLocks noGrp="1"/>
          </p:cNvSpPr>
          <p:nvPr>
            <p:ph idx="1"/>
          </p:nvPr>
        </p:nvSpPr>
        <p:spPr>
          <a:xfrm>
            <a:off x="2305455" y="1885225"/>
            <a:ext cx="9199157" cy="4571135"/>
          </a:xfrm>
        </p:spPr>
        <p:txBody>
          <a:bodyPr>
            <a:normAutofit/>
          </a:bodyPr>
          <a:lstStyle/>
          <a:p>
            <a:pPr marL="285750" indent="-285750" algn="just">
              <a:buFont typeface="Wingdings" panose="05000000000000000000" pitchFamily="2" charset="2"/>
              <a:buChar char="Ø"/>
            </a:pPr>
            <a:r>
              <a:rPr lang="fr-FR" dirty="0">
                <a:solidFill>
                  <a:schemeClr val="tx1"/>
                </a:solidFill>
              </a:rPr>
              <a:t>Les </a:t>
            </a:r>
            <a:r>
              <a:rPr lang="fr-FR" b="1" dirty="0">
                <a:solidFill>
                  <a:schemeClr val="tx1"/>
                </a:solidFill>
              </a:rPr>
              <a:t>fusions de colonnes </a:t>
            </a:r>
            <a:r>
              <a:rPr lang="fr-FR" dirty="0">
                <a:solidFill>
                  <a:schemeClr val="tx1"/>
                </a:solidFill>
              </a:rPr>
              <a:t>:</a:t>
            </a:r>
          </a:p>
          <a:p>
            <a:pPr algn="just"/>
            <a:r>
              <a:rPr lang="fr-FR" i="1" dirty="0">
                <a:solidFill>
                  <a:schemeClr val="tx1"/>
                </a:solidFill>
              </a:rPr>
              <a:t>Si j’ai deux fichiers différents mais dont une colonne est identique dans les deux et permet de faire </a:t>
            </a:r>
            <a:r>
              <a:rPr lang="fr-FR" b="1" i="1" dirty="0">
                <a:solidFill>
                  <a:schemeClr val="tx1"/>
                </a:solidFill>
              </a:rPr>
              <a:t>une correspondance</a:t>
            </a:r>
            <a:r>
              <a:rPr lang="fr-FR" i="1" dirty="0">
                <a:solidFill>
                  <a:schemeClr val="tx1"/>
                </a:solidFill>
              </a:rPr>
              <a:t>, alors je peux fusionner deux tables pour </a:t>
            </a:r>
            <a:r>
              <a:rPr lang="fr-FR" b="1" i="1" dirty="0">
                <a:solidFill>
                  <a:schemeClr val="tx1"/>
                </a:solidFill>
              </a:rPr>
              <a:t>récupérer des colonnes </a:t>
            </a:r>
            <a:r>
              <a:rPr lang="fr-FR" i="1" dirty="0">
                <a:solidFill>
                  <a:schemeClr val="tx1"/>
                </a:solidFill>
              </a:rPr>
              <a:t>grâce à la colonne de correspondance. Plus simple et plus facile qu’un </a:t>
            </a:r>
            <a:r>
              <a:rPr lang="fr-FR" b="1" i="1" dirty="0" err="1">
                <a:solidFill>
                  <a:schemeClr val="tx1"/>
                </a:solidFill>
              </a:rPr>
              <a:t>RechercheV</a:t>
            </a:r>
            <a:r>
              <a:rPr lang="fr-FR" b="1" i="1" dirty="0">
                <a:solidFill>
                  <a:schemeClr val="tx1"/>
                </a:solidFill>
              </a:rPr>
              <a:t> </a:t>
            </a:r>
            <a:r>
              <a:rPr lang="fr-FR" i="1" dirty="0">
                <a:solidFill>
                  <a:schemeClr val="tx1"/>
                </a:solidFill>
              </a:rPr>
              <a:t>sur Excel.</a:t>
            </a:r>
          </a:p>
          <a:p>
            <a:pPr marL="0" indent="0" algn="just">
              <a:buNone/>
            </a:pPr>
            <a:endParaRPr lang="fr-FR" b="1" i="1" dirty="0">
              <a:solidFill>
                <a:schemeClr val="tx1"/>
              </a:solidFill>
            </a:endParaRPr>
          </a:p>
          <a:p>
            <a:pPr algn="just"/>
            <a:r>
              <a:rPr lang="fr-FR" i="1" u="sng" dirty="0">
                <a:solidFill>
                  <a:schemeClr val="tx1"/>
                </a:solidFill>
              </a:rPr>
              <a:t>Exemple :</a:t>
            </a:r>
          </a:p>
          <a:p>
            <a:pPr marL="285750" indent="-285750" algn="just">
              <a:buFont typeface="Courier New" panose="02070309020205020404" pitchFamily="49" charset="0"/>
              <a:buChar char="o"/>
            </a:pPr>
            <a:r>
              <a:rPr lang="fr-FR" i="1" dirty="0">
                <a:solidFill>
                  <a:schemeClr val="tx1"/>
                </a:solidFill>
              </a:rPr>
              <a:t>J’ai une table de commande avec toutes les informations en lien avec la commande mais je souhaite récupérer le nom du client qui est une colonne qui se trouve dans la table client.</a:t>
            </a:r>
          </a:p>
          <a:p>
            <a:pPr marL="285750" indent="-285750" algn="just">
              <a:buFont typeface="Courier New" panose="02070309020205020404" pitchFamily="49" charset="0"/>
              <a:buChar char="o"/>
            </a:pPr>
            <a:r>
              <a:rPr lang="fr-FR" i="1" dirty="0">
                <a:solidFill>
                  <a:schemeClr val="tx1"/>
                </a:solidFill>
              </a:rPr>
              <a:t>Je vais utiliser le ‘Numéro du client’ présent dans les deux tables pour ramener dans la table commande, le nom du client </a:t>
            </a:r>
            <a:r>
              <a:rPr lang="fr-FR" i="1" dirty="0">
                <a:solidFill>
                  <a:schemeClr val="tx1"/>
                </a:solidFill>
                <a:sym typeface="Wingdings" panose="05000000000000000000" pitchFamily="2" charset="2"/>
              </a:rPr>
              <a:t></a:t>
            </a:r>
            <a:endParaRPr lang="fr-FR" i="1" dirty="0">
              <a:solidFill>
                <a:schemeClr val="tx1"/>
              </a:solidFill>
            </a:endParaRPr>
          </a:p>
        </p:txBody>
      </p:sp>
      <p:sp>
        <p:nvSpPr>
          <p:cNvPr id="10" name="Espace réservé du numéro de diapositive 4">
            <a:extLst>
              <a:ext uri="{FF2B5EF4-FFF2-40B4-BE49-F238E27FC236}">
                <a16:creationId xmlns:a16="http://schemas.microsoft.com/office/drawing/2014/main" id="{07BFD4A6-4A9D-38F8-4E9C-9FFD2DCABDFC}"/>
              </a:ext>
            </a:extLst>
          </p:cNvPr>
          <p:cNvSpPr>
            <a:spLocks noGrp="1"/>
          </p:cNvSpPr>
          <p:nvPr>
            <p:ph type="sldNum" sz="quarter" idx="12"/>
          </p:nvPr>
        </p:nvSpPr>
        <p:spPr>
          <a:xfrm>
            <a:off x="-68132" y="6330360"/>
            <a:ext cx="502136" cy="252000"/>
          </a:xfrm>
        </p:spPr>
        <p:txBody>
          <a:bodyPr/>
          <a:lstStyle/>
          <a:p>
            <a:fld id="{975A587B-5814-4D9B-9598-FE9CB954CB01}" type="slidenum">
              <a:rPr lang="fr-FR" sz="1400" smtClean="0"/>
              <a:t>33</a:t>
            </a:fld>
            <a:endParaRPr lang="fr-FR" sz="1400"/>
          </a:p>
        </p:txBody>
      </p:sp>
    </p:spTree>
    <p:extLst>
      <p:ext uri="{BB962C8B-B14F-4D97-AF65-F5344CB8AC3E}">
        <p14:creationId xmlns:p14="http://schemas.microsoft.com/office/powerpoint/2010/main" val="4039572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3C824FA0-C879-0D78-DB4F-F8B91E341367}"/>
              </a:ext>
            </a:extLst>
          </p:cNvPr>
          <p:cNvSpPr>
            <a:spLocks noGrp="1"/>
          </p:cNvSpPr>
          <p:nvPr>
            <p:ph type="title"/>
          </p:nvPr>
        </p:nvSpPr>
        <p:spPr>
          <a:xfrm>
            <a:off x="2592925" y="306333"/>
            <a:ext cx="8911687" cy="1280890"/>
          </a:xfrm>
        </p:spPr>
        <p:txBody>
          <a:bodyPr/>
          <a:lstStyle/>
          <a:p>
            <a:r>
              <a:rPr lang="fr-FR" sz="4000" dirty="0"/>
              <a:t>Rappels : Power </a:t>
            </a:r>
            <a:r>
              <a:rPr lang="fr-FR" sz="4000" dirty="0" err="1"/>
              <a:t>Query</a:t>
            </a:r>
            <a:br>
              <a:rPr lang="fr-FR" sz="4000" dirty="0"/>
            </a:br>
            <a:r>
              <a:rPr lang="fr-FR" sz="3000" dirty="0"/>
              <a:t>Les fusions de tables / sources de données</a:t>
            </a:r>
            <a:endParaRPr lang="fr-FR" sz="4000" dirty="0"/>
          </a:p>
        </p:txBody>
      </p:sp>
      <p:sp>
        <p:nvSpPr>
          <p:cNvPr id="8" name="Espace réservé du contenu 7">
            <a:extLst>
              <a:ext uri="{FF2B5EF4-FFF2-40B4-BE49-F238E27FC236}">
                <a16:creationId xmlns:a16="http://schemas.microsoft.com/office/drawing/2014/main" id="{19119090-D6EB-FF20-1503-0E29B85204E2}"/>
              </a:ext>
            </a:extLst>
          </p:cNvPr>
          <p:cNvSpPr>
            <a:spLocks noGrp="1"/>
          </p:cNvSpPr>
          <p:nvPr>
            <p:ph idx="1"/>
          </p:nvPr>
        </p:nvSpPr>
        <p:spPr>
          <a:xfrm>
            <a:off x="2305455" y="1885225"/>
            <a:ext cx="9199157" cy="4571135"/>
          </a:xfrm>
        </p:spPr>
        <p:txBody>
          <a:bodyPr>
            <a:normAutofit/>
          </a:bodyPr>
          <a:lstStyle/>
          <a:p>
            <a:pPr marL="285750" indent="-285750" algn="just">
              <a:buFont typeface="Wingdings" panose="05000000000000000000" pitchFamily="2" charset="2"/>
              <a:buChar char="Ø"/>
            </a:pPr>
            <a:r>
              <a:rPr lang="fr-FR" dirty="0">
                <a:solidFill>
                  <a:schemeClr val="tx1"/>
                </a:solidFill>
              </a:rPr>
              <a:t>Les </a:t>
            </a:r>
            <a:r>
              <a:rPr lang="fr-FR" b="1" dirty="0">
                <a:solidFill>
                  <a:schemeClr val="tx1"/>
                </a:solidFill>
              </a:rPr>
              <a:t>fusions de lignes </a:t>
            </a:r>
            <a:r>
              <a:rPr lang="fr-FR" dirty="0">
                <a:solidFill>
                  <a:schemeClr val="tx1"/>
                </a:solidFill>
              </a:rPr>
              <a:t>:</a:t>
            </a:r>
          </a:p>
          <a:p>
            <a:pPr algn="just"/>
            <a:r>
              <a:rPr lang="fr-FR" i="1" dirty="0">
                <a:solidFill>
                  <a:schemeClr val="tx1"/>
                </a:solidFill>
              </a:rPr>
              <a:t>Si j’ai deux tables contenant les mêmes colonnes (ayant le même nom) et que je souhaite </a:t>
            </a:r>
            <a:r>
              <a:rPr lang="fr-FR" b="1" i="1" dirty="0">
                <a:solidFill>
                  <a:schemeClr val="tx1"/>
                </a:solidFill>
              </a:rPr>
              <a:t>compiler/concaténer/ajouter les lignes </a:t>
            </a:r>
            <a:r>
              <a:rPr lang="fr-FR" i="1" dirty="0">
                <a:solidFill>
                  <a:schemeClr val="tx1"/>
                </a:solidFill>
              </a:rPr>
              <a:t>d’une table en dessous des lignes de l’autre table alors je peux le faire très facilement sur l’outil, sans </a:t>
            </a:r>
            <a:r>
              <a:rPr lang="fr-FR" b="1" i="1" dirty="0">
                <a:solidFill>
                  <a:schemeClr val="tx1"/>
                </a:solidFill>
              </a:rPr>
              <a:t>formule/sans copier/coller </a:t>
            </a:r>
            <a:r>
              <a:rPr lang="fr-FR" i="1" dirty="0">
                <a:solidFill>
                  <a:schemeClr val="tx1"/>
                </a:solidFill>
              </a:rPr>
              <a:t>comme sur Excel.</a:t>
            </a:r>
          </a:p>
          <a:p>
            <a:pPr algn="just"/>
            <a:endParaRPr lang="fr-FR" i="1" dirty="0">
              <a:solidFill>
                <a:schemeClr val="tx1"/>
              </a:solidFill>
            </a:endParaRPr>
          </a:p>
          <a:p>
            <a:pPr algn="just"/>
            <a:r>
              <a:rPr lang="fr-FR" i="1" u="sng" dirty="0">
                <a:solidFill>
                  <a:schemeClr val="tx1"/>
                </a:solidFill>
              </a:rPr>
              <a:t>Exemple :</a:t>
            </a:r>
          </a:p>
          <a:p>
            <a:pPr marL="285750" indent="-285750" algn="just">
              <a:buFont typeface="Courier New" panose="02070309020205020404" pitchFamily="49" charset="0"/>
              <a:buChar char="o"/>
            </a:pPr>
            <a:r>
              <a:rPr lang="fr-FR" i="1" dirty="0">
                <a:solidFill>
                  <a:schemeClr val="tx1"/>
                </a:solidFill>
              </a:rPr>
              <a:t>J’ai deux tables de ventes, l’une pour la partie Nord de la France et une autre pour la partie Sud.</a:t>
            </a:r>
          </a:p>
          <a:p>
            <a:pPr marL="285750" indent="-285750" algn="just">
              <a:buFont typeface="Courier New" panose="02070309020205020404" pitchFamily="49" charset="0"/>
              <a:buChar char="o"/>
            </a:pPr>
            <a:r>
              <a:rPr lang="fr-FR" i="1" dirty="0">
                <a:solidFill>
                  <a:schemeClr val="tx1"/>
                </a:solidFill>
              </a:rPr>
              <a:t>Je vais regrouper toutes les lignes des deux fichiers/tables afin d’avoir tout au même endroit.</a:t>
            </a:r>
          </a:p>
          <a:p>
            <a:pPr algn="just"/>
            <a:endParaRPr lang="fr-FR" sz="1600" dirty="0"/>
          </a:p>
        </p:txBody>
      </p:sp>
      <p:sp>
        <p:nvSpPr>
          <p:cNvPr id="10" name="Espace réservé du numéro de diapositive 4">
            <a:extLst>
              <a:ext uri="{FF2B5EF4-FFF2-40B4-BE49-F238E27FC236}">
                <a16:creationId xmlns:a16="http://schemas.microsoft.com/office/drawing/2014/main" id="{07BFD4A6-4A9D-38F8-4E9C-9FFD2DCABDFC}"/>
              </a:ext>
            </a:extLst>
          </p:cNvPr>
          <p:cNvSpPr>
            <a:spLocks noGrp="1"/>
          </p:cNvSpPr>
          <p:nvPr>
            <p:ph type="sldNum" sz="quarter" idx="12"/>
          </p:nvPr>
        </p:nvSpPr>
        <p:spPr>
          <a:xfrm>
            <a:off x="-68132" y="6330360"/>
            <a:ext cx="502136" cy="252000"/>
          </a:xfrm>
        </p:spPr>
        <p:txBody>
          <a:bodyPr/>
          <a:lstStyle/>
          <a:p>
            <a:fld id="{975A587B-5814-4D9B-9598-FE9CB954CB01}" type="slidenum">
              <a:rPr lang="fr-FR" sz="1400" smtClean="0"/>
              <a:t>34</a:t>
            </a:fld>
            <a:endParaRPr lang="fr-FR" sz="1400"/>
          </a:p>
        </p:txBody>
      </p:sp>
    </p:spTree>
    <p:extLst>
      <p:ext uri="{BB962C8B-B14F-4D97-AF65-F5344CB8AC3E}">
        <p14:creationId xmlns:p14="http://schemas.microsoft.com/office/powerpoint/2010/main" val="1873601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10939" y="624110"/>
            <a:ext cx="9474662" cy="1280890"/>
          </a:xfrm>
        </p:spPr>
        <p:txBody>
          <a:bodyPr rtlCol="0">
            <a:normAutofit/>
          </a:bodyPr>
          <a:lstStyle/>
          <a:p>
            <a:r>
              <a:rPr lang="fr-FR" sz="3600" dirty="0"/>
              <a:t>Rappels : Power </a:t>
            </a:r>
            <a:r>
              <a:rPr lang="fr-FR" sz="3600" dirty="0" err="1"/>
              <a:t>Query</a:t>
            </a:r>
            <a:br>
              <a:rPr lang="fr-FR" dirty="0"/>
            </a:br>
            <a:r>
              <a:rPr lang="fr-FR" dirty="0"/>
              <a:t>Vigilance : Colonnes conditionnelles </a:t>
            </a:r>
          </a:p>
        </p:txBody>
      </p:sp>
      <p:sp>
        <p:nvSpPr>
          <p:cNvPr id="4" name="Espace réservé du numéro de diapositive 3"/>
          <p:cNvSpPr>
            <a:spLocks noGrp="1"/>
          </p:cNvSpPr>
          <p:nvPr>
            <p:ph type="sldNum" sz="quarter" idx="12"/>
          </p:nvPr>
        </p:nvSpPr>
        <p:spPr/>
        <p:txBody>
          <a:bodyPr/>
          <a:lstStyle/>
          <a:p>
            <a:pPr rtl="0"/>
            <a:fld id="{401CF334-2D5C-4859-84A6-CA7E6E43FAEB}" type="slidenum">
              <a:rPr lang="fr-FR" noProof="0" smtClean="0"/>
              <a:t>35</a:t>
            </a:fld>
            <a:endParaRPr lang="fr-FR" noProof="0"/>
          </a:p>
        </p:txBody>
      </p:sp>
      <p:pic>
        <p:nvPicPr>
          <p:cNvPr id="6" name="Image 5">
            <a:extLst>
              <a:ext uri="{FF2B5EF4-FFF2-40B4-BE49-F238E27FC236}">
                <a16:creationId xmlns:a16="http://schemas.microsoft.com/office/drawing/2014/main" id="{690B1A64-2377-066B-7582-640D3DB63315}"/>
              </a:ext>
            </a:extLst>
          </p:cNvPr>
          <p:cNvPicPr>
            <a:picLocks noChangeAspect="1"/>
          </p:cNvPicPr>
          <p:nvPr/>
        </p:nvPicPr>
        <p:blipFill>
          <a:blip r:embed="rId3"/>
          <a:stretch>
            <a:fillRect/>
          </a:stretch>
        </p:blipFill>
        <p:spPr>
          <a:xfrm>
            <a:off x="1311579" y="2133315"/>
            <a:ext cx="7398376" cy="3936903"/>
          </a:xfrm>
          <a:prstGeom prst="rect">
            <a:avLst/>
          </a:prstGeom>
          <a:ln>
            <a:noFill/>
          </a:ln>
          <a:effectLst>
            <a:outerShdw blurRad="292100" dist="139700" dir="2700000" algn="tl" rotWithShape="0">
              <a:srgbClr val="333333">
                <a:alpha val="65000"/>
              </a:srgbClr>
            </a:outerShdw>
          </a:effectLst>
        </p:spPr>
      </p:pic>
      <p:sp>
        <p:nvSpPr>
          <p:cNvPr id="8" name="ZoneTexte 7">
            <a:extLst>
              <a:ext uri="{FF2B5EF4-FFF2-40B4-BE49-F238E27FC236}">
                <a16:creationId xmlns:a16="http://schemas.microsoft.com/office/drawing/2014/main" id="{F2FC675B-3D97-FDCE-7DB6-548BCA918443}"/>
              </a:ext>
            </a:extLst>
          </p:cNvPr>
          <p:cNvSpPr txBox="1"/>
          <p:nvPr/>
        </p:nvSpPr>
        <p:spPr>
          <a:xfrm>
            <a:off x="8930655" y="2357284"/>
            <a:ext cx="2695074" cy="3139321"/>
          </a:xfrm>
          <a:prstGeom prst="rect">
            <a:avLst/>
          </a:prstGeom>
          <a:noFill/>
        </p:spPr>
        <p:txBody>
          <a:bodyPr wrap="square" rtlCol="0">
            <a:spAutoFit/>
          </a:bodyPr>
          <a:lstStyle/>
          <a:p>
            <a:r>
              <a:rPr lang="fr-FR" dirty="0"/>
              <a:t>S’il doit gérer des valeurs numériques qui contiennent des </a:t>
            </a:r>
            <a:r>
              <a:rPr lang="fr-FR" dirty="0" err="1"/>
              <a:t>Null</a:t>
            </a:r>
            <a:r>
              <a:rPr lang="fr-FR" dirty="0"/>
              <a:t> (pas de valeur) </a:t>
            </a:r>
          </a:p>
          <a:p>
            <a:endParaRPr lang="fr-FR" u="sng" dirty="0"/>
          </a:p>
          <a:p>
            <a:r>
              <a:rPr lang="fr-FR" b="1" u="sng" dirty="0">
                <a:solidFill>
                  <a:schemeClr val="accent4"/>
                </a:solidFill>
              </a:rPr>
              <a:t>Il est important de gérer les NULL en premier</a:t>
            </a:r>
          </a:p>
          <a:p>
            <a:endParaRPr lang="fr-FR" u="sng" dirty="0"/>
          </a:p>
          <a:p>
            <a:r>
              <a:rPr lang="fr-FR" dirty="0"/>
              <a:t>Sinon, cela créera des </a:t>
            </a:r>
            <a:r>
              <a:rPr lang="fr-FR" b="1" dirty="0"/>
              <a:t>ERREURS</a:t>
            </a:r>
            <a:r>
              <a:rPr lang="fr-FR" dirty="0"/>
              <a:t>.</a:t>
            </a:r>
          </a:p>
        </p:txBody>
      </p:sp>
    </p:spTree>
    <p:extLst>
      <p:ext uri="{BB962C8B-B14F-4D97-AF65-F5344CB8AC3E}">
        <p14:creationId xmlns:p14="http://schemas.microsoft.com/office/powerpoint/2010/main" val="1974513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89212" y="562846"/>
            <a:ext cx="9192675" cy="1280890"/>
          </a:xfrm>
        </p:spPr>
        <p:txBody>
          <a:bodyPr rtlCol="0">
            <a:normAutofit/>
          </a:bodyPr>
          <a:lstStyle/>
          <a:p>
            <a:pPr rtl="0"/>
            <a:r>
              <a:rPr lang="fr-FR" sz="3600" dirty="0"/>
              <a:t>Rappels : </a:t>
            </a:r>
            <a:r>
              <a:rPr lang="fr-FR" dirty="0"/>
              <a:t>Power </a:t>
            </a:r>
            <a:r>
              <a:rPr lang="fr-FR" dirty="0" err="1"/>
              <a:t>Query</a:t>
            </a:r>
            <a:br>
              <a:rPr lang="fr-FR" dirty="0"/>
            </a:br>
            <a:r>
              <a:rPr lang="fr-FR" dirty="0"/>
              <a:t>Désactiver/activer le chargement</a:t>
            </a:r>
          </a:p>
        </p:txBody>
      </p:sp>
      <p:sp>
        <p:nvSpPr>
          <p:cNvPr id="3" name="Espace réservé du numéro de diapositive 2"/>
          <p:cNvSpPr>
            <a:spLocks noGrp="1"/>
          </p:cNvSpPr>
          <p:nvPr>
            <p:ph type="sldNum" sz="quarter" idx="12"/>
          </p:nvPr>
        </p:nvSpPr>
        <p:spPr/>
        <p:txBody>
          <a:bodyPr/>
          <a:lstStyle/>
          <a:p>
            <a:pPr rtl="0"/>
            <a:fld id="{401CF334-2D5C-4859-84A6-CA7E6E43FAEB}" type="slidenum">
              <a:rPr lang="fr-FR" noProof="0" smtClean="0"/>
              <a:t>36</a:t>
            </a:fld>
            <a:endParaRPr lang="fr-FR" noProof="0"/>
          </a:p>
        </p:txBody>
      </p:sp>
      <p:sp>
        <p:nvSpPr>
          <p:cNvPr id="16" name="Rectangle 15">
            <a:extLst>
              <a:ext uri="{FF2B5EF4-FFF2-40B4-BE49-F238E27FC236}">
                <a16:creationId xmlns:a16="http://schemas.microsoft.com/office/drawing/2014/main" id="{7680A1AC-F915-43DE-AA83-C763E7D842C4}"/>
              </a:ext>
            </a:extLst>
          </p:cNvPr>
          <p:cNvSpPr/>
          <p:nvPr/>
        </p:nvSpPr>
        <p:spPr>
          <a:xfrm>
            <a:off x="2589212" y="2337219"/>
            <a:ext cx="6649156" cy="1754326"/>
          </a:xfrm>
          <a:prstGeom prst="rect">
            <a:avLst/>
          </a:prstGeom>
        </p:spPr>
        <p:txBody>
          <a:bodyPr wrap="square">
            <a:spAutoFit/>
          </a:bodyPr>
          <a:lstStyle/>
          <a:p>
            <a:pPr marL="285750" indent="-285750" algn="just">
              <a:buFont typeface="Wingdings" panose="05000000000000000000" pitchFamily="2" charset="2"/>
              <a:buChar char="Ø"/>
            </a:pPr>
            <a:r>
              <a:rPr lang="fr-FR" dirty="0"/>
              <a:t>Par défaut, chaque requête/table à laquelle on s’est connecté via Power </a:t>
            </a:r>
            <a:r>
              <a:rPr lang="fr-FR" dirty="0" err="1"/>
              <a:t>Query</a:t>
            </a:r>
            <a:r>
              <a:rPr lang="fr-FR" dirty="0"/>
              <a:t>, </a:t>
            </a:r>
            <a:r>
              <a:rPr lang="fr-FR" b="1" dirty="0">
                <a:solidFill>
                  <a:schemeClr val="accent5"/>
                </a:solidFill>
              </a:rPr>
              <a:t>est chargée automatiquement dans Power BI.</a:t>
            </a:r>
          </a:p>
          <a:p>
            <a:pPr algn="just"/>
            <a:endParaRPr lang="fr-FR" dirty="0"/>
          </a:p>
          <a:p>
            <a:pPr algn="just"/>
            <a:r>
              <a:rPr lang="fr-FR" dirty="0"/>
              <a:t>Afin de </a:t>
            </a:r>
            <a:r>
              <a:rPr lang="fr-FR" b="1" dirty="0"/>
              <a:t>désactiver le chargement</a:t>
            </a:r>
            <a:r>
              <a:rPr lang="fr-FR" dirty="0"/>
              <a:t>, il suffit de cliquer sur la case cochée par défaut.</a:t>
            </a:r>
          </a:p>
        </p:txBody>
      </p:sp>
      <p:pic>
        <p:nvPicPr>
          <p:cNvPr id="5" name="Image 4">
            <a:extLst>
              <a:ext uri="{FF2B5EF4-FFF2-40B4-BE49-F238E27FC236}">
                <a16:creationId xmlns:a16="http://schemas.microsoft.com/office/drawing/2014/main" id="{0876EEA5-D9D2-B8DF-DD86-4812D4A0DCE3}"/>
              </a:ext>
            </a:extLst>
          </p:cNvPr>
          <p:cNvPicPr>
            <a:picLocks noChangeAspect="1"/>
          </p:cNvPicPr>
          <p:nvPr/>
        </p:nvPicPr>
        <p:blipFill>
          <a:blip r:embed="rId3"/>
          <a:stretch>
            <a:fillRect/>
          </a:stretch>
        </p:blipFill>
        <p:spPr>
          <a:xfrm>
            <a:off x="4849988" y="4301225"/>
            <a:ext cx="3681917" cy="17543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1443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10939" y="624110"/>
            <a:ext cx="9474662" cy="1280890"/>
          </a:xfrm>
        </p:spPr>
        <p:txBody>
          <a:bodyPr rtlCol="0">
            <a:normAutofit/>
          </a:bodyPr>
          <a:lstStyle/>
          <a:p>
            <a:r>
              <a:rPr lang="fr-FR" sz="3600" dirty="0"/>
              <a:t>Rappels : </a:t>
            </a:r>
            <a:r>
              <a:rPr lang="fr-FR" dirty="0"/>
              <a:t>Power </a:t>
            </a:r>
            <a:r>
              <a:rPr lang="fr-FR" dirty="0" err="1"/>
              <a:t>Query</a:t>
            </a:r>
            <a:br>
              <a:rPr lang="fr-FR" dirty="0"/>
            </a:br>
            <a:r>
              <a:rPr lang="fr-FR" dirty="0"/>
              <a:t>Inclure dans l’actualisation du rapport</a:t>
            </a:r>
          </a:p>
        </p:txBody>
      </p:sp>
      <p:sp>
        <p:nvSpPr>
          <p:cNvPr id="4" name="Espace réservé du numéro de diapositive 3"/>
          <p:cNvSpPr>
            <a:spLocks noGrp="1"/>
          </p:cNvSpPr>
          <p:nvPr>
            <p:ph type="sldNum" sz="quarter" idx="12"/>
          </p:nvPr>
        </p:nvSpPr>
        <p:spPr/>
        <p:txBody>
          <a:bodyPr/>
          <a:lstStyle/>
          <a:p>
            <a:pPr rtl="0"/>
            <a:fld id="{401CF334-2D5C-4859-84A6-CA7E6E43FAEB}" type="slidenum">
              <a:rPr lang="fr-FR" noProof="0" smtClean="0"/>
              <a:t>37</a:t>
            </a:fld>
            <a:endParaRPr lang="fr-FR" noProof="0"/>
          </a:p>
        </p:txBody>
      </p:sp>
      <p:sp>
        <p:nvSpPr>
          <p:cNvPr id="8" name="ZoneTexte 7">
            <a:extLst>
              <a:ext uri="{FF2B5EF4-FFF2-40B4-BE49-F238E27FC236}">
                <a16:creationId xmlns:a16="http://schemas.microsoft.com/office/drawing/2014/main" id="{F2FC675B-3D97-FDCE-7DB6-548BCA918443}"/>
              </a:ext>
            </a:extLst>
          </p:cNvPr>
          <p:cNvSpPr txBox="1"/>
          <p:nvPr/>
        </p:nvSpPr>
        <p:spPr>
          <a:xfrm>
            <a:off x="8206154" y="2357284"/>
            <a:ext cx="3579447" cy="3970318"/>
          </a:xfrm>
          <a:prstGeom prst="rect">
            <a:avLst/>
          </a:prstGeom>
          <a:noFill/>
        </p:spPr>
        <p:txBody>
          <a:bodyPr wrap="square" rtlCol="0">
            <a:spAutoFit/>
          </a:bodyPr>
          <a:lstStyle/>
          <a:p>
            <a:pPr marL="285750" indent="-285750" algn="just">
              <a:buFont typeface="Wingdings" panose="05000000000000000000" pitchFamily="2" charset="2"/>
              <a:buChar char="Ø"/>
            </a:pPr>
            <a:r>
              <a:rPr lang="fr-FR" dirty="0"/>
              <a:t>On peut aussi </a:t>
            </a:r>
            <a:r>
              <a:rPr lang="fr-FR" b="1" dirty="0">
                <a:solidFill>
                  <a:schemeClr val="accent5"/>
                </a:solidFill>
              </a:rPr>
              <a:t>exclure l’actualisation des données </a:t>
            </a:r>
            <a:r>
              <a:rPr lang="fr-FR" dirty="0"/>
              <a:t>d’une requête</a:t>
            </a:r>
            <a:r>
              <a:rPr lang="fr-FR" b="1" dirty="0"/>
              <a:t>.</a:t>
            </a:r>
          </a:p>
          <a:p>
            <a:pPr marL="285750" indent="-285750" algn="just">
              <a:buFont typeface="Wingdings" panose="05000000000000000000" pitchFamily="2" charset="2"/>
              <a:buChar char="Ø"/>
            </a:pPr>
            <a:endParaRPr lang="fr-FR" dirty="0"/>
          </a:p>
          <a:p>
            <a:pPr marL="285750" indent="-285750" algn="just">
              <a:buFont typeface="Wingdings" panose="05000000000000000000" pitchFamily="2" charset="2"/>
              <a:buChar char="Ø"/>
            </a:pPr>
            <a:r>
              <a:rPr lang="fr-FR" dirty="0"/>
              <a:t>Je me connecte une première fois à une source de données, sauf que je souhaite que </a:t>
            </a:r>
            <a:r>
              <a:rPr lang="fr-FR" b="1" dirty="0">
                <a:solidFill>
                  <a:schemeClr val="accent4"/>
                </a:solidFill>
              </a:rPr>
              <a:t>les données ne bougent plus même si la source est modifiée</a:t>
            </a:r>
            <a:r>
              <a:rPr lang="fr-FR" b="1" dirty="0"/>
              <a:t>.</a:t>
            </a:r>
          </a:p>
          <a:p>
            <a:pPr marL="285750" indent="-285750" algn="just">
              <a:buFont typeface="Wingdings" panose="05000000000000000000" pitchFamily="2" charset="2"/>
              <a:buChar char="Ø"/>
            </a:pPr>
            <a:endParaRPr lang="fr-FR" b="1" dirty="0"/>
          </a:p>
          <a:p>
            <a:pPr marL="285750" indent="-285750" algn="just">
              <a:buFont typeface="Wingdings" panose="05000000000000000000" pitchFamily="2" charset="2"/>
              <a:buChar char="Ø"/>
            </a:pPr>
            <a:r>
              <a:rPr lang="fr-FR" dirty="0"/>
              <a:t>Cela permet d’avoir un </a:t>
            </a:r>
            <a:r>
              <a:rPr lang="fr-FR" b="1" dirty="0"/>
              <a:t>instantanée des données.</a:t>
            </a:r>
          </a:p>
          <a:p>
            <a:pPr marL="285750" indent="-285750" algn="just">
              <a:buFont typeface="Wingdings" panose="05000000000000000000" pitchFamily="2" charset="2"/>
              <a:buChar char="Ø"/>
            </a:pPr>
            <a:endParaRPr lang="fr-FR" b="1" dirty="0"/>
          </a:p>
        </p:txBody>
      </p:sp>
      <p:pic>
        <p:nvPicPr>
          <p:cNvPr id="5" name="Image 4">
            <a:extLst>
              <a:ext uri="{FF2B5EF4-FFF2-40B4-BE49-F238E27FC236}">
                <a16:creationId xmlns:a16="http://schemas.microsoft.com/office/drawing/2014/main" id="{CA8F2A81-B83D-0B7D-D10B-3D47139DA5E6}"/>
              </a:ext>
            </a:extLst>
          </p:cNvPr>
          <p:cNvPicPr>
            <a:picLocks noChangeAspect="1"/>
          </p:cNvPicPr>
          <p:nvPr/>
        </p:nvPicPr>
        <p:blipFill>
          <a:blip r:embed="rId3"/>
          <a:stretch>
            <a:fillRect/>
          </a:stretch>
        </p:blipFill>
        <p:spPr>
          <a:xfrm>
            <a:off x="1520987" y="2233445"/>
            <a:ext cx="6430272" cy="2391109"/>
          </a:xfrm>
          <a:prstGeom prst="rect">
            <a:avLst/>
          </a:prstGeom>
        </p:spPr>
      </p:pic>
      <p:sp>
        <p:nvSpPr>
          <p:cNvPr id="6" name="ZoneTexte 5">
            <a:extLst>
              <a:ext uri="{FF2B5EF4-FFF2-40B4-BE49-F238E27FC236}">
                <a16:creationId xmlns:a16="http://schemas.microsoft.com/office/drawing/2014/main" id="{E90FD3F4-F38C-EAA5-5E94-B8729CEBAEA8}"/>
              </a:ext>
            </a:extLst>
          </p:cNvPr>
          <p:cNvSpPr txBox="1"/>
          <p:nvPr/>
        </p:nvSpPr>
        <p:spPr>
          <a:xfrm>
            <a:off x="1520987" y="5275385"/>
            <a:ext cx="6430272" cy="1077218"/>
          </a:xfrm>
          <a:prstGeom prst="rect">
            <a:avLst/>
          </a:prstGeom>
          <a:noFill/>
        </p:spPr>
        <p:txBody>
          <a:bodyPr wrap="square" rtlCol="0">
            <a:spAutoFit/>
          </a:bodyPr>
          <a:lstStyle/>
          <a:p>
            <a:pPr algn="just"/>
            <a:r>
              <a:rPr lang="fr-FR" sz="1600" i="1" dirty="0"/>
              <a:t>Si plus tard, une nouvelle ligne est créée (comme dans l’exemple ci-dessus) dans la source et que j’actualise Power BI, il </a:t>
            </a:r>
            <a:r>
              <a:rPr lang="fr-FR" sz="1600" b="1" i="1" dirty="0"/>
              <a:t>n’apparaitra pas dans la fenêtre Power BI et les rapports </a:t>
            </a:r>
            <a:r>
              <a:rPr lang="fr-FR" sz="1600" i="1" dirty="0"/>
              <a:t>utilisant les données correspondantes.</a:t>
            </a:r>
          </a:p>
        </p:txBody>
      </p:sp>
    </p:spTree>
    <p:extLst>
      <p:ext uri="{BB962C8B-B14F-4D97-AF65-F5344CB8AC3E}">
        <p14:creationId xmlns:p14="http://schemas.microsoft.com/office/powerpoint/2010/main" val="3260216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87813" y="512462"/>
            <a:ext cx="8207470" cy="1280890"/>
          </a:xfrm>
        </p:spPr>
        <p:txBody>
          <a:bodyPr>
            <a:noAutofit/>
          </a:bodyPr>
          <a:lstStyle/>
          <a:p>
            <a:r>
              <a:rPr lang="fr-FR" sz="3600" dirty="0"/>
              <a:t>Rappels : </a:t>
            </a:r>
            <a:r>
              <a:rPr lang="fr-FR" dirty="0"/>
              <a:t>Power </a:t>
            </a:r>
            <a:r>
              <a:rPr lang="fr-FR" dirty="0" err="1"/>
              <a:t>Query</a:t>
            </a:r>
            <a:br>
              <a:rPr lang="fr-FR" dirty="0"/>
            </a:br>
            <a:r>
              <a:rPr lang="fr-FR" dirty="0"/>
              <a:t>Dupliquer et Référence de requête</a:t>
            </a:r>
          </a:p>
        </p:txBody>
      </p:sp>
      <p:sp>
        <p:nvSpPr>
          <p:cNvPr id="5" name="Espace réservé du numéro de diapositive 4">
            <a:extLst>
              <a:ext uri="{FF2B5EF4-FFF2-40B4-BE49-F238E27FC236}">
                <a16:creationId xmlns:a16="http://schemas.microsoft.com/office/drawing/2014/main" id="{2C0D4047-3CC8-4C07-A02E-ED05CE4EEA4C}"/>
              </a:ext>
            </a:extLst>
          </p:cNvPr>
          <p:cNvSpPr>
            <a:spLocks noGrp="1"/>
          </p:cNvSpPr>
          <p:nvPr>
            <p:ph type="sldNum" sz="quarter" idx="12"/>
          </p:nvPr>
        </p:nvSpPr>
        <p:spPr/>
        <p:txBody>
          <a:bodyPr/>
          <a:lstStyle/>
          <a:p>
            <a:pPr rtl="0"/>
            <a:fld id="{401CF334-2D5C-4859-84A6-CA7E6E43FAEB}" type="slidenum">
              <a:rPr lang="fr-FR" noProof="0" smtClean="0"/>
              <a:t>38</a:t>
            </a:fld>
            <a:endParaRPr lang="fr-FR" noProof="0"/>
          </a:p>
        </p:txBody>
      </p:sp>
      <p:sp>
        <p:nvSpPr>
          <p:cNvPr id="4" name="Espace réservé du contenu 7">
            <a:extLst>
              <a:ext uri="{FF2B5EF4-FFF2-40B4-BE49-F238E27FC236}">
                <a16:creationId xmlns:a16="http://schemas.microsoft.com/office/drawing/2014/main" id="{B57BBEE1-E4FB-B8CA-A8CF-AB700FC8B476}"/>
              </a:ext>
            </a:extLst>
          </p:cNvPr>
          <p:cNvSpPr>
            <a:spLocks noGrp="1"/>
          </p:cNvSpPr>
          <p:nvPr>
            <p:ph idx="1"/>
          </p:nvPr>
        </p:nvSpPr>
        <p:spPr>
          <a:xfrm>
            <a:off x="1742546" y="2168797"/>
            <a:ext cx="7319392" cy="4423913"/>
          </a:xfrm>
        </p:spPr>
        <p:txBody>
          <a:bodyPr>
            <a:normAutofit fontScale="92500" lnSpcReduction="20000"/>
          </a:bodyPr>
          <a:lstStyle/>
          <a:p>
            <a:pPr algn="just">
              <a:buFont typeface="Wingdings" panose="05000000000000000000" pitchFamily="2" charset="2"/>
              <a:buChar char="v"/>
            </a:pPr>
            <a:r>
              <a:rPr lang="fr-FR" sz="1900" dirty="0"/>
              <a:t>Il est possible de dupliquer une requête, mais deux possibilités existent dans ce sens. </a:t>
            </a:r>
          </a:p>
          <a:p>
            <a:pPr marL="0" indent="0" algn="just">
              <a:buNone/>
            </a:pPr>
            <a:endParaRPr lang="fr-FR" sz="1900" dirty="0"/>
          </a:p>
          <a:p>
            <a:pPr marL="285750" indent="-285750" algn="just">
              <a:buFont typeface="Wingdings" panose="05000000000000000000" pitchFamily="2" charset="2"/>
              <a:buChar char="Ø"/>
            </a:pPr>
            <a:r>
              <a:rPr lang="fr-FR" sz="1900" b="1" dirty="0">
                <a:solidFill>
                  <a:schemeClr val="accent2"/>
                </a:solidFill>
              </a:rPr>
              <a:t>Dupliquer : </a:t>
            </a:r>
            <a:r>
              <a:rPr lang="fr-FR" sz="1900" dirty="0"/>
              <a:t>permet de </a:t>
            </a:r>
            <a:r>
              <a:rPr lang="fr-FR" sz="1900" b="1" i="1" dirty="0"/>
              <a:t>copier/coller l’éditeur avancé </a:t>
            </a:r>
            <a:r>
              <a:rPr lang="fr-FR" sz="1900" dirty="0"/>
              <a:t>de la requête. Il n’y a donc aucune dépendance entre la requête copiée et celle collée. Chacune va se connecter à la source de données en externe.</a:t>
            </a:r>
          </a:p>
          <a:p>
            <a:pPr marL="285750" indent="-285750" algn="just">
              <a:buFont typeface="Wingdings" panose="05000000000000000000" pitchFamily="2" charset="2"/>
              <a:buChar char="Ø"/>
            </a:pPr>
            <a:endParaRPr lang="fr-FR" sz="1900" dirty="0"/>
          </a:p>
          <a:p>
            <a:pPr marL="285750" indent="-285750" algn="just">
              <a:buFont typeface="Wingdings" panose="05000000000000000000" pitchFamily="2" charset="2"/>
              <a:buChar char="Ø"/>
            </a:pPr>
            <a:r>
              <a:rPr lang="fr-FR" sz="1900" b="1" dirty="0">
                <a:solidFill>
                  <a:schemeClr val="accent2"/>
                </a:solidFill>
              </a:rPr>
              <a:t>Référence : </a:t>
            </a:r>
            <a:r>
              <a:rPr lang="fr-FR" sz="1900" dirty="0"/>
              <a:t>permet de </a:t>
            </a:r>
            <a:r>
              <a:rPr lang="fr-FR" sz="1900" b="1" i="1" dirty="0"/>
              <a:t>copier/coller le résultat en lien </a:t>
            </a:r>
            <a:r>
              <a:rPr lang="fr-FR" sz="1900" dirty="0"/>
              <a:t>avec la dernière étape appliquée de la requête copiée. Il  y a donc une dépendance. Si on rajoute une étape dans la requête copiée, cela affectera la requête collée. </a:t>
            </a:r>
          </a:p>
          <a:p>
            <a:pPr marL="285750" indent="-285750" algn="just">
              <a:buFont typeface="Wingdings" panose="05000000000000000000" pitchFamily="2" charset="2"/>
              <a:buChar char="Ø"/>
            </a:pPr>
            <a:endParaRPr lang="fr-FR" sz="1900" dirty="0"/>
          </a:p>
          <a:p>
            <a:pPr marL="285750" indent="-285750" algn="just">
              <a:buFont typeface="Wingdings" panose="05000000000000000000" pitchFamily="2" charset="2"/>
              <a:buChar char="Ø"/>
            </a:pPr>
            <a:endParaRPr lang="fr-FR" sz="1900" dirty="0"/>
          </a:p>
          <a:p>
            <a:pPr marL="285750" indent="-285750" algn="just">
              <a:buFont typeface="Wingdings" panose="05000000000000000000" pitchFamily="2" charset="2"/>
              <a:buChar char="Ø"/>
            </a:pPr>
            <a:r>
              <a:rPr lang="fr-FR" sz="1900" dirty="0"/>
              <a:t>Il faut </a:t>
            </a:r>
            <a:r>
              <a:rPr lang="fr-FR" sz="1900" b="1" dirty="0"/>
              <a:t>cliquer droit sur la requête </a:t>
            </a:r>
            <a:r>
              <a:rPr lang="fr-FR" sz="1900" dirty="0"/>
              <a:t>à gauche afin d’y accéder !</a:t>
            </a:r>
          </a:p>
          <a:p>
            <a:pPr marL="285750" indent="-285750" algn="just">
              <a:buFont typeface="Wingdings" panose="05000000000000000000" pitchFamily="2" charset="2"/>
              <a:buChar char="Ø"/>
            </a:pPr>
            <a:endParaRPr lang="fr-FR" dirty="0"/>
          </a:p>
        </p:txBody>
      </p:sp>
      <p:pic>
        <p:nvPicPr>
          <p:cNvPr id="7" name="Image 6">
            <a:extLst>
              <a:ext uri="{FF2B5EF4-FFF2-40B4-BE49-F238E27FC236}">
                <a16:creationId xmlns:a16="http://schemas.microsoft.com/office/drawing/2014/main" id="{0FA9960F-A48E-1CB9-9C86-45337256C1F0}"/>
              </a:ext>
            </a:extLst>
          </p:cNvPr>
          <p:cNvPicPr>
            <a:picLocks noChangeAspect="1"/>
          </p:cNvPicPr>
          <p:nvPr/>
        </p:nvPicPr>
        <p:blipFill>
          <a:blip r:embed="rId3"/>
          <a:stretch>
            <a:fillRect/>
          </a:stretch>
        </p:blipFill>
        <p:spPr>
          <a:xfrm>
            <a:off x="9223022" y="2168798"/>
            <a:ext cx="2744523" cy="1863882"/>
          </a:xfrm>
          <a:prstGeom prst="rect">
            <a:avLst/>
          </a:prstGeom>
          <a:ln>
            <a:noFill/>
          </a:ln>
          <a:effectLst>
            <a:outerShdw blurRad="292100" dist="139700" dir="2700000" algn="tl" rotWithShape="0">
              <a:srgbClr val="333333">
                <a:alpha val="65000"/>
              </a:srgbClr>
            </a:outerShdw>
          </a:effectLst>
        </p:spPr>
      </p:pic>
      <p:pic>
        <p:nvPicPr>
          <p:cNvPr id="9" name="Image 8">
            <a:extLst>
              <a:ext uri="{FF2B5EF4-FFF2-40B4-BE49-F238E27FC236}">
                <a16:creationId xmlns:a16="http://schemas.microsoft.com/office/drawing/2014/main" id="{F0626D00-D486-7456-081E-F816F1910439}"/>
              </a:ext>
            </a:extLst>
          </p:cNvPr>
          <p:cNvPicPr>
            <a:picLocks noChangeAspect="1"/>
          </p:cNvPicPr>
          <p:nvPr/>
        </p:nvPicPr>
        <p:blipFill>
          <a:blip r:embed="rId4"/>
          <a:stretch>
            <a:fillRect/>
          </a:stretch>
        </p:blipFill>
        <p:spPr>
          <a:xfrm>
            <a:off x="7315200" y="5332749"/>
            <a:ext cx="4652345" cy="792776"/>
          </a:xfrm>
          <a:prstGeom prst="rect">
            <a:avLst/>
          </a:prstGeom>
        </p:spPr>
      </p:pic>
    </p:spTree>
    <p:extLst>
      <p:ext uri="{BB962C8B-B14F-4D97-AF65-F5344CB8AC3E}">
        <p14:creationId xmlns:p14="http://schemas.microsoft.com/office/powerpoint/2010/main" val="2381044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9EE8919E-45D1-2910-BEF4-277F0021D982}"/>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DEFD95E9-43AC-1A34-B74A-5A080EB66E56}"/>
              </a:ext>
            </a:extLst>
          </p:cNvPr>
          <p:cNvSpPr>
            <a:spLocks noGrp="1"/>
          </p:cNvSpPr>
          <p:nvPr>
            <p:ph type="ctrTitle"/>
          </p:nvPr>
        </p:nvSpPr>
        <p:spPr>
          <a:xfrm>
            <a:off x="3350394" y="3429001"/>
            <a:ext cx="8131550" cy="1611536"/>
          </a:xfrm>
        </p:spPr>
        <p:txBody>
          <a:bodyPr>
            <a:normAutofit/>
          </a:bodyPr>
          <a:lstStyle/>
          <a:p>
            <a:pPr>
              <a:lnSpc>
                <a:spcPct val="90000"/>
              </a:lnSpc>
            </a:pPr>
            <a:r>
              <a:rPr lang="fr-FR" sz="5400" dirty="0">
                <a:solidFill>
                  <a:schemeClr val="tx1"/>
                </a:solidFill>
                <a:effectLst/>
              </a:rPr>
              <a:t>Fusionner les requêtes pour réduire les flocons</a:t>
            </a:r>
            <a:endParaRPr lang="fr-FR" sz="5000" dirty="0"/>
          </a:p>
        </p:txBody>
      </p:sp>
      <p:sp>
        <p:nvSpPr>
          <p:cNvPr id="4" name="Espace réservé du numéro de diapositive 3">
            <a:extLst>
              <a:ext uri="{FF2B5EF4-FFF2-40B4-BE49-F238E27FC236}">
                <a16:creationId xmlns:a16="http://schemas.microsoft.com/office/drawing/2014/main" id="{9389B4F2-90B8-A385-600F-0EB5E5F69BAD}"/>
              </a:ext>
            </a:extLst>
          </p:cNvPr>
          <p:cNvSpPr>
            <a:spLocks noGrp="1"/>
          </p:cNvSpPr>
          <p:nvPr>
            <p:ph type="sldNum" sz="quarter" idx="12"/>
          </p:nvPr>
        </p:nvSpPr>
        <p:spPr>
          <a:xfrm>
            <a:off x="110598" y="4543907"/>
            <a:ext cx="779767" cy="365125"/>
          </a:xfrm>
        </p:spPr>
        <p:txBody>
          <a:bodyPr>
            <a:normAutofit/>
          </a:bodyPr>
          <a:lstStyle/>
          <a:p>
            <a:pPr rtl="0">
              <a:lnSpc>
                <a:spcPct val="90000"/>
              </a:lnSpc>
              <a:spcAft>
                <a:spcPts val="600"/>
              </a:spcAft>
            </a:pPr>
            <a:fld id="{401CF334-2D5C-4859-84A6-CA7E6E43FAEB}" type="slidenum">
              <a:rPr lang="fr-FR" sz="1900" noProof="0" smtClean="0"/>
              <a:pPr rtl="0">
                <a:lnSpc>
                  <a:spcPct val="90000"/>
                </a:lnSpc>
                <a:spcAft>
                  <a:spcPts val="600"/>
                </a:spcAft>
              </a:pPr>
              <a:t>39</a:t>
            </a:fld>
            <a:endParaRPr lang="fr-FR" sz="1900" noProof="0"/>
          </a:p>
        </p:txBody>
      </p:sp>
    </p:spTree>
    <p:extLst>
      <p:ext uri="{BB962C8B-B14F-4D97-AF65-F5344CB8AC3E}">
        <p14:creationId xmlns:p14="http://schemas.microsoft.com/office/powerpoint/2010/main" val="34812652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dirty="0"/>
              <a:t>La Formatrice</a:t>
            </a:r>
          </a:p>
        </p:txBody>
      </p:sp>
      <p:sp>
        <p:nvSpPr>
          <p:cNvPr id="3" name="Espace réservé du contenu 2"/>
          <p:cNvSpPr>
            <a:spLocks noGrp="1"/>
          </p:cNvSpPr>
          <p:nvPr>
            <p:ph idx="1"/>
          </p:nvPr>
        </p:nvSpPr>
        <p:spPr>
          <a:xfrm>
            <a:off x="2592925" y="2261062"/>
            <a:ext cx="8915400" cy="3907855"/>
          </a:xfrm>
        </p:spPr>
        <p:txBody>
          <a:bodyPr rtlCol="0">
            <a:normAutofit fontScale="92500"/>
          </a:bodyPr>
          <a:lstStyle/>
          <a:p>
            <a:r>
              <a:rPr lang="fr-FR" sz="2500" b="1" dirty="0"/>
              <a:t>Laure BERENGUER</a:t>
            </a:r>
            <a:r>
              <a:rPr lang="fr-FR" sz="2500" dirty="0"/>
              <a:t>, consultante et formatrice indépendante</a:t>
            </a:r>
          </a:p>
          <a:p>
            <a:pPr marL="0" indent="0">
              <a:buNone/>
            </a:pPr>
            <a:endParaRPr lang="fr-FR" sz="2500" dirty="0"/>
          </a:p>
          <a:p>
            <a:r>
              <a:rPr lang="fr-FR" sz="2500" b="1" dirty="0"/>
              <a:t>Site Internet </a:t>
            </a:r>
            <a:r>
              <a:rPr lang="fr-FR" sz="2500" dirty="0"/>
              <a:t>(cours et exercices) : </a:t>
            </a:r>
          </a:p>
          <a:p>
            <a:pPr marL="0" indent="0">
              <a:buNone/>
            </a:pPr>
            <a:r>
              <a:rPr lang="fr-FR" sz="2500" dirty="0">
                <a:highlight>
                  <a:srgbClr val="FFFF00"/>
                </a:highlight>
                <a:hlinkClick r:id="rId3"/>
              </a:rPr>
              <a:t>http://berenguer-formation-conseil.fr/power-bi/</a:t>
            </a:r>
            <a:endParaRPr lang="fr-FR" sz="2500" dirty="0">
              <a:highlight>
                <a:srgbClr val="FFFF00"/>
              </a:highlight>
            </a:endParaRPr>
          </a:p>
          <a:p>
            <a:pPr marL="0" indent="0">
              <a:buNone/>
            </a:pPr>
            <a:endParaRPr lang="fr-FR" sz="2500" dirty="0"/>
          </a:p>
          <a:p>
            <a:r>
              <a:rPr lang="fr-FR" sz="2500" b="1" dirty="0"/>
              <a:t>Email</a:t>
            </a:r>
            <a:r>
              <a:rPr lang="fr-FR" sz="2500" dirty="0"/>
              <a:t> : </a:t>
            </a:r>
            <a:r>
              <a:rPr lang="fr-FR" sz="2500" dirty="0">
                <a:hlinkClick r:id="rId4"/>
              </a:rPr>
              <a:t>laure@berenguer.onmicrosoft.com</a:t>
            </a:r>
            <a:r>
              <a:rPr lang="fr-FR" sz="2500" dirty="0"/>
              <a:t> </a:t>
            </a:r>
          </a:p>
          <a:p>
            <a:pPr marL="0" indent="0">
              <a:buNone/>
            </a:pPr>
            <a:endParaRPr lang="fr-FR" sz="2500" dirty="0"/>
          </a:p>
          <a:p>
            <a:r>
              <a:rPr lang="fr-FR" sz="2500" b="1" dirty="0"/>
              <a:t>LinkedIn</a:t>
            </a:r>
            <a:r>
              <a:rPr lang="fr-FR" sz="2500" dirty="0"/>
              <a:t> : www.linkedin.com/in/laure-berenguer38/</a:t>
            </a:r>
          </a:p>
          <a:p>
            <a:pPr marL="0" indent="0">
              <a:buNone/>
            </a:pPr>
            <a:endParaRPr lang="fr-FR" sz="2000" b="1" dirty="0"/>
          </a:p>
          <a:p>
            <a:pPr marL="0" indent="0">
              <a:buNone/>
            </a:pPr>
            <a:endParaRPr lang="fr-FR" sz="2000" dirty="0"/>
          </a:p>
        </p:txBody>
      </p:sp>
      <p:sp>
        <p:nvSpPr>
          <p:cNvPr id="4" name="Espace réservé du numéro de diapositive 3"/>
          <p:cNvSpPr>
            <a:spLocks noGrp="1"/>
          </p:cNvSpPr>
          <p:nvPr>
            <p:ph type="sldNum" sz="quarter" idx="12"/>
          </p:nvPr>
        </p:nvSpPr>
        <p:spPr/>
        <p:txBody>
          <a:bodyPr/>
          <a:lstStyle/>
          <a:p>
            <a:pPr rtl="0"/>
            <a:fld id="{401CF334-2D5C-4859-84A6-CA7E6E43FAEB}" type="slidenum">
              <a:rPr lang="fr-FR" noProof="0" smtClean="0"/>
              <a:t>4</a:t>
            </a:fld>
            <a:endParaRPr lang="fr-FR" noProof="0"/>
          </a:p>
        </p:txBody>
      </p:sp>
    </p:spTree>
    <p:extLst>
      <p:ext uri="{BB962C8B-B14F-4D97-AF65-F5344CB8AC3E}">
        <p14:creationId xmlns:p14="http://schemas.microsoft.com/office/powerpoint/2010/main" val="24767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10938" y="624110"/>
            <a:ext cx="9881062" cy="1280890"/>
          </a:xfrm>
        </p:spPr>
        <p:txBody>
          <a:bodyPr rtlCol="0">
            <a:normAutofit/>
          </a:bodyPr>
          <a:lstStyle/>
          <a:p>
            <a:r>
              <a:rPr lang="fr-FR" sz="3600" dirty="0"/>
              <a:t>Concevoir un modèle adéquat</a:t>
            </a:r>
            <a:br>
              <a:rPr lang="fr-FR" dirty="0"/>
            </a:br>
            <a:r>
              <a:rPr lang="fr-FR" dirty="0"/>
              <a:t>Fusionner des requêtes pour réduire flocons</a:t>
            </a:r>
          </a:p>
        </p:txBody>
      </p:sp>
      <p:sp>
        <p:nvSpPr>
          <p:cNvPr id="4" name="Espace réservé du numéro de diapositive 3"/>
          <p:cNvSpPr>
            <a:spLocks noGrp="1"/>
          </p:cNvSpPr>
          <p:nvPr>
            <p:ph type="sldNum" sz="quarter" idx="12"/>
          </p:nvPr>
        </p:nvSpPr>
        <p:spPr/>
        <p:txBody>
          <a:bodyPr/>
          <a:lstStyle/>
          <a:p>
            <a:pPr rtl="0"/>
            <a:fld id="{401CF334-2D5C-4859-84A6-CA7E6E43FAEB}" type="slidenum">
              <a:rPr lang="fr-FR" noProof="0" smtClean="0"/>
              <a:t>40</a:t>
            </a:fld>
            <a:endParaRPr lang="fr-FR" noProof="0"/>
          </a:p>
        </p:txBody>
      </p:sp>
      <p:sp>
        <p:nvSpPr>
          <p:cNvPr id="3" name="ZoneTexte 2">
            <a:extLst>
              <a:ext uri="{FF2B5EF4-FFF2-40B4-BE49-F238E27FC236}">
                <a16:creationId xmlns:a16="http://schemas.microsoft.com/office/drawing/2014/main" id="{42D9BB3B-BDC9-1CAB-3156-046886878F01}"/>
              </a:ext>
            </a:extLst>
          </p:cNvPr>
          <p:cNvSpPr txBox="1"/>
          <p:nvPr/>
        </p:nvSpPr>
        <p:spPr>
          <a:xfrm>
            <a:off x="2310938" y="2509685"/>
            <a:ext cx="9646600" cy="3416320"/>
          </a:xfrm>
          <a:prstGeom prst="rect">
            <a:avLst/>
          </a:prstGeom>
          <a:noFill/>
        </p:spPr>
        <p:txBody>
          <a:bodyPr wrap="square" rtlCol="0">
            <a:spAutoFit/>
          </a:bodyPr>
          <a:lstStyle/>
          <a:p>
            <a:pPr marL="285750" indent="-285750" algn="just">
              <a:buFont typeface="Wingdings" panose="05000000000000000000" pitchFamily="2" charset="2"/>
              <a:buChar char="Ø"/>
            </a:pPr>
            <a:r>
              <a:rPr lang="fr-FR" dirty="0"/>
              <a:t>Afin de </a:t>
            </a:r>
            <a:r>
              <a:rPr lang="fr-FR" b="1" dirty="0">
                <a:solidFill>
                  <a:schemeClr val="accent5"/>
                </a:solidFill>
              </a:rPr>
              <a:t>créer une table de dimension</a:t>
            </a:r>
            <a:r>
              <a:rPr lang="fr-FR" dirty="0"/>
              <a:t>, il est souvent nécessaire de récupérer </a:t>
            </a:r>
            <a:r>
              <a:rPr lang="fr-FR" b="1" dirty="0"/>
              <a:t>dans une seule et même table </a:t>
            </a:r>
            <a:r>
              <a:rPr lang="fr-FR" dirty="0"/>
              <a:t>des informations provenant possiblement </a:t>
            </a:r>
            <a:r>
              <a:rPr lang="fr-FR" b="1" dirty="0"/>
              <a:t>de différentes sources et/ou tables </a:t>
            </a:r>
            <a:r>
              <a:rPr lang="fr-FR" dirty="0"/>
              <a:t>de données différentes.</a:t>
            </a:r>
          </a:p>
          <a:p>
            <a:pPr marL="285750" indent="-285750" algn="just">
              <a:buFont typeface="Wingdings" panose="05000000000000000000" pitchFamily="2" charset="2"/>
              <a:buChar char="Ø"/>
            </a:pPr>
            <a:endParaRPr lang="fr-FR" dirty="0"/>
          </a:p>
          <a:p>
            <a:pPr marL="285750" indent="-285750" algn="just">
              <a:buFont typeface="Wingdings" panose="05000000000000000000" pitchFamily="2" charset="2"/>
              <a:buChar char="Ø"/>
            </a:pPr>
            <a:r>
              <a:rPr lang="fr-FR" dirty="0"/>
              <a:t>Par exemple, on ses connectera à </a:t>
            </a:r>
            <a:r>
              <a:rPr lang="fr-FR" b="1" dirty="0"/>
              <a:t>3 sources </a:t>
            </a:r>
            <a:r>
              <a:rPr lang="fr-FR" dirty="0"/>
              <a:t>correspondants aux tables </a:t>
            </a:r>
            <a:r>
              <a:rPr lang="fr-FR" b="1" dirty="0"/>
              <a:t>Produit, catégorie et sous-catégorie </a:t>
            </a:r>
            <a:r>
              <a:rPr lang="fr-FR" dirty="0"/>
              <a:t>mais il n’y a aucun intérêt à garder les 3 tables séparées. </a:t>
            </a:r>
          </a:p>
          <a:p>
            <a:pPr marL="285750" indent="-285750" algn="just">
              <a:buFont typeface="Wingdings" panose="05000000000000000000" pitchFamily="2" charset="2"/>
              <a:buChar char="Ø"/>
            </a:pPr>
            <a:endParaRPr lang="fr-FR" dirty="0"/>
          </a:p>
          <a:p>
            <a:pPr marL="285750" indent="-285750" algn="just">
              <a:buFont typeface="Wingdings" panose="05000000000000000000" pitchFamily="2" charset="2"/>
              <a:buChar char="Ø"/>
            </a:pPr>
            <a:r>
              <a:rPr lang="fr-FR" dirty="0"/>
              <a:t>Il faut donc </a:t>
            </a:r>
            <a:r>
              <a:rPr lang="fr-FR" b="1" dirty="0">
                <a:solidFill>
                  <a:schemeClr val="accent4"/>
                </a:solidFill>
              </a:rPr>
              <a:t>récupérer les colonnes liées aux catégories et sous-catégories</a:t>
            </a:r>
            <a:r>
              <a:rPr lang="fr-FR" dirty="0"/>
              <a:t> directement dans la </a:t>
            </a:r>
            <a:r>
              <a:rPr lang="fr-FR" b="1" dirty="0">
                <a:solidFill>
                  <a:schemeClr val="accent5"/>
                </a:solidFill>
              </a:rPr>
              <a:t>table Produit</a:t>
            </a:r>
            <a:r>
              <a:rPr lang="fr-FR" dirty="0"/>
              <a:t>.</a:t>
            </a:r>
          </a:p>
          <a:p>
            <a:pPr marL="285750" indent="-285750" algn="just">
              <a:buFont typeface="Wingdings" panose="05000000000000000000" pitchFamily="2" charset="2"/>
              <a:buChar char="Ø"/>
            </a:pPr>
            <a:endParaRPr lang="fr-FR" dirty="0"/>
          </a:p>
          <a:p>
            <a:pPr marL="285750" indent="-285750" algn="just">
              <a:buFont typeface="Wingdings" panose="05000000000000000000" pitchFamily="2" charset="2"/>
              <a:buChar char="Ø"/>
            </a:pPr>
            <a:endParaRPr lang="fr-FR" dirty="0"/>
          </a:p>
        </p:txBody>
      </p:sp>
    </p:spTree>
    <p:extLst>
      <p:ext uri="{BB962C8B-B14F-4D97-AF65-F5344CB8AC3E}">
        <p14:creationId xmlns:p14="http://schemas.microsoft.com/office/powerpoint/2010/main" val="3060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10938" y="624110"/>
            <a:ext cx="9881062" cy="1280890"/>
          </a:xfrm>
        </p:spPr>
        <p:txBody>
          <a:bodyPr rtlCol="0">
            <a:normAutofit/>
          </a:bodyPr>
          <a:lstStyle/>
          <a:p>
            <a:r>
              <a:rPr lang="fr-FR" sz="3600" dirty="0"/>
              <a:t>Concevoir un modèle adéquat</a:t>
            </a:r>
            <a:br>
              <a:rPr lang="fr-FR" dirty="0"/>
            </a:br>
            <a:r>
              <a:rPr lang="fr-FR" dirty="0"/>
              <a:t>Fusionner des requêtes pour réduire flocons</a:t>
            </a:r>
          </a:p>
        </p:txBody>
      </p:sp>
      <p:sp>
        <p:nvSpPr>
          <p:cNvPr id="4" name="Espace réservé du numéro de diapositive 3"/>
          <p:cNvSpPr>
            <a:spLocks noGrp="1"/>
          </p:cNvSpPr>
          <p:nvPr>
            <p:ph type="sldNum" sz="quarter" idx="12"/>
          </p:nvPr>
        </p:nvSpPr>
        <p:spPr/>
        <p:txBody>
          <a:bodyPr/>
          <a:lstStyle/>
          <a:p>
            <a:pPr rtl="0"/>
            <a:fld id="{401CF334-2D5C-4859-84A6-CA7E6E43FAEB}" type="slidenum">
              <a:rPr lang="fr-FR" noProof="0" smtClean="0"/>
              <a:t>41</a:t>
            </a:fld>
            <a:endParaRPr lang="fr-FR" noProof="0"/>
          </a:p>
        </p:txBody>
      </p:sp>
      <p:sp>
        <p:nvSpPr>
          <p:cNvPr id="3" name="ZoneTexte 2">
            <a:extLst>
              <a:ext uri="{FF2B5EF4-FFF2-40B4-BE49-F238E27FC236}">
                <a16:creationId xmlns:a16="http://schemas.microsoft.com/office/drawing/2014/main" id="{42D9BB3B-BDC9-1CAB-3156-046886878F01}"/>
              </a:ext>
            </a:extLst>
          </p:cNvPr>
          <p:cNvSpPr txBox="1"/>
          <p:nvPr/>
        </p:nvSpPr>
        <p:spPr>
          <a:xfrm>
            <a:off x="1524001" y="2251777"/>
            <a:ext cx="6178059" cy="3970318"/>
          </a:xfrm>
          <a:prstGeom prst="rect">
            <a:avLst/>
          </a:prstGeom>
          <a:noFill/>
        </p:spPr>
        <p:txBody>
          <a:bodyPr wrap="square" rtlCol="0">
            <a:spAutoFit/>
          </a:bodyPr>
          <a:lstStyle/>
          <a:p>
            <a:pPr marL="285750" indent="-285750" algn="just">
              <a:buFont typeface="Wingdings" panose="05000000000000000000" pitchFamily="2" charset="2"/>
              <a:buChar char="Ø"/>
            </a:pPr>
            <a:r>
              <a:rPr lang="fr-FR" dirty="0"/>
              <a:t>L’outil à utiliser dans Power </a:t>
            </a:r>
            <a:r>
              <a:rPr lang="fr-FR" dirty="0" err="1"/>
              <a:t>Query</a:t>
            </a:r>
            <a:r>
              <a:rPr lang="fr-FR" dirty="0"/>
              <a:t> est « </a:t>
            </a:r>
            <a:r>
              <a:rPr lang="fr-FR" b="1" dirty="0"/>
              <a:t>FUSIONNER DES REQUÊTES </a:t>
            </a:r>
            <a:r>
              <a:rPr lang="fr-FR" dirty="0"/>
              <a:t>»</a:t>
            </a:r>
          </a:p>
          <a:p>
            <a:pPr marL="285750" indent="-285750" algn="just">
              <a:buFont typeface="Wingdings" panose="05000000000000000000" pitchFamily="2" charset="2"/>
              <a:buChar char="Ø"/>
            </a:pPr>
            <a:endParaRPr lang="fr-FR" dirty="0"/>
          </a:p>
          <a:p>
            <a:pPr marL="285750" indent="-285750" algn="just">
              <a:buFont typeface="Wingdings" panose="05000000000000000000" pitchFamily="2" charset="2"/>
              <a:buChar char="Ø"/>
            </a:pPr>
            <a:r>
              <a:rPr lang="fr-FR" i="1" dirty="0">
                <a:solidFill>
                  <a:schemeClr val="tx1"/>
                </a:solidFill>
              </a:rPr>
              <a:t>Permet de </a:t>
            </a:r>
            <a:r>
              <a:rPr lang="fr-FR" b="1" i="1" dirty="0">
                <a:solidFill>
                  <a:schemeClr val="accent2"/>
                </a:solidFill>
              </a:rPr>
              <a:t>récupérer des colonnes </a:t>
            </a:r>
            <a:r>
              <a:rPr lang="fr-FR" i="1" dirty="0">
                <a:solidFill>
                  <a:schemeClr val="tx1"/>
                </a:solidFill>
              </a:rPr>
              <a:t>grâce à </a:t>
            </a:r>
            <a:r>
              <a:rPr lang="fr-FR" i="1" u="sng" dirty="0">
                <a:solidFill>
                  <a:schemeClr val="tx1"/>
                </a:solidFill>
              </a:rPr>
              <a:t>une ou plusieurs colonnes de correspondance</a:t>
            </a:r>
            <a:r>
              <a:rPr lang="fr-FR" i="1" dirty="0">
                <a:solidFill>
                  <a:schemeClr val="tx1"/>
                </a:solidFill>
              </a:rPr>
              <a:t> (la même dans les deux tables/sources). Proche du </a:t>
            </a:r>
            <a:r>
              <a:rPr lang="fr-FR" b="1" i="1" dirty="0" err="1">
                <a:solidFill>
                  <a:schemeClr val="tx1"/>
                </a:solidFill>
              </a:rPr>
              <a:t>RechercheV</a:t>
            </a:r>
            <a:r>
              <a:rPr lang="fr-FR" b="1" i="1" dirty="0">
                <a:solidFill>
                  <a:schemeClr val="tx1"/>
                </a:solidFill>
              </a:rPr>
              <a:t> </a:t>
            </a:r>
            <a:r>
              <a:rPr lang="fr-FR" i="1" dirty="0">
                <a:solidFill>
                  <a:schemeClr val="tx1"/>
                </a:solidFill>
              </a:rPr>
              <a:t>sur Excel.</a:t>
            </a:r>
          </a:p>
          <a:p>
            <a:pPr marL="285750" indent="-285750" algn="just">
              <a:buFont typeface="Wingdings" panose="05000000000000000000" pitchFamily="2" charset="2"/>
              <a:buChar char="Ø"/>
            </a:pPr>
            <a:endParaRPr lang="fr-FR" dirty="0"/>
          </a:p>
          <a:p>
            <a:pPr marL="285750" indent="-285750" algn="just">
              <a:buFont typeface="Wingdings" panose="05000000000000000000" pitchFamily="2" charset="2"/>
              <a:buChar char="Ø"/>
            </a:pPr>
            <a:r>
              <a:rPr lang="fr-FR" dirty="0"/>
              <a:t>Je clique sur la </a:t>
            </a:r>
            <a:r>
              <a:rPr lang="fr-FR" b="1" dirty="0"/>
              <a:t>table/requête </a:t>
            </a:r>
            <a:r>
              <a:rPr lang="fr-FR" dirty="0"/>
              <a:t>dans laquelle je souhaite rajouter une(des) colonne(s) provenant d’une autre table avant de cliquer sur Fusionner,</a:t>
            </a:r>
          </a:p>
          <a:p>
            <a:pPr marL="285750" indent="-285750" algn="just">
              <a:buFont typeface="Wingdings" panose="05000000000000000000" pitchFamily="2" charset="2"/>
              <a:buChar char="Ø"/>
            </a:pPr>
            <a:r>
              <a:rPr lang="fr-FR" dirty="0"/>
              <a:t>Je spécifie ensuite </a:t>
            </a:r>
            <a:r>
              <a:rPr lang="fr-FR" b="1" dirty="0"/>
              <a:t>l’autre table </a:t>
            </a:r>
            <a:r>
              <a:rPr lang="fr-FR" dirty="0"/>
              <a:t>en dessous et </a:t>
            </a:r>
            <a:r>
              <a:rPr lang="fr-FR" b="1" dirty="0"/>
              <a:t>la colonne de correspondances</a:t>
            </a:r>
            <a:r>
              <a:rPr lang="fr-FR" dirty="0"/>
              <a:t> de chaque côté,</a:t>
            </a:r>
          </a:p>
          <a:p>
            <a:pPr marL="285750" indent="-285750" algn="just">
              <a:buFont typeface="Wingdings" panose="05000000000000000000" pitchFamily="2" charset="2"/>
              <a:buChar char="Ø"/>
            </a:pPr>
            <a:r>
              <a:rPr lang="fr-FR" dirty="0"/>
              <a:t>Je choisis </a:t>
            </a:r>
            <a:r>
              <a:rPr lang="fr-FR" b="1" dirty="0"/>
              <a:t>le type de jointure</a:t>
            </a:r>
            <a:r>
              <a:rPr lang="fr-FR" dirty="0"/>
              <a:t>.</a:t>
            </a:r>
          </a:p>
        </p:txBody>
      </p:sp>
      <p:pic>
        <p:nvPicPr>
          <p:cNvPr id="6" name="Image 5">
            <a:extLst>
              <a:ext uri="{FF2B5EF4-FFF2-40B4-BE49-F238E27FC236}">
                <a16:creationId xmlns:a16="http://schemas.microsoft.com/office/drawing/2014/main" id="{3625C1CE-9C52-CC9D-AA61-F76D877353BB}"/>
              </a:ext>
            </a:extLst>
          </p:cNvPr>
          <p:cNvPicPr>
            <a:picLocks noChangeAspect="1"/>
          </p:cNvPicPr>
          <p:nvPr/>
        </p:nvPicPr>
        <p:blipFill>
          <a:blip r:embed="rId3"/>
          <a:stretch>
            <a:fillRect/>
          </a:stretch>
        </p:blipFill>
        <p:spPr>
          <a:xfrm>
            <a:off x="7831014" y="2368786"/>
            <a:ext cx="4026531" cy="41303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6896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10938" y="624110"/>
            <a:ext cx="9881062" cy="1280890"/>
          </a:xfrm>
        </p:spPr>
        <p:txBody>
          <a:bodyPr rtlCol="0">
            <a:normAutofit/>
          </a:bodyPr>
          <a:lstStyle/>
          <a:p>
            <a:r>
              <a:rPr lang="fr-FR" sz="3600" dirty="0"/>
              <a:t>Concevoir un modèle adéquat</a:t>
            </a:r>
            <a:br>
              <a:rPr lang="fr-FR" dirty="0"/>
            </a:br>
            <a:r>
              <a:rPr lang="fr-FR" dirty="0"/>
              <a:t>Fusionner des requêtes pour réduire flocons</a:t>
            </a:r>
          </a:p>
        </p:txBody>
      </p:sp>
      <p:sp>
        <p:nvSpPr>
          <p:cNvPr id="4" name="Espace réservé du numéro de diapositive 3"/>
          <p:cNvSpPr>
            <a:spLocks noGrp="1"/>
          </p:cNvSpPr>
          <p:nvPr>
            <p:ph type="sldNum" sz="quarter" idx="12"/>
          </p:nvPr>
        </p:nvSpPr>
        <p:spPr/>
        <p:txBody>
          <a:bodyPr/>
          <a:lstStyle/>
          <a:p>
            <a:pPr rtl="0"/>
            <a:fld id="{401CF334-2D5C-4859-84A6-CA7E6E43FAEB}" type="slidenum">
              <a:rPr lang="fr-FR" noProof="0" smtClean="0"/>
              <a:t>42</a:t>
            </a:fld>
            <a:endParaRPr lang="fr-FR" noProof="0"/>
          </a:p>
        </p:txBody>
      </p:sp>
      <p:sp>
        <p:nvSpPr>
          <p:cNvPr id="3" name="ZoneTexte 2">
            <a:extLst>
              <a:ext uri="{FF2B5EF4-FFF2-40B4-BE49-F238E27FC236}">
                <a16:creationId xmlns:a16="http://schemas.microsoft.com/office/drawing/2014/main" id="{42D9BB3B-BDC9-1CAB-3156-046886878F01}"/>
              </a:ext>
            </a:extLst>
          </p:cNvPr>
          <p:cNvSpPr txBox="1"/>
          <p:nvPr/>
        </p:nvSpPr>
        <p:spPr>
          <a:xfrm>
            <a:off x="1500555" y="1971378"/>
            <a:ext cx="10398368" cy="3970318"/>
          </a:xfrm>
          <a:prstGeom prst="rect">
            <a:avLst/>
          </a:prstGeom>
          <a:noFill/>
        </p:spPr>
        <p:txBody>
          <a:bodyPr wrap="square" rtlCol="0">
            <a:spAutoFit/>
          </a:bodyPr>
          <a:lstStyle/>
          <a:p>
            <a:pPr marL="285750" indent="-285750" algn="just">
              <a:buFont typeface="Wingdings" panose="05000000000000000000" pitchFamily="2" charset="2"/>
              <a:buChar char="Ø"/>
            </a:pPr>
            <a:r>
              <a:rPr lang="fr-FR" dirty="0"/>
              <a:t>Je sélectionne </a:t>
            </a:r>
            <a:r>
              <a:rPr lang="fr-FR" b="1" dirty="0">
                <a:solidFill>
                  <a:schemeClr val="accent4"/>
                </a:solidFill>
              </a:rPr>
              <a:t>le ou les colonnes que je souhaite récupérer </a:t>
            </a:r>
            <a:r>
              <a:rPr lang="fr-FR" dirty="0"/>
              <a:t>en cliquant sur le bouton à droite de l’intitulé de colonne (qui porte le nom de l’autre table) : </a:t>
            </a:r>
          </a:p>
          <a:p>
            <a:pPr marL="285750" indent="-285750" algn="just">
              <a:buFont typeface="Wingdings" panose="05000000000000000000" pitchFamily="2" charset="2"/>
              <a:buChar char="Ø"/>
            </a:pPr>
            <a:endParaRPr lang="fr-FR" dirty="0"/>
          </a:p>
          <a:p>
            <a:pPr marL="285750" indent="-285750" algn="just">
              <a:buFont typeface="Wingdings" panose="05000000000000000000" pitchFamily="2" charset="2"/>
              <a:buChar char="Ø"/>
            </a:pPr>
            <a:endParaRPr lang="fr-FR" dirty="0"/>
          </a:p>
          <a:p>
            <a:pPr marL="285750" indent="-285750" algn="just">
              <a:buFont typeface="Wingdings" panose="05000000000000000000" pitchFamily="2" charset="2"/>
              <a:buChar char="Ø"/>
            </a:pPr>
            <a:endParaRPr lang="fr-FR" dirty="0"/>
          </a:p>
          <a:p>
            <a:pPr marL="285750" indent="-285750" algn="just">
              <a:buFont typeface="Wingdings" panose="05000000000000000000" pitchFamily="2" charset="2"/>
              <a:buChar char="Ø"/>
            </a:pPr>
            <a:endParaRPr lang="fr-FR" dirty="0"/>
          </a:p>
          <a:p>
            <a:pPr marL="285750" indent="-285750" algn="just">
              <a:buFont typeface="Wingdings" panose="05000000000000000000" pitchFamily="2" charset="2"/>
              <a:buChar char="Ø"/>
            </a:pPr>
            <a:endParaRPr lang="fr-FR" dirty="0"/>
          </a:p>
          <a:p>
            <a:pPr marL="285750" indent="-285750" algn="just">
              <a:buFont typeface="Wingdings" panose="05000000000000000000" pitchFamily="2" charset="2"/>
              <a:buChar char="Ø"/>
            </a:pPr>
            <a:endParaRPr lang="fr-FR" dirty="0"/>
          </a:p>
          <a:p>
            <a:pPr marL="285750" indent="-285750" algn="just">
              <a:buFont typeface="Wingdings" panose="05000000000000000000" pitchFamily="2" charset="2"/>
              <a:buChar char="Ø"/>
            </a:pPr>
            <a:endParaRPr lang="fr-FR" dirty="0"/>
          </a:p>
          <a:p>
            <a:pPr marL="285750" indent="-285750" algn="just">
              <a:buFont typeface="Wingdings" panose="05000000000000000000" pitchFamily="2" charset="2"/>
              <a:buChar char="Ø"/>
            </a:pPr>
            <a:endParaRPr lang="fr-FR" dirty="0"/>
          </a:p>
          <a:p>
            <a:pPr algn="just"/>
            <a:endParaRPr lang="fr-FR" dirty="0"/>
          </a:p>
          <a:p>
            <a:pPr algn="just"/>
            <a:endParaRPr lang="fr-FR" sz="900" dirty="0"/>
          </a:p>
          <a:p>
            <a:pPr marL="285750" indent="-285750" algn="just">
              <a:buFont typeface="Wingdings" panose="05000000000000000000" pitchFamily="2" charset="2"/>
              <a:buChar char="Ø"/>
            </a:pPr>
            <a:r>
              <a:rPr lang="fr-FR" dirty="0"/>
              <a:t>Je clique sur </a:t>
            </a:r>
            <a:r>
              <a:rPr lang="fr-FR" b="1" dirty="0"/>
              <a:t>Développer</a:t>
            </a:r>
            <a:r>
              <a:rPr lang="fr-FR" dirty="0"/>
              <a:t> si je souhaite uniquement rajouter les colonnes et leurs valeurs correspondantes.</a:t>
            </a:r>
          </a:p>
        </p:txBody>
      </p:sp>
      <p:pic>
        <p:nvPicPr>
          <p:cNvPr id="8" name="Image 7">
            <a:extLst>
              <a:ext uri="{FF2B5EF4-FFF2-40B4-BE49-F238E27FC236}">
                <a16:creationId xmlns:a16="http://schemas.microsoft.com/office/drawing/2014/main" id="{614F9BF1-748E-3BE5-8810-DE892069768C}"/>
              </a:ext>
            </a:extLst>
          </p:cNvPr>
          <p:cNvPicPr>
            <a:picLocks noChangeAspect="1"/>
          </p:cNvPicPr>
          <p:nvPr/>
        </p:nvPicPr>
        <p:blipFill>
          <a:blip r:embed="rId3"/>
          <a:stretch>
            <a:fillRect/>
          </a:stretch>
        </p:blipFill>
        <p:spPr>
          <a:xfrm>
            <a:off x="3665603" y="2667065"/>
            <a:ext cx="6068272" cy="2400635"/>
          </a:xfrm>
          <a:prstGeom prst="rect">
            <a:avLst/>
          </a:prstGeom>
          <a:ln>
            <a:noFill/>
          </a:ln>
          <a:effectLst>
            <a:outerShdw blurRad="292100" dist="139700" dir="2700000" algn="tl" rotWithShape="0">
              <a:srgbClr val="333333">
                <a:alpha val="65000"/>
              </a:srgbClr>
            </a:outerShdw>
          </a:effectLst>
        </p:spPr>
      </p:pic>
      <p:pic>
        <p:nvPicPr>
          <p:cNvPr id="10" name="Image 9">
            <a:extLst>
              <a:ext uri="{FF2B5EF4-FFF2-40B4-BE49-F238E27FC236}">
                <a16:creationId xmlns:a16="http://schemas.microsoft.com/office/drawing/2014/main" id="{C881956E-C9B1-6DEF-0B3B-31CAA375F5B6}"/>
              </a:ext>
            </a:extLst>
          </p:cNvPr>
          <p:cNvPicPr>
            <a:picLocks noChangeAspect="1"/>
          </p:cNvPicPr>
          <p:nvPr/>
        </p:nvPicPr>
        <p:blipFill>
          <a:blip r:embed="rId4"/>
          <a:stretch>
            <a:fillRect/>
          </a:stretch>
        </p:blipFill>
        <p:spPr>
          <a:xfrm>
            <a:off x="4584801" y="5538223"/>
            <a:ext cx="5149074" cy="8069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98893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10938" y="624110"/>
            <a:ext cx="9881062" cy="1280890"/>
          </a:xfrm>
        </p:spPr>
        <p:txBody>
          <a:bodyPr rtlCol="0">
            <a:normAutofit/>
          </a:bodyPr>
          <a:lstStyle/>
          <a:p>
            <a:r>
              <a:rPr lang="fr-FR" sz="3600" dirty="0"/>
              <a:t>Concevoir un modèle adéquat</a:t>
            </a:r>
            <a:br>
              <a:rPr lang="fr-FR" dirty="0"/>
            </a:br>
            <a:r>
              <a:rPr lang="fr-FR" dirty="0"/>
              <a:t>Fusionner des requêtes pour réduire flocons</a:t>
            </a:r>
          </a:p>
        </p:txBody>
      </p:sp>
      <p:sp>
        <p:nvSpPr>
          <p:cNvPr id="4" name="Espace réservé du numéro de diapositive 3"/>
          <p:cNvSpPr>
            <a:spLocks noGrp="1"/>
          </p:cNvSpPr>
          <p:nvPr>
            <p:ph type="sldNum" sz="quarter" idx="12"/>
          </p:nvPr>
        </p:nvSpPr>
        <p:spPr/>
        <p:txBody>
          <a:bodyPr/>
          <a:lstStyle/>
          <a:p>
            <a:pPr rtl="0"/>
            <a:fld id="{401CF334-2D5C-4859-84A6-CA7E6E43FAEB}" type="slidenum">
              <a:rPr lang="fr-FR" noProof="0" smtClean="0"/>
              <a:t>43</a:t>
            </a:fld>
            <a:endParaRPr lang="fr-FR" noProof="0"/>
          </a:p>
        </p:txBody>
      </p:sp>
      <p:sp>
        <p:nvSpPr>
          <p:cNvPr id="3" name="ZoneTexte 2">
            <a:extLst>
              <a:ext uri="{FF2B5EF4-FFF2-40B4-BE49-F238E27FC236}">
                <a16:creationId xmlns:a16="http://schemas.microsoft.com/office/drawing/2014/main" id="{42D9BB3B-BDC9-1CAB-3156-046886878F01}"/>
              </a:ext>
            </a:extLst>
          </p:cNvPr>
          <p:cNvSpPr txBox="1"/>
          <p:nvPr/>
        </p:nvSpPr>
        <p:spPr>
          <a:xfrm>
            <a:off x="2447924" y="2237200"/>
            <a:ext cx="9515475" cy="3370153"/>
          </a:xfrm>
          <a:prstGeom prst="rect">
            <a:avLst/>
          </a:prstGeom>
          <a:noFill/>
        </p:spPr>
        <p:txBody>
          <a:bodyPr wrap="square" rtlCol="0">
            <a:spAutoFit/>
          </a:bodyPr>
          <a:lstStyle/>
          <a:p>
            <a:pPr marL="285750" indent="-285750" algn="just">
              <a:buFont typeface="Wingdings" panose="05000000000000000000" pitchFamily="2" charset="2"/>
              <a:buChar char="Ø"/>
            </a:pPr>
            <a:r>
              <a:rPr lang="fr-FR" dirty="0"/>
              <a:t>Je sélectionne sur </a:t>
            </a:r>
            <a:r>
              <a:rPr lang="fr-FR" b="1" dirty="0"/>
              <a:t>Agréger</a:t>
            </a:r>
            <a:r>
              <a:rPr lang="fr-FR" dirty="0"/>
              <a:t> si je souhaite faire des calculs (agrégations : somme, moyenne, </a:t>
            </a:r>
            <a:r>
              <a:rPr lang="fr-FR" dirty="0" err="1"/>
              <a:t>etc</a:t>
            </a:r>
            <a:r>
              <a:rPr lang="fr-FR" dirty="0"/>
              <a:t>) sur des colonnes de l’autre table.</a:t>
            </a:r>
          </a:p>
          <a:p>
            <a:pPr marL="285750" indent="-285750" algn="just">
              <a:buFont typeface="Wingdings" panose="05000000000000000000" pitchFamily="2" charset="2"/>
              <a:buChar char="Ø"/>
            </a:pPr>
            <a:endParaRPr lang="fr-FR" dirty="0"/>
          </a:p>
          <a:p>
            <a:pPr marL="285750" indent="-285750" algn="just">
              <a:buFont typeface="Wingdings" panose="05000000000000000000" pitchFamily="2" charset="2"/>
              <a:buChar char="Ø"/>
            </a:pPr>
            <a:r>
              <a:rPr lang="fr-FR" sz="1700" i="1" dirty="0"/>
              <a:t>Ici, je suis dans la table catégorie, donc il y a plusieurs sous-catégories pour une même catégorie, donc je souhaite compter combien il y en a pour chaque catégorie.</a:t>
            </a:r>
          </a:p>
          <a:p>
            <a:pPr marL="285750" indent="-285750" algn="just">
              <a:buFont typeface="Wingdings" panose="05000000000000000000" pitchFamily="2" charset="2"/>
              <a:buChar char="Ø"/>
            </a:pPr>
            <a:endParaRPr lang="fr-FR" dirty="0"/>
          </a:p>
          <a:p>
            <a:pPr marL="285750" indent="-285750" algn="just">
              <a:buFont typeface="Wingdings" panose="05000000000000000000" pitchFamily="2" charset="2"/>
              <a:buChar char="Ø"/>
            </a:pPr>
            <a:endParaRPr lang="fr-FR" dirty="0"/>
          </a:p>
          <a:p>
            <a:pPr marL="285750" indent="-285750" algn="just">
              <a:buFont typeface="Wingdings" panose="05000000000000000000" pitchFamily="2" charset="2"/>
              <a:buChar char="Ø"/>
            </a:pPr>
            <a:endParaRPr lang="fr-FR" dirty="0"/>
          </a:p>
          <a:p>
            <a:pPr marL="285750" indent="-285750" algn="just">
              <a:buFont typeface="Wingdings" panose="05000000000000000000" pitchFamily="2" charset="2"/>
              <a:buChar char="Ø"/>
            </a:pPr>
            <a:endParaRPr lang="fr-FR" dirty="0"/>
          </a:p>
          <a:p>
            <a:pPr marL="285750" indent="-285750" algn="just">
              <a:buFont typeface="Wingdings" panose="05000000000000000000" pitchFamily="2" charset="2"/>
              <a:buChar char="Ø"/>
            </a:pPr>
            <a:endParaRPr lang="fr-FR" dirty="0"/>
          </a:p>
          <a:p>
            <a:pPr marL="285750" indent="-285750" algn="just">
              <a:buFont typeface="Wingdings" panose="05000000000000000000" pitchFamily="2" charset="2"/>
              <a:buChar char="Ø"/>
            </a:pPr>
            <a:endParaRPr lang="fr-FR" dirty="0"/>
          </a:p>
        </p:txBody>
      </p:sp>
      <p:pic>
        <p:nvPicPr>
          <p:cNvPr id="9" name="Image 8">
            <a:extLst>
              <a:ext uri="{FF2B5EF4-FFF2-40B4-BE49-F238E27FC236}">
                <a16:creationId xmlns:a16="http://schemas.microsoft.com/office/drawing/2014/main" id="{B73B8793-52DD-B039-EB5A-EBC8353CC080}"/>
              </a:ext>
            </a:extLst>
          </p:cNvPr>
          <p:cNvPicPr>
            <a:picLocks noChangeAspect="1"/>
          </p:cNvPicPr>
          <p:nvPr/>
        </p:nvPicPr>
        <p:blipFill>
          <a:blip r:embed="rId3"/>
          <a:stretch>
            <a:fillRect/>
          </a:stretch>
        </p:blipFill>
        <p:spPr>
          <a:xfrm>
            <a:off x="1047289" y="4079647"/>
            <a:ext cx="5048711" cy="1374937"/>
          </a:xfrm>
          <a:prstGeom prst="rect">
            <a:avLst/>
          </a:prstGeom>
          <a:ln>
            <a:noFill/>
          </a:ln>
          <a:effectLst>
            <a:outerShdw blurRad="292100" dist="139700" dir="2700000" algn="tl" rotWithShape="0">
              <a:srgbClr val="333333">
                <a:alpha val="65000"/>
              </a:srgbClr>
            </a:outerShdw>
          </a:effectLst>
        </p:spPr>
      </p:pic>
      <p:pic>
        <p:nvPicPr>
          <p:cNvPr id="12" name="Image 11">
            <a:extLst>
              <a:ext uri="{FF2B5EF4-FFF2-40B4-BE49-F238E27FC236}">
                <a16:creationId xmlns:a16="http://schemas.microsoft.com/office/drawing/2014/main" id="{3C0F439C-BD36-F929-84B9-0A705D439888}"/>
              </a:ext>
            </a:extLst>
          </p:cNvPr>
          <p:cNvPicPr>
            <a:picLocks noChangeAspect="1"/>
          </p:cNvPicPr>
          <p:nvPr/>
        </p:nvPicPr>
        <p:blipFill>
          <a:blip r:embed="rId4"/>
          <a:stretch>
            <a:fillRect/>
          </a:stretch>
        </p:blipFill>
        <p:spPr>
          <a:xfrm>
            <a:off x="6756523" y="3964146"/>
            <a:ext cx="4481876" cy="1605938"/>
          </a:xfrm>
          <a:prstGeom prst="rect">
            <a:avLst/>
          </a:prstGeom>
          <a:ln>
            <a:noFill/>
          </a:ln>
          <a:effectLst>
            <a:outerShdw blurRad="292100" dist="139700" dir="2700000" algn="tl" rotWithShape="0">
              <a:srgbClr val="333333">
                <a:alpha val="65000"/>
              </a:srgbClr>
            </a:outerShdw>
          </a:effectLst>
        </p:spPr>
      </p:pic>
      <p:cxnSp>
        <p:nvCxnSpPr>
          <p:cNvPr id="14" name="Connecteur droit avec flèche 13">
            <a:extLst>
              <a:ext uri="{FF2B5EF4-FFF2-40B4-BE49-F238E27FC236}">
                <a16:creationId xmlns:a16="http://schemas.microsoft.com/office/drawing/2014/main" id="{55C2A053-B2FF-A7F9-0433-338BA043FDF6}"/>
              </a:ext>
            </a:extLst>
          </p:cNvPr>
          <p:cNvCxnSpPr/>
          <p:nvPr/>
        </p:nvCxnSpPr>
        <p:spPr>
          <a:xfrm>
            <a:off x="5895975" y="4833790"/>
            <a:ext cx="1066800" cy="0"/>
          </a:xfrm>
          <a:prstGeom prst="straightConnector1">
            <a:avLst/>
          </a:prstGeom>
          <a:ln w="57150">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975846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A323C-78EE-7BAC-BACD-4AD1D5A492C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CEA0097-3520-89E1-F896-9001245A13EE}"/>
              </a:ext>
            </a:extLst>
          </p:cNvPr>
          <p:cNvSpPr>
            <a:spLocks noGrp="1"/>
          </p:cNvSpPr>
          <p:nvPr>
            <p:ph type="title"/>
          </p:nvPr>
        </p:nvSpPr>
        <p:spPr>
          <a:xfrm>
            <a:off x="2310938" y="624110"/>
            <a:ext cx="9881062" cy="1280890"/>
          </a:xfrm>
        </p:spPr>
        <p:txBody>
          <a:bodyPr rtlCol="0">
            <a:normAutofit/>
          </a:bodyPr>
          <a:lstStyle/>
          <a:p>
            <a:r>
              <a:rPr lang="fr-FR" sz="3600" dirty="0"/>
              <a:t>Concevoir un modèle adéquat</a:t>
            </a:r>
            <a:br>
              <a:rPr lang="fr-FR" dirty="0"/>
            </a:br>
            <a:r>
              <a:rPr lang="fr-FR" dirty="0">
                <a:solidFill>
                  <a:schemeClr val="accent4"/>
                </a:solidFill>
              </a:rPr>
              <a:t>Démonstration – Fusion et création de liste</a:t>
            </a:r>
          </a:p>
        </p:txBody>
      </p:sp>
      <p:sp>
        <p:nvSpPr>
          <p:cNvPr id="4" name="Espace réservé du numéro de diapositive 3">
            <a:extLst>
              <a:ext uri="{FF2B5EF4-FFF2-40B4-BE49-F238E27FC236}">
                <a16:creationId xmlns:a16="http://schemas.microsoft.com/office/drawing/2014/main" id="{C367A3FC-6080-3714-561A-40072F0A8B26}"/>
              </a:ext>
            </a:extLst>
          </p:cNvPr>
          <p:cNvSpPr>
            <a:spLocks noGrp="1"/>
          </p:cNvSpPr>
          <p:nvPr>
            <p:ph type="sldNum" sz="quarter" idx="12"/>
          </p:nvPr>
        </p:nvSpPr>
        <p:spPr/>
        <p:txBody>
          <a:bodyPr/>
          <a:lstStyle/>
          <a:p>
            <a:pPr rtl="0"/>
            <a:fld id="{401CF334-2D5C-4859-84A6-CA7E6E43FAEB}" type="slidenum">
              <a:rPr lang="fr-FR" noProof="0" smtClean="0"/>
              <a:t>44</a:t>
            </a:fld>
            <a:endParaRPr lang="fr-FR" noProof="0"/>
          </a:p>
        </p:txBody>
      </p:sp>
      <p:sp>
        <p:nvSpPr>
          <p:cNvPr id="3" name="ZoneTexte 2">
            <a:extLst>
              <a:ext uri="{FF2B5EF4-FFF2-40B4-BE49-F238E27FC236}">
                <a16:creationId xmlns:a16="http://schemas.microsoft.com/office/drawing/2014/main" id="{6C70F34B-8902-0CC2-2355-1342A9FBD9FB}"/>
              </a:ext>
            </a:extLst>
          </p:cNvPr>
          <p:cNvSpPr txBox="1"/>
          <p:nvPr/>
        </p:nvSpPr>
        <p:spPr>
          <a:xfrm>
            <a:off x="1311579" y="2101399"/>
            <a:ext cx="10376446" cy="4524315"/>
          </a:xfrm>
          <a:prstGeom prst="rect">
            <a:avLst/>
          </a:prstGeom>
          <a:noFill/>
        </p:spPr>
        <p:txBody>
          <a:bodyPr wrap="square" rtlCol="0">
            <a:spAutoFit/>
          </a:bodyPr>
          <a:lstStyle/>
          <a:p>
            <a:pPr marL="285750" indent="-285750" algn="just">
              <a:buFont typeface="Wingdings" panose="05000000000000000000" pitchFamily="2" charset="2"/>
              <a:buChar char="Ø"/>
            </a:pPr>
            <a:r>
              <a:rPr lang="fr-FR" dirty="0"/>
              <a:t>Dans le </a:t>
            </a:r>
            <a:r>
              <a:rPr lang="fr-FR" b="1" dirty="0"/>
              <a:t>fichier de Formation</a:t>
            </a:r>
            <a:r>
              <a:rPr lang="fr-FR" dirty="0"/>
              <a:t>, ouvrir le Dossier « </a:t>
            </a:r>
            <a:r>
              <a:rPr lang="fr-FR" u="sng" dirty="0"/>
              <a:t>Partie 2 </a:t>
            </a:r>
            <a:r>
              <a:rPr lang="fr-FR" dirty="0"/>
              <a:t>», puis le document </a:t>
            </a:r>
            <a:r>
              <a:rPr lang="fr-FR" u="sng" dirty="0"/>
              <a:t>« Création listes de dates et fusion complexes » </a:t>
            </a:r>
            <a:r>
              <a:rPr lang="fr-FR" dirty="0"/>
              <a:t>à faire ensemble pas à pas.</a:t>
            </a:r>
          </a:p>
          <a:p>
            <a:pPr marL="285750" indent="-285750" algn="just">
              <a:buFont typeface="Wingdings" panose="05000000000000000000" pitchFamily="2" charset="2"/>
              <a:buChar char="Ø"/>
            </a:pPr>
            <a:endParaRPr lang="fr-FR" dirty="0"/>
          </a:p>
          <a:p>
            <a:pPr marL="285750" indent="-285750" algn="just">
              <a:buFont typeface="Wingdings" panose="05000000000000000000" pitchFamily="2" charset="2"/>
              <a:buChar char="Ø"/>
            </a:pPr>
            <a:r>
              <a:rPr lang="fr-FR" dirty="0"/>
              <a:t>Les </a:t>
            </a:r>
            <a:r>
              <a:rPr lang="fr-FR" b="1" dirty="0"/>
              <a:t>données</a:t>
            </a:r>
            <a:r>
              <a:rPr lang="fr-FR" dirty="0"/>
              <a:t>, sont dans le dossier « </a:t>
            </a:r>
            <a:r>
              <a:rPr lang="fr-FR" u="sng" dirty="0"/>
              <a:t>Partie 2 </a:t>
            </a:r>
            <a:r>
              <a:rPr lang="fr-FR" dirty="0"/>
              <a:t>» puis « </a:t>
            </a:r>
            <a:r>
              <a:rPr lang="fr-FR" u="sng" dirty="0"/>
              <a:t>Dossier Principal </a:t>
            </a:r>
            <a:r>
              <a:rPr lang="fr-FR" dirty="0"/>
              <a:t>» et fichier Excel « </a:t>
            </a:r>
            <a:r>
              <a:rPr lang="fr-FR" u="sng" dirty="0"/>
              <a:t>Matrice de bus ».</a:t>
            </a:r>
          </a:p>
          <a:p>
            <a:pPr marL="285750" indent="-285750" algn="just">
              <a:buFont typeface="Wingdings" panose="05000000000000000000" pitchFamily="2" charset="2"/>
              <a:buChar char="Ø"/>
            </a:pPr>
            <a:r>
              <a:rPr lang="fr-FR" dirty="0"/>
              <a:t>Les tableaux à importer s’intitulent sont « Prix » et « Quantité ».</a:t>
            </a:r>
          </a:p>
          <a:p>
            <a:pPr marL="285750" indent="-285750" algn="just">
              <a:buFont typeface="Wingdings" panose="05000000000000000000" pitchFamily="2" charset="2"/>
              <a:buChar char="Ø"/>
            </a:pPr>
            <a:endParaRPr lang="fr-FR" dirty="0"/>
          </a:p>
          <a:p>
            <a:pPr algn="just"/>
            <a:r>
              <a:rPr lang="fr-FR" b="1" i="1" u="sng" dirty="0"/>
              <a:t>Problématique :</a:t>
            </a:r>
          </a:p>
          <a:p>
            <a:pPr algn="just"/>
            <a:r>
              <a:rPr lang="fr-FR" i="1" dirty="0"/>
              <a:t>- On a un tableau « Quantité » contenant les dates d’achats, le produit concerné et la quantité vendue mais </a:t>
            </a:r>
            <a:r>
              <a:rPr lang="fr-FR" i="1" u="sng" dirty="0"/>
              <a:t>le prix est inexistant ici</a:t>
            </a:r>
            <a:r>
              <a:rPr lang="fr-FR" i="1" dirty="0"/>
              <a:t>. Il faut aller le chercher dans le tableau « Prix ».</a:t>
            </a:r>
          </a:p>
          <a:p>
            <a:pPr algn="just"/>
            <a:r>
              <a:rPr lang="fr-FR" dirty="0"/>
              <a:t>- Dans la table « Prix », on a les </a:t>
            </a:r>
            <a:r>
              <a:rPr lang="fr-FR" u="sng" dirty="0"/>
              <a:t>produits qui se répètent autant de fois qu’il y a eu un prix différent.</a:t>
            </a:r>
            <a:r>
              <a:rPr lang="fr-FR" dirty="0"/>
              <a:t> Il y a une </a:t>
            </a:r>
            <a:r>
              <a:rPr lang="fr-FR" u="sng" dirty="0"/>
              <a:t>date de début et une date de fin </a:t>
            </a:r>
            <a:r>
              <a:rPr lang="fr-FR" dirty="0"/>
              <a:t>concernant la période pour laquelle chaque prix était en vigueur. </a:t>
            </a:r>
          </a:p>
          <a:p>
            <a:pPr marL="285750" indent="-285750" algn="just">
              <a:buFont typeface="Wingdings" panose="05000000000000000000" pitchFamily="2" charset="2"/>
              <a:buChar char="ü"/>
            </a:pPr>
            <a:r>
              <a:rPr lang="fr-FR" dirty="0"/>
              <a:t>Afin de récupérer le bon prix sur la table « quantité », il faut donc créer une liste qui va créer autant de lignes qu’il y a de dates concernées pour chaque prix et ensuite faire une fusion </a:t>
            </a:r>
            <a:r>
              <a:rPr lang="fr-FR" b="1" u="sng" dirty="0"/>
              <a:t>pour récupérer le bon prix en fonction de la date et du produit</a:t>
            </a:r>
            <a:r>
              <a:rPr lang="fr-FR" dirty="0"/>
              <a:t>.</a:t>
            </a:r>
          </a:p>
        </p:txBody>
      </p:sp>
    </p:spTree>
    <p:extLst>
      <p:ext uri="{BB962C8B-B14F-4D97-AF65-F5344CB8AC3E}">
        <p14:creationId xmlns:p14="http://schemas.microsoft.com/office/powerpoint/2010/main" val="897027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11A1C034-DC77-B640-EEDD-1248EB792E6D}"/>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0A8B2345-C177-BAF9-6DF7-99F76AAFD526}"/>
              </a:ext>
            </a:extLst>
          </p:cNvPr>
          <p:cNvSpPr>
            <a:spLocks noGrp="1"/>
          </p:cNvSpPr>
          <p:nvPr>
            <p:ph type="ctrTitle"/>
          </p:nvPr>
        </p:nvSpPr>
        <p:spPr>
          <a:xfrm>
            <a:off x="3350394" y="3007697"/>
            <a:ext cx="8131550" cy="2032840"/>
          </a:xfrm>
        </p:spPr>
        <p:txBody>
          <a:bodyPr>
            <a:normAutofit/>
          </a:bodyPr>
          <a:lstStyle/>
          <a:p>
            <a:pPr>
              <a:lnSpc>
                <a:spcPct val="90000"/>
              </a:lnSpc>
            </a:pPr>
            <a:r>
              <a:rPr lang="fr-FR" sz="5400" dirty="0">
                <a:solidFill>
                  <a:schemeClr val="tx1"/>
                </a:solidFill>
                <a:effectLst/>
              </a:rPr>
              <a:t>Agréger et empiler les sources</a:t>
            </a:r>
            <a:endParaRPr lang="fr-FR" sz="5000" dirty="0"/>
          </a:p>
        </p:txBody>
      </p:sp>
      <p:sp>
        <p:nvSpPr>
          <p:cNvPr id="4" name="Espace réservé du numéro de diapositive 3">
            <a:extLst>
              <a:ext uri="{FF2B5EF4-FFF2-40B4-BE49-F238E27FC236}">
                <a16:creationId xmlns:a16="http://schemas.microsoft.com/office/drawing/2014/main" id="{35627ADB-FF8D-B98A-86BD-1B42F8C48858}"/>
              </a:ext>
            </a:extLst>
          </p:cNvPr>
          <p:cNvSpPr>
            <a:spLocks noGrp="1"/>
          </p:cNvSpPr>
          <p:nvPr>
            <p:ph type="sldNum" sz="quarter" idx="12"/>
          </p:nvPr>
        </p:nvSpPr>
        <p:spPr>
          <a:xfrm>
            <a:off x="110598" y="4543907"/>
            <a:ext cx="779767" cy="365125"/>
          </a:xfrm>
        </p:spPr>
        <p:txBody>
          <a:bodyPr>
            <a:normAutofit/>
          </a:bodyPr>
          <a:lstStyle/>
          <a:p>
            <a:pPr rtl="0">
              <a:lnSpc>
                <a:spcPct val="90000"/>
              </a:lnSpc>
              <a:spcAft>
                <a:spcPts val="600"/>
              </a:spcAft>
            </a:pPr>
            <a:fld id="{401CF334-2D5C-4859-84A6-CA7E6E43FAEB}" type="slidenum">
              <a:rPr lang="fr-FR" sz="1900" noProof="0" smtClean="0"/>
              <a:pPr rtl="0">
                <a:lnSpc>
                  <a:spcPct val="90000"/>
                </a:lnSpc>
                <a:spcAft>
                  <a:spcPts val="600"/>
                </a:spcAft>
              </a:pPr>
              <a:t>45</a:t>
            </a:fld>
            <a:endParaRPr lang="fr-FR" sz="1900" noProof="0"/>
          </a:p>
        </p:txBody>
      </p:sp>
    </p:spTree>
    <p:extLst>
      <p:ext uri="{BB962C8B-B14F-4D97-AF65-F5344CB8AC3E}">
        <p14:creationId xmlns:p14="http://schemas.microsoft.com/office/powerpoint/2010/main" val="39807379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10939" y="624110"/>
            <a:ext cx="9474662" cy="1280890"/>
          </a:xfrm>
        </p:spPr>
        <p:txBody>
          <a:bodyPr rtlCol="0">
            <a:normAutofit/>
          </a:bodyPr>
          <a:lstStyle/>
          <a:p>
            <a:r>
              <a:rPr lang="fr-FR" sz="3600" dirty="0"/>
              <a:t>Concevoir un modèle adéquat</a:t>
            </a:r>
            <a:br>
              <a:rPr lang="fr-FR" dirty="0"/>
            </a:br>
            <a:r>
              <a:rPr lang="fr-FR" dirty="0"/>
              <a:t>Agréger et empiler les sources</a:t>
            </a:r>
          </a:p>
        </p:txBody>
      </p:sp>
      <p:sp>
        <p:nvSpPr>
          <p:cNvPr id="4" name="Espace réservé du numéro de diapositive 3"/>
          <p:cNvSpPr>
            <a:spLocks noGrp="1"/>
          </p:cNvSpPr>
          <p:nvPr>
            <p:ph type="sldNum" sz="quarter" idx="12"/>
          </p:nvPr>
        </p:nvSpPr>
        <p:spPr/>
        <p:txBody>
          <a:bodyPr/>
          <a:lstStyle/>
          <a:p>
            <a:pPr rtl="0"/>
            <a:fld id="{401CF334-2D5C-4859-84A6-CA7E6E43FAEB}" type="slidenum">
              <a:rPr lang="fr-FR" noProof="0" smtClean="0"/>
              <a:t>46</a:t>
            </a:fld>
            <a:endParaRPr lang="fr-FR" noProof="0"/>
          </a:p>
        </p:txBody>
      </p:sp>
      <p:sp>
        <p:nvSpPr>
          <p:cNvPr id="8" name="ZoneTexte 7">
            <a:extLst>
              <a:ext uri="{FF2B5EF4-FFF2-40B4-BE49-F238E27FC236}">
                <a16:creationId xmlns:a16="http://schemas.microsoft.com/office/drawing/2014/main" id="{F2FC675B-3D97-FDCE-7DB6-548BCA918443}"/>
              </a:ext>
            </a:extLst>
          </p:cNvPr>
          <p:cNvSpPr txBox="1"/>
          <p:nvPr/>
        </p:nvSpPr>
        <p:spPr>
          <a:xfrm>
            <a:off x="2310938" y="2251777"/>
            <a:ext cx="7032353" cy="4362733"/>
          </a:xfrm>
          <a:prstGeom prst="rect">
            <a:avLst/>
          </a:prstGeom>
          <a:noFill/>
        </p:spPr>
        <p:txBody>
          <a:bodyPr wrap="square" rtlCol="0">
            <a:spAutoFit/>
          </a:bodyPr>
          <a:lstStyle/>
          <a:p>
            <a:pPr marL="285750" indent="-285750" algn="just">
              <a:buFont typeface="Wingdings" panose="05000000000000000000" pitchFamily="2" charset="2"/>
              <a:buChar char="Ø"/>
            </a:pPr>
            <a:r>
              <a:rPr lang="fr-FR" dirty="0"/>
              <a:t>Afin de </a:t>
            </a:r>
            <a:r>
              <a:rPr lang="fr-FR" b="1" dirty="0">
                <a:solidFill>
                  <a:schemeClr val="accent5"/>
                </a:solidFill>
              </a:rPr>
              <a:t>créer une table de faits</a:t>
            </a:r>
            <a:r>
              <a:rPr lang="fr-FR" dirty="0"/>
              <a:t>, il est souvent nécessaire de récupérer et </a:t>
            </a:r>
            <a:r>
              <a:rPr lang="fr-FR" b="1" dirty="0"/>
              <a:t>regrouper dans une seule et même table </a:t>
            </a:r>
            <a:r>
              <a:rPr lang="fr-FR" dirty="0"/>
              <a:t>des informations provenant possiblement </a:t>
            </a:r>
            <a:r>
              <a:rPr lang="fr-FR" b="1" dirty="0"/>
              <a:t>de différentes sources et/ou tables </a:t>
            </a:r>
            <a:r>
              <a:rPr lang="fr-FR" dirty="0"/>
              <a:t>de données différentes.</a:t>
            </a:r>
          </a:p>
          <a:p>
            <a:pPr marL="285750" indent="-285750" algn="just">
              <a:buFont typeface="Wingdings" panose="05000000000000000000" pitchFamily="2" charset="2"/>
              <a:buChar char="Ø"/>
            </a:pPr>
            <a:endParaRPr lang="fr-FR" dirty="0"/>
          </a:p>
          <a:p>
            <a:pPr marL="285750" indent="-285750" algn="just">
              <a:spcAft>
                <a:spcPts val="300"/>
              </a:spcAft>
              <a:buFont typeface="Wingdings" panose="05000000000000000000" pitchFamily="2" charset="2"/>
              <a:buChar char="Ø"/>
            </a:pPr>
            <a:r>
              <a:rPr lang="fr-FR" dirty="0"/>
              <a:t>La </a:t>
            </a:r>
            <a:r>
              <a:rPr lang="fr-FR" b="1" dirty="0"/>
              <a:t>table finale contiendra </a:t>
            </a:r>
            <a:r>
              <a:rPr lang="fr-FR" dirty="0"/>
              <a:t>alors :</a:t>
            </a:r>
          </a:p>
          <a:p>
            <a:pPr marL="285750" indent="-285750" algn="just">
              <a:spcAft>
                <a:spcPts val="300"/>
              </a:spcAft>
              <a:buFont typeface="Wingdings" panose="05000000000000000000" pitchFamily="2" charset="2"/>
              <a:buChar char="ü"/>
            </a:pPr>
            <a:r>
              <a:rPr lang="fr-FR" dirty="0"/>
              <a:t>Les </a:t>
            </a:r>
            <a:r>
              <a:rPr lang="fr-FR" b="1" dirty="0">
                <a:solidFill>
                  <a:srgbClr val="00B050"/>
                </a:solidFill>
              </a:rPr>
              <a:t>identifiants</a:t>
            </a:r>
            <a:r>
              <a:rPr lang="fr-FR" dirty="0"/>
              <a:t> permettant de faire des </a:t>
            </a:r>
            <a:r>
              <a:rPr lang="fr-FR" u="sng" dirty="0"/>
              <a:t>relations</a:t>
            </a:r>
            <a:r>
              <a:rPr lang="fr-FR" dirty="0"/>
              <a:t> entre la table de faits et les autres tables environnantes,</a:t>
            </a:r>
          </a:p>
          <a:p>
            <a:pPr marL="285750" indent="-285750" algn="just">
              <a:spcAft>
                <a:spcPts val="300"/>
              </a:spcAft>
              <a:buFont typeface="Wingdings" panose="05000000000000000000" pitchFamily="2" charset="2"/>
              <a:buChar char="ü"/>
            </a:pPr>
            <a:r>
              <a:rPr lang="fr-FR" dirty="0"/>
              <a:t>Les </a:t>
            </a:r>
            <a:r>
              <a:rPr lang="fr-FR" b="1" dirty="0">
                <a:solidFill>
                  <a:schemeClr val="accent4"/>
                </a:solidFill>
              </a:rPr>
              <a:t>dates</a:t>
            </a:r>
            <a:r>
              <a:rPr lang="fr-FR" dirty="0"/>
              <a:t> (de commande, de livraison, etc.) afin de faire le lien avec la table de Date / Calendrier dont une sert d’</a:t>
            </a:r>
            <a:r>
              <a:rPr lang="fr-FR" dirty="0" err="1"/>
              <a:t>IDDate</a:t>
            </a:r>
            <a:r>
              <a:rPr lang="fr-FR" dirty="0"/>
              <a:t>,</a:t>
            </a:r>
          </a:p>
          <a:p>
            <a:pPr marL="285750" indent="-285750" algn="just">
              <a:spcAft>
                <a:spcPts val="300"/>
              </a:spcAft>
              <a:buFont typeface="Wingdings" panose="05000000000000000000" pitchFamily="2" charset="2"/>
              <a:buChar char="ü"/>
            </a:pPr>
            <a:r>
              <a:rPr lang="fr-FR" dirty="0"/>
              <a:t>Les </a:t>
            </a:r>
            <a:r>
              <a:rPr lang="fr-FR" b="1" dirty="0">
                <a:solidFill>
                  <a:srgbClr val="00B0F0"/>
                </a:solidFill>
              </a:rPr>
              <a:t>données quantitatives et mesurables</a:t>
            </a:r>
            <a:r>
              <a:rPr lang="fr-FR" dirty="0">
                <a:solidFill>
                  <a:srgbClr val="00B0F0"/>
                </a:solidFill>
              </a:rPr>
              <a:t> </a:t>
            </a:r>
            <a:r>
              <a:rPr lang="fr-FR" dirty="0"/>
              <a:t>reprenant toutes les colonnes contenant les indicateurs dont j’ai besoin : le montant des ventes, les quantités, les coûts totaux, etc.</a:t>
            </a:r>
          </a:p>
          <a:p>
            <a:pPr marL="285750" indent="-285750">
              <a:buFont typeface="Wingdings" panose="05000000000000000000" pitchFamily="2" charset="2"/>
              <a:buChar char="Ø"/>
            </a:pPr>
            <a:endParaRPr lang="fr-FR" dirty="0"/>
          </a:p>
        </p:txBody>
      </p:sp>
      <p:pic>
        <p:nvPicPr>
          <p:cNvPr id="5" name="Image 4">
            <a:extLst>
              <a:ext uri="{FF2B5EF4-FFF2-40B4-BE49-F238E27FC236}">
                <a16:creationId xmlns:a16="http://schemas.microsoft.com/office/drawing/2014/main" id="{4551AF62-6014-1897-5ED2-C559B7BD0D7F}"/>
              </a:ext>
            </a:extLst>
          </p:cNvPr>
          <p:cNvPicPr>
            <a:picLocks noChangeAspect="1"/>
          </p:cNvPicPr>
          <p:nvPr/>
        </p:nvPicPr>
        <p:blipFill>
          <a:blip r:embed="rId3"/>
          <a:stretch>
            <a:fillRect/>
          </a:stretch>
        </p:blipFill>
        <p:spPr>
          <a:xfrm>
            <a:off x="9881062" y="3967026"/>
            <a:ext cx="1590897" cy="19719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93579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78845" y="448421"/>
            <a:ext cx="9192675" cy="1280890"/>
          </a:xfrm>
        </p:spPr>
        <p:txBody>
          <a:bodyPr rtlCol="0">
            <a:normAutofit/>
          </a:bodyPr>
          <a:lstStyle/>
          <a:p>
            <a:pPr rtl="0"/>
            <a:r>
              <a:rPr lang="fr-FR" sz="3600" dirty="0"/>
              <a:t>Concevoir un modèle adéquat</a:t>
            </a:r>
            <a:br>
              <a:rPr lang="fr-FR" dirty="0"/>
            </a:br>
            <a:r>
              <a:rPr lang="fr-FR" dirty="0"/>
              <a:t>Regrouper pour agréger le fichier final</a:t>
            </a:r>
          </a:p>
        </p:txBody>
      </p:sp>
      <p:sp>
        <p:nvSpPr>
          <p:cNvPr id="3" name="Espace réservé du numéro de diapositive 2"/>
          <p:cNvSpPr>
            <a:spLocks noGrp="1"/>
          </p:cNvSpPr>
          <p:nvPr>
            <p:ph type="sldNum" sz="quarter" idx="12"/>
          </p:nvPr>
        </p:nvSpPr>
        <p:spPr/>
        <p:txBody>
          <a:bodyPr/>
          <a:lstStyle/>
          <a:p>
            <a:pPr rtl="0"/>
            <a:fld id="{401CF334-2D5C-4859-84A6-CA7E6E43FAEB}" type="slidenum">
              <a:rPr lang="fr-FR" noProof="0" smtClean="0"/>
              <a:t>47</a:t>
            </a:fld>
            <a:endParaRPr lang="fr-FR" noProof="0"/>
          </a:p>
        </p:txBody>
      </p:sp>
      <p:sp>
        <p:nvSpPr>
          <p:cNvPr id="4" name="Rectangle 3"/>
          <p:cNvSpPr/>
          <p:nvPr/>
        </p:nvSpPr>
        <p:spPr>
          <a:xfrm>
            <a:off x="7175182" y="2652167"/>
            <a:ext cx="4596338" cy="3170099"/>
          </a:xfrm>
          <a:prstGeom prst="rect">
            <a:avLst/>
          </a:prstGeom>
        </p:spPr>
        <p:txBody>
          <a:bodyPr wrap="square">
            <a:spAutoFit/>
          </a:bodyPr>
          <a:lstStyle/>
          <a:p>
            <a:pPr marL="342900" indent="-342900">
              <a:spcAft>
                <a:spcPts val="1200"/>
              </a:spcAft>
              <a:buAutoNum type="arabicPeriod"/>
            </a:pPr>
            <a:r>
              <a:rPr lang="fr-FR" dirty="0"/>
              <a:t>Cliquer sur </a:t>
            </a:r>
            <a:r>
              <a:rPr lang="fr-FR" b="1" dirty="0"/>
              <a:t>« Avancé » </a:t>
            </a:r>
            <a:r>
              <a:rPr lang="fr-FR" dirty="0"/>
              <a:t>afin de pouvoir créer </a:t>
            </a:r>
            <a:r>
              <a:rPr lang="fr-FR" u="sng" dirty="0"/>
              <a:t>autant de regroupements et agrégations </a:t>
            </a:r>
            <a:r>
              <a:rPr lang="fr-FR" dirty="0"/>
              <a:t>que souhaité,</a:t>
            </a:r>
          </a:p>
          <a:p>
            <a:pPr marL="342900" indent="-342900">
              <a:spcAft>
                <a:spcPts val="1200"/>
              </a:spcAft>
              <a:buAutoNum type="arabicPeriod"/>
            </a:pPr>
            <a:r>
              <a:rPr lang="fr-FR" b="1" dirty="0"/>
              <a:t>Regroupement</a:t>
            </a:r>
            <a:r>
              <a:rPr lang="fr-FR" dirty="0"/>
              <a:t> : mettre les </a:t>
            </a:r>
            <a:r>
              <a:rPr lang="fr-FR" b="1" dirty="0">
                <a:solidFill>
                  <a:srgbClr val="00B050"/>
                </a:solidFill>
              </a:rPr>
              <a:t>identifiants et </a:t>
            </a:r>
            <a:r>
              <a:rPr lang="fr-FR" b="1" dirty="0">
                <a:solidFill>
                  <a:schemeClr val="accent4"/>
                </a:solidFill>
              </a:rPr>
              <a:t>dates</a:t>
            </a:r>
            <a:r>
              <a:rPr lang="fr-FR" dirty="0"/>
              <a:t>,</a:t>
            </a:r>
          </a:p>
          <a:p>
            <a:pPr marL="342900" indent="-342900">
              <a:spcAft>
                <a:spcPts val="1200"/>
              </a:spcAft>
              <a:buAutoNum type="arabicPeriod"/>
            </a:pPr>
            <a:r>
              <a:rPr lang="fr-FR" b="1" dirty="0"/>
              <a:t>Agrégation</a:t>
            </a:r>
            <a:r>
              <a:rPr lang="fr-FR" dirty="0"/>
              <a:t> : utiliser les</a:t>
            </a:r>
            <a:r>
              <a:rPr lang="fr-FR" b="1" dirty="0">
                <a:solidFill>
                  <a:srgbClr val="00B0F0"/>
                </a:solidFill>
              </a:rPr>
              <a:t> données quantitatives et mesurables </a:t>
            </a:r>
            <a:r>
              <a:rPr lang="fr-FR" dirty="0"/>
              <a:t>pour créer les agrégations souhaitées (le plus souvent des sommes).</a:t>
            </a:r>
          </a:p>
        </p:txBody>
      </p:sp>
      <p:pic>
        <p:nvPicPr>
          <p:cNvPr id="13" name="Image 12">
            <a:extLst>
              <a:ext uri="{FF2B5EF4-FFF2-40B4-BE49-F238E27FC236}">
                <a16:creationId xmlns:a16="http://schemas.microsoft.com/office/drawing/2014/main" id="{B54BD543-5BFF-91D4-75C0-4A3B340AF4BE}"/>
              </a:ext>
            </a:extLst>
          </p:cNvPr>
          <p:cNvPicPr>
            <a:picLocks noChangeAspect="1"/>
          </p:cNvPicPr>
          <p:nvPr/>
        </p:nvPicPr>
        <p:blipFill>
          <a:blip r:embed="rId3"/>
          <a:stretch>
            <a:fillRect/>
          </a:stretch>
        </p:blipFill>
        <p:spPr>
          <a:xfrm>
            <a:off x="1923970" y="2046964"/>
            <a:ext cx="4905827" cy="42637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9769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78845" y="448421"/>
            <a:ext cx="9192675" cy="1280890"/>
          </a:xfrm>
        </p:spPr>
        <p:txBody>
          <a:bodyPr rtlCol="0">
            <a:normAutofit/>
          </a:bodyPr>
          <a:lstStyle/>
          <a:p>
            <a:pPr rtl="0"/>
            <a:r>
              <a:rPr lang="fr-FR" sz="3600" dirty="0"/>
              <a:t>Concevoir un modèle adéquat</a:t>
            </a:r>
            <a:br>
              <a:rPr lang="fr-FR" dirty="0"/>
            </a:br>
            <a:r>
              <a:rPr lang="fr-FR" dirty="0"/>
              <a:t>Regrouper pour agréger le fichier final</a:t>
            </a:r>
          </a:p>
        </p:txBody>
      </p:sp>
      <p:sp>
        <p:nvSpPr>
          <p:cNvPr id="3" name="Espace réservé du numéro de diapositive 2"/>
          <p:cNvSpPr>
            <a:spLocks noGrp="1"/>
          </p:cNvSpPr>
          <p:nvPr>
            <p:ph type="sldNum" sz="quarter" idx="12"/>
          </p:nvPr>
        </p:nvSpPr>
        <p:spPr/>
        <p:txBody>
          <a:bodyPr/>
          <a:lstStyle/>
          <a:p>
            <a:pPr rtl="0"/>
            <a:fld id="{401CF334-2D5C-4859-84A6-CA7E6E43FAEB}" type="slidenum">
              <a:rPr lang="fr-FR" noProof="0" smtClean="0"/>
              <a:t>48</a:t>
            </a:fld>
            <a:endParaRPr lang="fr-FR" noProof="0"/>
          </a:p>
        </p:txBody>
      </p:sp>
      <p:pic>
        <p:nvPicPr>
          <p:cNvPr id="6" name="Image 5">
            <a:extLst>
              <a:ext uri="{FF2B5EF4-FFF2-40B4-BE49-F238E27FC236}">
                <a16:creationId xmlns:a16="http://schemas.microsoft.com/office/drawing/2014/main" id="{33451CD8-946E-227F-2391-84A0C7B9386D}"/>
              </a:ext>
            </a:extLst>
          </p:cNvPr>
          <p:cNvPicPr>
            <a:picLocks noChangeAspect="1"/>
          </p:cNvPicPr>
          <p:nvPr/>
        </p:nvPicPr>
        <p:blipFill>
          <a:blip r:embed="rId3"/>
          <a:stretch>
            <a:fillRect/>
          </a:stretch>
        </p:blipFill>
        <p:spPr>
          <a:xfrm>
            <a:off x="2578845" y="2309604"/>
            <a:ext cx="8754697" cy="29817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23357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AD93FE-E131-28D5-0790-FF57F9CB263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40AD55D-FD49-0FB1-A973-9D0AF68CF422}"/>
              </a:ext>
            </a:extLst>
          </p:cNvPr>
          <p:cNvSpPr>
            <a:spLocks noGrp="1"/>
          </p:cNvSpPr>
          <p:nvPr>
            <p:ph type="title"/>
          </p:nvPr>
        </p:nvSpPr>
        <p:spPr>
          <a:xfrm>
            <a:off x="2578845" y="448421"/>
            <a:ext cx="9192675" cy="1280890"/>
          </a:xfrm>
        </p:spPr>
        <p:txBody>
          <a:bodyPr rtlCol="0">
            <a:normAutofit/>
          </a:bodyPr>
          <a:lstStyle/>
          <a:p>
            <a:pPr rtl="0"/>
            <a:r>
              <a:rPr lang="fr-FR" sz="3600" dirty="0"/>
              <a:t>Concevoir un modèle adéquat</a:t>
            </a:r>
            <a:br>
              <a:rPr lang="fr-FR" dirty="0"/>
            </a:br>
            <a:r>
              <a:rPr lang="fr-FR" dirty="0">
                <a:solidFill>
                  <a:schemeClr val="accent4"/>
                </a:solidFill>
              </a:rPr>
              <a:t>Exercices (1/4)</a:t>
            </a:r>
          </a:p>
        </p:txBody>
      </p:sp>
      <p:sp>
        <p:nvSpPr>
          <p:cNvPr id="3" name="Espace réservé du numéro de diapositive 2">
            <a:extLst>
              <a:ext uri="{FF2B5EF4-FFF2-40B4-BE49-F238E27FC236}">
                <a16:creationId xmlns:a16="http://schemas.microsoft.com/office/drawing/2014/main" id="{D1C810DD-8ACF-FE8C-3013-00DBD3052CA9}"/>
              </a:ext>
            </a:extLst>
          </p:cNvPr>
          <p:cNvSpPr>
            <a:spLocks noGrp="1"/>
          </p:cNvSpPr>
          <p:nvPr>
            <p:ph type="sldNum" sz="quarter" idx="12"/>
          </p:nvPr>
        </p:nvSpPr>
        <p:spPr/>
        <p:txBody>
          <a:bodyPr/>
          <a:lstStyle/>
          <a:p>
            <a:pPr rtl="0"/>
            <a:fld id="{401CF334-2D5C-4859-84A6-CA7E6E43FAEB}" type="slidenum">
              <a:rPr lang="fr-FR" noProof="0" smtClean="0"/>
              <a:t>49</a:t>
            </a:fld>
            <a:endParaRPr lang="fr-FR" noProof="0"/>
          </a:p>
        </p:txBody>
      </p:sp>
      <p:sp>
        <p:nvSpPr>
          <p:cNvPr id="5" name="ZoneTexte 4">
            <a:extLst>
              <a:ext uri="{FF2B5EF4-FFF2-40B4-BE49-F238E27FC236}">
                <a16:creationId xmlns:a16="http://schemas.microsoft.com/office/drawing/2014/main" id="{A1C26CB2-271E-960A-34EC-75B70B4E64C3}"/>
              </a:ext>
            </a:extLst>
          </p:cNvPr>
          <p:cNvSpPr txBox="1"/>
          <p:nvPr/>
        </p:nvSpPr>
        <p:spPr>
          <a:xfrm>
            <a:off x="1846907" y="2101399"/>
            <a:ext cx="9841118" cy="4247317"/>
          </a:xfrm>
          <a:prstGeom prst="rect">
            <a:avLst/>
          </a:prstGeom>
          <a:noFill/>
        </p:spPr>
        <p:txBody>
          <a:bodyPr wrap="square" rtlCol="0">
            <a:spAutoFit/>
          </a:bodyPr>
          <a:lstStyle/>
          <a:p>
            <a:pPr marL="342900" indent="-342900" algn="just">
              <a:buFont typeface="+mj-lt"/>
              <a:buAutoNum type="arabicParenR"/>
            </a:pPr>
            <a:r>
              <a:rPr lang="fr-FR" dirty="0"/>
              <a:t>Dans le </a:t>
            </a:r>
            <a:r>
              <a:rPr lang="fr-FR" b="1" dirty="0"/>
              <a:t>fichier de Formation</a:t>
            </a:r>
            <a:r>
              <a:rPr lang="fr-FR" dirty="0"/>
              <a:t>, ouvrir le Dossier « </a:t>
            </a:r>
            <a:r>
              <a:rPr lang="fr-FR" u="sng" dirty="0"/>
              <a:t>Exercices et données </a:t>
            </a:r>
            <a:r>
              <a:rPr lang="fr-FR" dirty="0"/>
              <a:t>» puis importer les fichiers suivants :</a:t>
            </a:r>
          </a:p>
          <a:p>
            <a:pPr algn="just"/>
            <a:endParaRPr lang="fr-FR" dirty="0"/>
          </a:p>
          <a:p>
            <a:pPr marL="342900" lvl="0" indent="-342900" algn="just">
              <a:buFont typeface="Wingdings" panose="05000000000000000000" pitchFamily="2" charset="2"/>
              <a:buChar char="Ø"/>
            </a:pPr>
            <a:r>
              <a:rPr lang="fr-FR" b="1" dirty="0">
                <a:solidFill>
                  <a:schemeClr val="accent4"/>
                </a:solidFill>
              </a:rPr>
              <a:t>« Tous documents » </a:t>
            </a:r>
            <a:r>
              <a:rPr lang="fr-FR" dirty="0">
                <a:sym typeface="Wingdings" panose="05000000000000000000" pitchFamily="2" charset="2"/>
              </a:rPr>
              <a:t></a:t>
            </a:r>
            <a:r>
              <a:rPr lang="fr-FR" dirty="0"/>
              <a:t> Document Excel contenant </a:t>
            </a:r>
            <a:r>
              <a:rPr lang="fr-FR" b="1" dirty="0"/>
              <a:t>4 feuilles à importer </a:t>
            </a:r>
            <a:r>
              <a:rPr lang="fr-FR" dirty="0"/>
              <a:t>: « Géographie », « VentesAVANT2023 », « VentesDEPUIS2023 »,  « Livraisons et retours » et </a:t>
            </a:r>
            <a:r>
              <a:rPr lang="fr-FR" b="1" dirty="0"/>
              <a:t>4 tableaux à importer </a:t>
            </a:r>
            <a:r>
              <a:rPr lang="fr-FR" dirty="0"/>
              <a:t>« Vendeurs », « Catégorie », « Sous-catégorie » et « Produit ».</a:t>
            </a:r>
          </a:p>
          <a:p>
            <a:pPr marL="342900" lvl="0" indent="-342900" algn="just">
              <a:buFont typeface="Wingdings" panose="05000000000000000000" pitchFamily="2" charset="2"/>
              <a:buChar char="Ø"/>
            </a:pPr>
            <a:r>
              <a:rPr lang="fr-FR" b="1" dirty="0">
                <a:solidFill>
                  <a:schemeClr val="accent4"/>
                </a:solidFill>
              </a:rPr>
              <a:t>« Clients » </a:t>
            </a:r>
            <a:r>
              <a:rPr lang="fr-FR" dirty="0">
                <a:sym typeface="Wingdings" panose="05000000000000000000" pitchFamily="2" charset="2"/>
              </a:rPr>
              <a:t></a:t>
            </a:r>
            <a:r>
              <a:rPr lang="fr-FR" dirty="0"/>
              <a:t> ficher texte à importer,</a:t>
            </a:r>
          </a:p>
          <a:p>
            <a:pPr algn="just"/>
            <a:endParaRPr lang="fr-FR" dirty="0"/>
          </a:p>
          <a:p>
            <a:pPr marL="342900" indent="-342900" algn="just">
              <a:buAutoNum type="arabicParenR" startAt="2"/>
            </a:pPr>
            <a:r>
              <a:rPr lang="fr-FR" b="1" dirty="0"/>
              <a:t>Récupérer les lignes </a:t>
            </a:r>
            <a:r>
              <a:rPr lang="fr-FR" dirty="0"/>
              <a:t>de la table </a:t>
            </a:r>
            <a:r>
              <a:rPr lang="fr-FR" i="1" dirty="0"/>
              <a:t>VentesDEPUIS2023 </a:t>
            </a:r>
            <a:r>
              <a:rPr lang="fr-FR" dirty="0"/>
              <a:t>dans la table </a:t>
            </a:r>
            <a:r>
              <a:rPr lang="fr-FR" i="1" dirty="0"/>
              <a:t>VentesAVANT2023. Il faut se positionner sur la table qui récupère toutes les lignes donc VentesAVANT2023</a:t>
            </a:r>
            <a:r>
              <a:rPr lang="fr-FR" dirty="0"/>
              <a:t> puis cliquer sur « Ajouter des requêtes » puis renommer la table « Ventes ».</a:t>
            </a:r>
          </a:p>
          <a:p>
            <a:pPr marL="342900" indent="-342900" algn="just">
              <a:buAutoNum type="arabicParenR" startAt="2"/>
            </a:pPr>
            <a:endParaRPr lang="fr-FR" dirty="0"/>
          </a:p>
          <a:p>
            <a:pPr marL="342900" indent="-342900" algn="just">
              <a:buAutoNum type="arabicParenR" startAt="2"/>
            </a:pPr>
            <a:r>
              <a:rPr lang="fr-FR" b="1" i="1" dirty="0"/>
              <a:t>Désactiver le chargement </a:t>
            </a:r>
            <a:r>
              <a:rPr lang="fr-FR" i="1" dirty="0"/>
              <a:t>dans Power BI de la table VentesDEPUIS2023.</a:t>
            </a:r>
          </a:p>
        </p:txBody>
      </p:sp>
    </p:spTree>
    <p:extLst>
      <p:ext uri="{BB962C8B-B14F-4D97-AF65-F5344CB8AC3E}">
        <p14:creationId xmlns:p14="http://schemas.microsoft.com/office/powerpoint/2010/main" val="2614135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a:t>Objectifs de la formation</a:t>
            </a:r>
            <a:endParaRPr lang="fr-FR" dirty="0"/>
          </a:p>
        </p:txBody>
      </p:sp>
      <p:sp>
        <p:nvSpPr>
          <p:cNvPr id="3" name="Espace réservé du contenu 2"/>
          <p:cNvSpPr>
            <a:spLocks noGrp="1"/>
          </p:cNvSpPr>
          <p:nvPr>
            <p:ph idx="1"/>
          </p:nvPr>
        </p:nvSpPr>
        <p:spPr>
          <a:xfrm>
            <a:off x="2592924" y="1595120"/>
            <a:ext cx="8911688" cy="5049520"/>
          </a:xfrm>
        </p:spPr>
        <p:txBody>
          <a:bodyPr rtlCol="0">
            <a:normAutofit/>
          </a:bodyPr>
          <a:lstStyle/>
          <a:p>
            <a:r>
              <a:rPr lang="fr-FR" sz="2500" dirty="0"/>
              <a:t>Exploiter le langage M pour réaliser des modèles de données optimisés</a:t>
            </a:r>
          </a:p>
          <a:p>
            <a:endParaRPr lang="fr-FR" sz="2500" dirty="0"/>
          </a:p>
          <a:p>
            <a:r>
              <a:rPr lang="fr-FR" sz="2500" dirty="0"/>
              <a:t>Concevoir des mesures sophistiquées avec le langage DAX</a:t>
            </a:r>
          </a:p>
          <a:p>
            <a:endParaRPr lang="fr-FR" sz="2500" dirty="0"/>
          </a:p>
          <a:p>
            <a:r>
              <a:rPr lang="fr-FR" sz="2500" dirty="0"/>
              <a:t>Créer des rapports complexes avec Power BI Desktop</a:t>
            </a:r>
          </a:p>
          <a:p>
            <a:endParaRPr lang="fr-FR" sz="2500" dirty="0"/>
          </a:p>
          <a:p>
            <a:r>
              <a:rPr lang="fr-FR" sz="2500" dirty="0"/>
              <a:t>Créer une présentation et un scénario adapté à votre message</a:t>
            </a:r>
          </a:p>
        </p:txBody>
      </p:sp>
      <p:sp>
        <p:nvSpPr>
          <p:cNvPr id="6" name="Espace réservé du numéro de diapositive 5"/>
          <p:cNvSpPr>
            <a:spLocks noGrp="1"/>
          </p:cNvSpPr>
          <p:nvPr>
            <p:ph type="sldNum" sz="quarter" idx="12"/>
          </p:nvPr>
        </p:nvSpPr>
        <p:spPr/>
        <p:txBody>
          <a:bodyPr/>
          <a:lstStyle/>
          <a:p>
            <a:pPr rtl="0"/>
            <a:fld id="{401CF334-2D5C-4859-84A6-CA7E6E43FAEB}" type="slidenum">
              <a:rPr lang="fr-FR" noProof="0" smtClean="0"/>
              <a:t>5</a:t>
            </a:fld>
            <a:endParaRPr lang="fr-FR" noProof="0"/>
          </a:p>
        </p:txBody>
      </p:sp>
    </p:spTree>
    <p:extLst>
      <p:ext uri="{BB962C8B-B14F-4D97-AF65-F5344CB8AC3E}">
        <p14:creationId xmlns:p14="http://schemas.microsoft.com/office/powerpoint/2010/main" val="997860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025C4-B25C-5F54-D085-82532DA5FC6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FE24D83-CFDE-A631-D51D-B955A13A5754}"/>
              </a:ext>
            </a:extLst>
          </p:cNvPr>
          <p:cNvSpPr>
            <a:spLocks noGrp="1"/>
          </p:cNvSpPr>
          <p:nvPr>
            <p:ph type="title"/>
          </p:nvPr>
        </p:nvSpPr>
        <p:spPr>
          <a:xfrm>
            <a:off x="2578845" y="448421"/>
            <a:ext cx="9192675" cy="1280890"/>
          </a:xfrm>
        </p:spPr>
        <p:txBody>
          <a:bodyPr rtlCol="0">
            <a:normAutofit/>
          </a:bodyPr>
          <a:lstStyle/>
          <a:p>
            <a:pPr rtl="0"/>
            <a:r>
              <a:rPr lang="fr-FR" sz="3600" dirty="0"/>
              <a:t>Concevoir un modèle adéquat</a:t>
            </a:r>
            <a:br>
              <a:rPr lang="fr-FR" dirty="0"/>
            </a:br>
            <a:r>
              <a:rPr lang="fr-FR" dirty="0">
                <a:solidFill>
                  <a:schemeClr val="accent4"/>
                </a:solidFill>
              </a:rPr>
              <a:t>Exercices (2/4)</a:t>
            </a:r>
            <a:endParaRPr lang="fr-FR" dirty="0"/>
          </a:p>
        </p:txBody>
      </p:sp>
      <p:sp>
        <p:nvSpPr>
          <p:cNvPr id="3" name="Espace réservé du numéro de diapositive 2">
            <a:extLst>
              <a:ext uri="{FF2B5EF4-FFF2-40B4-BE49-F238E27FC236}">
                <a16:creationId xmlns:a16="http://schemas.microsoft.com/office/drawing/2014/main" id="{7DB1182E-F0A1-B8A8-3FB5-CDBF6F30371F}"/>
              </a:ext>
            </a:extLst>
          </p:cNvPr>
          <p:cNvSpPr>
            <a:spLocks noGrp="1"/>
          </p:cNvSpPr>
          <p:nvPr>
            <p:ph type="sldNum" sz="quarter" idx="12"/>
          </p:nvPr>
        </p:nvSpPr>
        <p:spPr/>
        <p:txBody>
          <a:bodyPr/>
          <a:lstStyle/>
          <a:p>
            <a:pPr rtl="0"/>
            <a:fld id="{401CF334-2D5C-4859-84A6-CA7E6E43FAEB}" type="slidenum">
              <a:rPr lang="fr-FR" noProof="0" smtClean="0"/>
              <a:t>50</a:t>
            </a:fld>
            <a:endParaRPr lang="fr-FR" noProof="0"/>
          </a:p>
        </p:txBody>
      </p:sp>
      <p:sp>
        <p:nvSpPr>
          <p:cNvPr id="5" name="ZoneTexte 4">
            <a:extLst>
              <a:ext uri="{FF2B5EF4-FFF2-40B4-BE49-F238E27FC236}">
                <a16:creationId xmlns:a16="http://schemas.microsoft.com/office/drawing/2014/main" id="{1F87B60E-6ED7-BF18-E109-27CC7F2E7CFB}"/>
              </a:ext>
            </a:extLst>
          </p:cNvPr>
          <p:cNvSpPr txBox="1"/>
          <p:nvPr/>
        </p:nvSpPr>
        <p:spPr>
          <a:xfrm>
            <a:off x="1846907" y="2101399"/>
            <a:ext cx="9841118" cy="4247317"/>
          </a:xfrm>
          <a:prstGeom prst="rect">
            <a:avLst/>
          </a:prstGeom>
          <a:noFill/>
        </p:spPr>
        <p:txBody>
          <a:bodyPr wrap="square" rtlCol="0">
            <a:spAutoFit/>
          </a:bodyPr>
          <a:lstStyle/>
          <a:p>
            <a:pPr marL="342900" indent="-342900" algn="just">
              <a:buAutoNum type="arabicParenR" startAt="4"/>
            </a:pPr>
            <a:r>
              <a:rPr lang="fr-FR" b="1" dirty="0"/>
              <a:t>Récupération des colonnes </a:t>
            </a:r>
            <a:r>
              <a:rPr lang="fr-FR" dirty="0"/>
              <a:t>« Date de livraison » et « Date de retour » de la table </a:t>
            </a:r>
            <a:r>
              <a:rPr lang="fr-FR" i="1" dirty="0"/>
              <a:t>Livraisons et retours</a:t>
            </a:r>
            <a:r>
              <a:rPr lang="fr-FR" dirty="0"/>
              <a:t> dans la table </a:t>
            </a:r>
            <a:r>
              <a:rPr lang="fr-FR" i="1" dirty="0"/>
              <a:t>Ventes </a:t>
            </a:r>
            <a:r>
              <a:rPr lang="fr-FR" dirty="0"/>
              <a:t>en utilisant la colonne en commun « </a:t>
            </a:r>
            <a:r>
              <a:rPr lang="fr-FR" dirty="0" err="1"/>
              <a:t>IdVente</a:t>
            </a:r>
            <a:r>
              <a:rPr lang="fr-FR" dirty="0"/>
              <a:t> ». Se positionner sur </a:t>
            </a:r>
            <a:r>
              <a:rPr lang="fr-FR" i="1" dirty="0"/>
              <a:t>Ventes </a:t>
            </a:r>
            <a:r>
              <a:rPr lang="fr-FR" dirty="0"/>
              <a:t>et cliquer sur « Fusionner des requêtes ».</a:t>
            </a:r>
          </a:p>
          <a:p>
            <a:pPr marL="342900" indent="-342900" algn="just">
              <a:buAutoNum type="arabicParenR" startAt="4"/>
            </a:pPr>
            <a:endParaRPr lang="fr-FR" i="1" dirty="0"/>
          </a:p>
          <a:p>
            <a:pPr marL="342900" indent="-342900" algn="just">
              <a:buAutoNum type="arabicParenR" startAt="4"/>
            </a:pPr>
            <a:r>
              <a:rPr lang="fr-FR" b="1" dirty="0"/>
              <a:t>Récupération de la colonne </a:t>
            </a:r>
            <a:r>
              <a:rPr lang="fr-FR" dirty="0"/>
              <a:t>« Catégorie » de la table </a:t>
            </a:r>
            <a:r>
              <a:rPr lang="fr-FR" i="1" dirty="0" err="1"/>
              <a:t>Categorie</a:t>
            </a:r>
            <a:r>
              <a:rPr lang="fr-FR" i="1" dirty="0"/>
              <a:t> </a:t>
            </a:r>
            <a:r>
              <a:rPr lang="fr-FR" dirty="0"/>
              <a:t>dans la table </a:t>
            </a:r>
            <a:r>
              <a:rPr lang="fr-FR" i="1" dirty="0" err="1"/>
              <a:t>SousCategorie</a:t>
            </a:r>
            <a:r>
              <a:rPr lang="fr-FR" i="1" dirty="0"/>
              <a:t> </a:t>
            </a:r>
            <a:r>
              <a:rPr lang="fr-FR" dirty="0"/>
              <a:t>en utilisant la colonne en commun « </a:t>
            </a:r>
            <a:r>
              <a:rPr lang="fr-FR" dirty="0" err="1"/>
              <a:t>IdCategorie</a:t>
            </a:r>
            <a:r>
              <a:rPr lang="fr-FR" dirty="0"/>
              <a:t> ». Se positionner sur </a:t>
            </a:r>
            <a:r>
              <a:rPr lang="fr-FR" i="1" dirty="0" err="1"/>
              <a:t>SousCategorie</a:t>
            </a:r>
            <a:r>
              <a:rPr lang="fr-FR" i="1" dirty="0"/>
              <a:t> </a:t>
            </a:r>
            <a:r>
              <a:rPr lang="fr-FR" dirty="0"/>
              <a:t>et cliquer sur « Fusionner des requêtes ».</a:t>
            </a:r>
          </a:p>
          <a:p>
            <a:pPr marL="342900" indent="-342900" algn="just">
              <a:buAutoNum type="arabicParenR" startAt="4"/>
            </a:pPr>
            <a:endParaRPr lang="fr-FR" dirty="0"/>
          </a:p>
          <a:p>
            <a:pPr marL="342900" indent="-342900" algn="just">
              <a:buFontTx/>
              <a:buAutoNum type="arabicParenR" startAt="4"/>
            </a:pPr>
            <a:r>
              <a:rPr lang="fr-FR" b="1" dirty="0"/>
              <a:t>Récupération des colonnes </a:t>
            </a:r>
            <a:r>
              <a:rPr lang="fr-FR" dirty="0"/>
              <a:t>« Catégorie », « </a:t>
            </a:r>
            <a:r>
              <a:rPr lang="fr-FR" dirty="0" err="1"/>
              <a:t>Idcategorie</a:t>
            </a:r>
            <a:r>
              <a:rPr lang="fr-FR" dirty="0"/>
              <a:t> » et « Sous catégories » de la table </a:t>
            </a:r>
            <a:r>
              <a:rPr lang="fr-FR" dirty="0" err="1"/>
              <a:t>Sous</a:t>
            </a:r>
            <a:r>
              <a:rPr lang="fr-FR" i="1" dirty="0" err="1"/>
              <a:t>Categorie</a:t>
            </a:r>
            <a:r>
              <a:rPr lang="fr-FR" i="1" dirty="0"/>
              <a:t> </a:t>
            </a:r>
            <a:r>
              <a:rPr lang="fr-FR" dirty="0"/>
              <a:t>dans la table </a:t>
            </a:r>
            <a:r>
              <a:rPr lang="fr-FR" i="1" dirty="0"/>
              <a:t>Produit </a:t>
            </a:r>
            <a:r>
              <a:rPr lang="fr-FR" dirty="0"/>
              <a:t>en utilisant la colonne en commun « </a:t>
            </a:r>
            <a:r>
              <a:rPr lang="fr-FR" dirty="0" err="1"/>
              <a:t>Idsouscatégorie</a:t>
            </a:r>
            <a:r>
              <a:rPr lang="fr-FR" dirty="0"/>
              <a:t> ». Se positionner sur </a:t>
            </a:r>
            <a:r>
              <a:rPr lang="fr-FR" i="1" dirty="0"/>
              <a:t>Produit </a:t>
            </a:r>
            <a:r>
              <a:rPr lang="fr-FR" dirty="0"/>
              <a:t>et cliquer sur « Fusionner des requêtes ».</a:t>
            </a:r>
          </a:p>
          <a:p>
            <a:pPr marL="342900" indent="-342900" algn="just">
              <a:buAutoNum type="arabicParenR" startAt="4"/>
            </a:pPr>
            <a:endParaRPr lang="fr-FR" dirty="0"/>
          </a:p>
          <a:p>
            <a:pPr marL="342900" indent="-342900" algn="just">
              <a:buFontTx/>
              <a:buAutoNum type="arabicParenR" startAt="4"/>
            </a:pPr>
            <a:r>
              <a:rPr lang="fr-FR" b="1" dirty="0"/>
              <a:t>Désactiver le chargement </a:t>
            </a:r>
            <a:r>
              <a:rPr lang="fr-FR" dirty="0"/>
              <a:t>dans Power BI des tables</a:t>
            </a:r>
            <a:r>
              <a:rPr lang="fr-FR" i="1" dirty="0"/>
              <a:t> Livraisons et retours,</a:t>
            </a:r>
            <a:r>
              <a:rPr lang="fr-FR" dirty="0"/>
              <a:t> </a:t>
            </a:r>
            <a:r>
              <a:rPr lang="fr-FR" i="1" dirty="0" err="1"/>
              <a:t>Categorie</a:t>
            </a:r>
            <a:r>
              <a:rPr lang="fr-FR" i="1" dirty="0"/>
              <a:t> et </a:t>
            </a:r>
            <a:r>
              <a:rPr lang="fr-FR" dirty="0" err="1"/>
              <a:t>Sous</a:t>
            </a:r>
            <a:r>
              <a:rPr lang="fr-FR" i="1" dirty="0" err="1"/>
              <a:t>Categorie</a:t>
            </a:r>
            <a:r>
              <a:rPr lang="fr-FR" i="1" dirty="0"/>
              <a:t>.</a:t>
            </a:r>
          </a:p>
        </p:txBody>
      </p:sp>
    </p:spTree>
    <p:extLst>
      <p:ext uri="{BB962C8B-B14F-4D97-AF65-F5344CB8AC3E}">
        <p14:creationId xmlns:p14="http://schemas.microsoft.com/office/powerpoint/2010/main" val="2464499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14D86F-7E7A-B4D1-0AE3-7C6D6B7698F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B0B07AA-849E-F89D-8442-A0CB78C7B4F5}"/>
              </a:ext>
            </a:extLst>
          </p:cNvPr>
          <p:cNvSpPr>
            <a:spLocks noGrp="1"/>
          </p:cNvSpPr>
          <p:nvPr>
            <p:ph type="title"/>
          </p:nvPr>
        </p:nvSpPr>
        <p:spPr>
          <a:xfrm>
            <a:off x="2578845" y="448421"/>
            <a:ext cx="9192675" cy="1280890"/>
          </a:xfrm>
        </p:spPr>
        <p:txBody>
          <a:bodyPr rtlCol="0">
            <a:normAutofit/>
          </a:bodyPr>
          <a:lstStyle/>
          <a:p>
            <a:pPr rtl="0"/>
            <a:r>
              <a:rPr lang="fr-FR" sz="3600" dirty="0"/>
              <a:t>Concevoir un modèle adéquat</a:t>
            </a:r>
            <a:br>
              <a:rPr lang="fr-FR" dirty="0"/>
            </a:br>
            <a:r>
              <a:rPr lang="fr-FR" dirty="0">
                <a:solidFill>
                  <a:schemeClr val="accent4"/>
                </a:solidFill>
              </a:rPr>
              <a:t>Exercices (3/4)</a:t>
            </a:r>
          </a:p>
        </p:txBody>
      </p:sp>
      <p:sp>
        <p:nvSpPr>
          <p:cNvPr id="3" name="Espace réservé du numéro de diapositive 2">
            <a:extLst>
              <a:ext uri="{FF2B5EF4-FFF2-40B4-BE49-F238E27FC236}">
                <a16:creationId xmlns:a16="http://schemas.microsoft.com/office/drawing/2014/main" id="{3539C407-FB58-8850-F49C-D74CC0EB3D3F}"/>
              </a:ext>
            </a:extLst>
          </p:cNvPr>
          <p:cNvSpPr>
            <a:spLocks noGrp="1"/>
          </p:cNvSpPr>
          <p:nvPr>
            <p:ph type="sldNum" sz="quarter" idx="12"/>
          </p:nvPr>
        </p:nvSpPr>
        <p:spPr/>
        <p:txBody>
          <a:bodyPr/>
          <a:lstStyle/>
          <a:p>
            <a:pPr rtl="0"/>
            <a:fld id="{401CF334-2D5C-4859-84A6-CA7E6E43FAEB}" type="slidenum">
              <a:rPr lang="fr-FR" noProof="0" smtClean="0"/>
              <a:t>51</a:t>
            </a:fld>
            <a:endParaRPr lang="fr-FR" noProof="0"/>
          </a:p>
        </p:txBody>
      </p:sp>
      <p:sp>
        <p:nvSpPr>
          <p:cNvPr id="5" name="ZoneTexte 4">
            <a:extLst>
              <a:ext uri="{FF2B5EF4-FFF2-40B4-BE49-F238E27FC236}">
                <a16:creationId xmlns:a16="http://schemas.microsoft.com/office/drawing/2014/main" id="{B69276C7-A171-BC55-41AF-3D7907245877}"/>
              </a:ext>
            </a:extLst>
          </p:cNvPr>
          <p:cNvSpPr txBox="1"/>
          <p:nvPr/>
        </p:nvSpPr>
        <p:spPr>
          <a:xfrm>
            <a:off x="1656784" y="1893170"/>
            <a:ext cx="9841118" cy="1754326"/>
          </a:xfrm>
          <a:prstGeom prst="rect">
            <a:avLst/>
          </a:prstGeom>
          <a:noFill/>
        </p:spPr>
        <p:txBody>
          <a:bodyPr wrap="square" rtlCol="0">
            <a:spAutoFit/>
          </a:bodyPr>
          <a:lstStyle/>
          <a:p>
            <a:pPr algn="just"/>
            <a:r>
              <a:rPr lang="fr-FR" b="1" dirty="0"/>
              <a:t>8) Créer une référence de la table produit</a:t>
            </a:r>
            <a:r>
              <a:rPr lang="fr-FR" dirty="0"/>
              <a:t> en cliquant droit sur la table puis « Référence ». Puis, </a:t>
            </a:r>
            <a:r>
              <a:rPr lang="fr-FR" u="sng" dirty="0"/>
              <a:t>désactiver le chargement </a:t>
            </a:r>
            <a:r>
              <a:rPr lang="fr-FR" dirty="0"/>
              <a:t>pour cette nouvelle table.</a:t>
            </a:r>
          </a:p>
          <a:p>
            <a:pPr algn="just"/>
            <a:endParaRPr lang="fr-FR" i="1" dirty="0"/>
          </a:p>
          <a:p>
            <a:pPr algn="just"/>
            <a:r>
              <a:rPr lang="fr-FR" b="1" dirty="0"/>
              <a:t>9) </a:t>
            </a:r>
          </a:p>
          <a:p>
            <a:pPr marL="285750" indent="-285750" algn="just">
              <a:buFont typeface="Wingdings" panose="05000000000000000000" pitchFamily="2" charset="2"/>
              <a:buChar char="ü"/>
            </a:pPr>
            <a:r>
              <a:rPr lang="fr-FR" i="1" dirty="0"/>
              <a:t>Regrouper par classe et par couleur,</a:t>
            </a:r>
          </a:p>
          <a:p>
            <a:pPr marL="285750" indent="-285750" algn="just">
              <a:buFont typeface="Wingdings" panose="05000000000000000000" pitchFamily="2" charset="2"/>
              <a:buChar char="ü"/>
            </a:pPr>
            <a:r>
              <a:rPr lang="fr-FR" i="1" dirty="0"/>
              <a:t>Calculer le nombre de produits, le coût max à l’unité et le prix moyen à l’unité.</a:t>
            </a:r>
          </a:p>
        </p:txBody>
      </p:sp>
      <p:pic>
        <p:nvPicPr>
          <p:cNvPr id="8" name="Image 7">
            <a:extLst>
              <a:ext uri="{FF2B5EF4-FFF2-40B4-BE49-F238E27FC236}">
                <a16:creationId xmlns:a16="http://schemas.microsoft.com/office/drawing/2014/main" id="{5573745E-9DB0-889A-139C-4A6F2553CE12}"/>
              </a:ext>
            </a:extLst>
          </p:cNvPr>
          <p:cNvPicPr>
            <a:picLocks noChangeAspect="1"/>
          </p:cNvPicPr>
          <p:nvPr/>
        </p:nvPicPr>
        <p:blipFill>
          <a:blip r:embed="rId3"/>
          <a:stretch>
            <a:fillRect/>
          </a:stretch>
        </p:blipFill>
        <p:spPr>
          <a:xfrm>
            <a:off x="1765426" y="3647496"/>
            <a:ext cx="4001652" cy="2801156"/>
          </a:xfrm>
          <a:prstGeom prst="rect">
            <a:avLst/>
          </a:prstGeom>
          <a:ln>
            <a:noFill/>
          </a:ln>
          <a:effectLst>
            <a:outerShdw blurRad="292100" dist="139700" dir="2700000" algn="tl" rotWithShape="0">
              <a:srgbClr val="333333">
                <a:alpha val="65000"/>
              </a:srgbClr>
            </a:outerShdw>
          </a:effectLst>
        </p:spPr>
      </p:pic>
      <p:pic>
        <p:nvPicPr>
          <p:cNvPr id="10" name="Image 9">
            <a:extLst>
              <a:ext uri="{FF2B5EF4-FFF2-40B4-BE49-F238E27FC236}">
                <a16:creationId xmlns:a16="http://schemas.microsoft.com/office/drawing/2014/main" id="{B34A1D78-FEF3-74A1-2A14-6D12130F265D}"/>
              </a:ext>
            </a:extLst>
          </p:cNvPr>
          <p:cNvPicPr>
            <a:picLocks noChangeAspect="1"/>
          </p:cNvPicPr>
          <p:nvPr/>
        </p:nvPicPr>
        <p:blipFill>
          <a:blip r:embed="rId4"/>
          <a:stretch>
            <a:fillRect/>
          </a:stretch>
        </p:blipFill>
        <p:spPr>
          <a:xfrm>
            <a:off x="4988959" y="4007164"/>
            <a:ext cx="6626639" cy="13946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98224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88FFC-2CD0-9F1A-92F7-3D226F2F520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24FA000-AC07-B128-EBE7-22C084DBBCD8}"/>
              </a:ext>
            </a:extLst>
          </p:cNvPr>
          <p:cNvSpPr>
            <a:spLocks noGrp="1"/>
          </p:cNvSpPr>
          <p:nvPr>
            <p:ph type="title"/>
          </p:nvPr>
        </p:nvSpPr>
        <p:spPr>
          <a:xfrm>
            <a:off x="2578845" y="448421"/>
            <a:ext cx="9192675" cy="1280890"/>
          </a:xfrm>
        </p:spPr>
        <p:txBody>
          <a:bodyPr rtlCol="0">
            <a:normAutofit/>
          </a:bodyPr>
          <a:lstStyle/>
          <a:p>
            <a:pPr rtl="0"/>
            <a:r>
              <a:rPr lang="fr-FR" sz="3600" dirty="0"/>
              <a:t>Concevoir un modèle adéquat</a:t>
            </a:r>
            <a:br>
              <a:rPr lang="fr-FR" dirty="0"/>
            </a:br>
            <a:r>
              <a:rPr lang="fr-FR" dirty="0">
                <a:solidFill>
                  <a:schemeClr val="accent4"/>
                </a:solidFill>
              </a:rPr>
              <a:t>Exercices (4/4)</a:t>
            </a:r>
          </a:p>
        </p:txBody>
      </p:sp>
      <p:sp>
        <p:nvSpPr>
          <p:cNvPr id="3" name="Espace réservé du numéro de diapositive 2">
            <a:extLst>
              <a:ext uri="{FF2B5EF4-FFF2-40B4-BE49-F238E27FC236}">
                <a16:creationId xmlns:a16="http://schemas.microsoft.com/office/drawing/2014/main" id="{54A57615-3E02-A7BA-1F31-9BB4395FD17A}"/>
              </a:ext>
            </a:extLst>
          </p:cNvPr>
          <p:cNvSpPr>
            <a:spLocks noGrp="1"/>
          </p:cNvSpPr>
          <p:nvPr>
            <p:ph type="sldNum" sz="quarter" idx="12"/>
          </p:nvPr>
        </p:nvSpPr>
        <p:spPr/>
        <p:txBody>
          <a:bodyPr/>
          <a:lstStyle/>
          <a:p>
            <a:pPr rtl="0"/>
            <a:fld id="{401CF334-2D5C-4859-84A6-CA7E6E43FAEB}" type="slidenum">
              <a:rPr lang="fr-FR" noProof="0" smtClean="0"/>
              <a:t>52</a:t>
            </a:fld>
            <a:endParaRPr lang="fr-FR" noProof="0"/>
          </a:p>
        </p:txBody>
      </p:sp>
      <p:sp>
        <p:nvSpPr>
          <p:cNvPr id="5" name="ZoneTexte 4">
            <a:extLst>
              <a:ext uri="{FF2B5EF4-FFF2-40B4-BE49-F238E27FC236}">
                <a16:creationId xmlns:a16="http://schemas.microsoft.com/office/drawing/2014/main" id="{865188C2-C8F8-DB95-8636-1C3C72E2B451}"/>
              </a:ext>
            </a:extLst>
          </p:cNvPr>
          <p:cNvSpPr txBox="1"/>
          <p:nvPr/>
        </p:nvSpPr>
        <p:spPr>
          <a:xfrm>
            <a:off x="1805385" y="2238878"/>
            <a:ext cx="5595042" cy="3416320"/>
          </a:xfrm>
          <a:prstGeom prst="rect">
            <a:avLst/>
          </a:prstGeom>
          <a:noFill/>
        </p:spPr>
        <p:txBody>
          <a:bodyPr wrap="square" rtlCol="0">
            <a:spAutoFit/>
          </a:bodyPr>
          <a:lstStyle/>
          <a:p>
            <a:pPr marL="342900" indent="-342900" algn="just">
              <a:buAutoNum type="arabicParenR" startAt="4"/>
            </a:pPr>
            <a:r>
              <a:rPr lang="fr-FR" b="1" dirty="0"/>
              <a:t>Fermer et appliquer Power BI </a:t>
            </a:r>
            <a:r>
              <a:rPr lang="fr-FR" dirty="0"/>
              <a:t>(message d’erreur – cliquer dessus, laisser de côté puis continuer sur la fenêtre Power BI)</a:t>
            </a:r>
          </a:p>
          <a:p>
            <a:pPr marL="342900" indent="-342900" algn="just">
              <a:buAutoNum type="arabicParenR" startAt="4"/>
            </a:pPr>
            <a:endParaRPr lang="fr-FR" i="1" dirty="0"/>
          </a:p>
          <a:p>
            <a:pPr marL="342900" indent="-342900" algn="just">
              <a:buAutoNum type="arabicParenR" startAt="4"/>
            </a:pPr>
            <a:r>
              <a:rPr lang="fr-FR" dirty="0"/>
              <a:t>Dans</a:t>
            </a:r>
            <a:r>
              <a:rPr lang="fr-FR" b="1" dirty="0"/>
              <a:t> </a:t>
            </a:r>
            <a:r>
              <a:rPr lang="fr-FR" b="1" dirty="0">
                <a:solidFill>
                  <a:schemeClr val="accent4"/>
                </a:solidFill>
              </a:rPr>
              <a:t>l’onglet « Vue de modèle », </a:t>
            </a:r>
            <a:r>
              <a:rPr lang="fr-FR" b="1" dirty="0"/>
              <a:t>vu que les clés de relations ont le même nom et le même type de données, le modèle se fait tout seul. </a:t>
            </a:r>
          </a:p>
          <a:p>
            <a:pPr algn="just"/>
            <a:endParaRPr lang="fr-FR" b="1" dirty="0"/>
          </a:p>
          <a:p>
            <a:pPr marL="342900" indent="-342900" algn="just">
              <a:buAutoNum type="arabicParenR" startAt="4"/>
            </a:pPr>
            <a:r>
              <a:rPr lang="fr-FR" dirty="0"/>
              <a:t>Il ne restera qu’à organiser tout ça, comme il faut </a:t>
            </a:r>
            <a:r>
              <a:rPr lang="fr-FR" dirty="0">
                <a:sym typeface="Wingdings" panose="05000000000000000000" pitchFamily="2" charset="2"/>
              </a:rPr>
              <a:t> avec la table ventes au centre.</a:t>
            </a:r>
            <a:endParaRPr lang="fr-FR" dirty="0"/>
          </a:p>
          <a:p>
            <a:pPr algn="just"/>
            <a:endParaRPr lang="fr-FR" dirty="0"/>
          </a:p>
        </p:txBody>
      </p:sp>
      <p:pic>
        <p:nvPicPr>
          <p:cNvPr id="6" name="Image 5">
            <a:extLst>
              <a:ext uri="{FF2B5EF4-FFF2-40B4-BE49-F238E27FC236}">
                <a16:creationId xmlns:a16="http://schemas.microsoft.com/office/drawing/2014/main" id="{E1B6269B-966B-386F-E609-8685D042CE1B}"/>
              </a:ext>
            </a:extLst>
          </p:cNvPr>
          <p:cNvPicPr>
            <a:picLocks noChangeAspect="1"/>
          </p:cNvPicPr>
          <p:nvPr/>
        </p:nvPicPr>
        <p:blipFill>
          <a:blip r:embed="rId3"/>
          <a:stretch>
            <a:fillRect/>
          </a:stretch>
        </p:blipFill>
        <p:spPr>
          <a:xfrm>
            <a:off x="7589095" y="1914928"/>
            <a:ext cx="4278992" cy="37402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2076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AB7663BB-D11B-A198-CCF4-DB9E5B53AD27}"/>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D271816B-4090-FBC6-ADA1-E0AAE3A82506}"/>
              </a:ext>
            </a:extLst>
          </p:cNvPr>
          <p:cNvSpPr>
            <a:spLocks noGrp="1"/>
          </p:cNvSpPr>
          <p:nvPr>
            <p:ph type="ctrTitle"/>
          </p:nvPr>
        </p:nvSpPr>
        <p:spPr>
          <a:xfrm>
            <a:off x="3350394" y="2251993"/>
            <a:ext cx="8131550" cy="2788543"/>
          </a:xfrm>
        </p:spPr>
        <p:txBody>
          <a:bodyPr>
            <a:normAutofit/>
          </a:bodyPr>
          <a:lstStyle/>
          <a:p>
            <a:pPr algn="just">
              <a:buClr>
                <a:schemeClr val="tx1"/>
              </a:buClr>
            </a:pPr>
            <a:r>
              <a:rPr lang="fr-FR" sz="5400" dirty="0">
                <a:solidFill>
                  <a:schemeClr val="tx1"/>
                </a:solidFill>
                <a:effectLst/>
              </a:rPr>
              <a:t>Importer des données à partir d’une liste de sources</a:t>
            </a:r>
          </a:p>
        </p:txBody>
      </p:sp>
      <p:sp>
        <p:nvSpPr>
          <p:cNvPr id="4" name="Espace réservé du numéro de diapositive 3">
            <a:extLst>
              <a:ext uri="{FF2B5EF4-FFF2-40B4-BE49-F238E27FC236}">
                <a16:creationId xmlns:a16="http://schemas.microsoft.com/office/drawing/2014/main" id="{52320312-24B3-B300-90A2-6FA4CB0376F3}"/>
              </a:ext>
            </a:extLst>
          </p:cNvPr>
          <p:cNvSpPr>
            <a:spLocks noGrp="1"/>
          </p:cNvSpPr>
          <p:nvPr>
            <p:ph type="sldNum" sz="quarter" idx="12"/>
          </p:nvPr>
        </p:nvSpPr>
        <p:spPr>
          <a:xfrm>
            <a:off x="110598" y="4543907"/>
            <a:ext cx="779767" cy="365125"/>
          </a:xfrm>
        </p:spPr>
        <p:txBody>
          <a:bodyPr>
            <a:normAutofit/>
          </a:bodyPr>
          <a:lstStyle/>
          <a:p>
            <a:pPr rtl="0">
              <a:lnSpc>
                <a:spcPct val="90000"/>
              </a:lnSpc>
              <a:spcAft>
                <a:spcPts val="600"/>
              </a:spcAft>
            </a:pPr>
            <a:fld id="{401CF334-2D5C-4859-84A6-CA7E6E43FAEB}" type="slidenum">
              <a:rPr lang="fr-FR" sz="1900" noProof="0" smtClean="0"/>
              <a:pPr rtl="0">
                <a:lnSpc>
                  <a:spcPct val="90000"/>
                </a:lnSpc>
                <a:spcAft>
                  <a:spcPts val="600"/>
                </a:spcAft>
              </a:pPr>
              <a:t>53</a:t>
            </a:fld>
            <a:endParaRPr lang="fr-FR" sz="1900" noProof="0"/>
          </a:p>
        </p:txBody>
      </p:sp>
    </p:spTree>
    <p:extLst>
      <p:ext uri="{BB962C8B-B14F-4D97-AF65-F5344CB8AC3E}">
        <p14:creationId xmlns:p14="http://schemas.microsoft.com/office/powerpoint/2010/main" val="5893840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10938" y="624110"/>
            <a:ext cx="9690561" cy="1280890"/>
          </a:xfrm>
        </p:spPr>
        <p:txBody>
          <a:bodyPr rtlCol="0">
            <a:normAutofit fontScale="90000"/>
          </a:bodyPr>
          <a:lstStyle/>
          <a:p>
            <a:r>
              <a:rPr lang="fr-FR" sz="4000" dirty="0"/>
              <a:t>Concevoir un modèle adéquat</a:t>
            </a:r>
            <a:br>
              <a:rPr lang="fr-FR" dirty="0"/>
            </a:br>
            <a:r>
              <a:rPr lang="fr-FR" sz="3800" dirty="0"/>
              <a:t>Importer liste de sources : Connexion Dossier</a:t>
            </a:r>
          </a:p>
        </p:txBody>
      </p:sp>
      <p:sp>
        <p:nvSpPr>
          <p:cNvPr id="4" name="Espace réservé du numéro de diapositive 3"/>
          <p:cNvSpPr>
            <a:spLocks noGrp="1"/>
          </p:cNvSpPr>
          <p:nvPr>
            <p:ph type="sldNum" sz="quarter" idx="12"/>
          </p:nvPr>
        </p:nvSpPr>
        <p:spPr/>
        <p:txBody>
          <a:bodyPr/>
          <a:lstStyle/>
          <a:p>
            <a:pPr rtl="0"/>
            <a:fld id="{401CF334-2D5C-4859-84A6-CA7E6E43FAEB}" type="slidenum">
              <a:rPr lang="fr-FR" noProof="0" smtClean="0"/>
              <a:t>54</a:t>
            </a:fld>
            <a:endParaRPr lang="fr-FR" noProof="0"/>
          </a:p>
        </p:txBody>
      </p:sp>
      <p:sp>
        <p:nvSpPr>
          <p:cNvPr id="8" name="ZoneTexte 7">
            <a:extLst>
              <a:ext uri="{FF2B5EF4-FFF2-40B4-BE49-F238E27FC236}">
                <a16:creationId xmlns:a16="http://schemas.microsoft.com/office/drawing/2014/main" id="{F2FC675B-3D97-FDCE-7DB6-548BCA918443}"/>
              </a:ext>
            </a:extLst>
          </p:cNvPr>
          <p:cNvSpPr txBox="1"/>
          <p:nvPr/>
        </p:nvSpPr>
        <p:spPr>
          <a:xfrm>
            <a:off x="2310938" y="2147734"/>
            <a:ext cx="8938087" cy="1754326"/>
          </a:xfrm>
          <a:prstGeom prst="rect">
            <a:avLst/>
          </a:prstGeom>
          <a:noFill/>
        </p:spPr>
        <p:txBody>
          <a:bodyPr wrap="square" rtlCol="0">
            <a:spAutoFit/>
          </a:bodyPr>
          <a:lstStyle/>
          <a:p>
            <a:pPr marL="285750" indent="-285750">
              <a:buFont typeface="Wingdings" panose="05000000000000000000" pitchFamily="2" charset="2"/>
              <a:buChar char="Ø"/>
            </a:pPr>
            <a:r>
              <a:rPr lang="fr-FR" dirty="0"/>
              <a:t>Afin de se </a:t>
            </a:r>
            <a:r>
              <a:rPr lang="fr-FR" b="1" dirty="0">
                <a:solidFill>
                  <a:schemeClr val="accent5"/>
                </a:solidFill>
              </a:rPr>
              <a:t>connecter à plusieurs fichiers</a:t>
            </a:r>
            <a:r>
              <a:rPr lang="fr-FR" dirty="0"/>
              <a:t>, il est possible de se connecter au </a:t>
            </a:r>
            <a:r>
              <a:rPr lang="fr-FR" b="1" dirty="0">
                <a:solidFill>
                  <a:schemeClr val="accent5"/>
                </a:solidFill>
              </a:rPr>
              <a:t>Dossier</a:t>
            </a:r>
            <a:r>
              <a:rPr lang="fr-FR" dirty="0"/>
              <a:t> dans lequel ils sont enregistrés. </a:t>
            </a:r>
          </a:p>
          <a:p>
            <a:pPr marL="285750" indent="-285750">
              <a:buFont typeface="Wingdings" panose="05000000000000000000" pitchFamily="2" charset="2"/>
              <a:buChar char="Ø"/>
            </a:pPr>
            <a:endParaRPr lang="fr-FR" dirty="0"/>
          </a:p>
          <a:p>
            <a:pPr marL="285750" indent="-285750">
              <a:buFont typeface="Wingdings" panose="05000000000000000000" pitchFamily="2" charset="2"/>
              <a:buChar char="Ø"/>
            </a:pPr>
            <a:r>
              <a:rPr lang="fr-FR" dirty="0"/>
              <a:t>Que ce soit dans </a:t>
            </a:r>
            <a:r>
              <a:rPr lang="fr-FR" dirty="0">
                <a:solidFill>
                  <a:schemeClr val="accent2"/>
                </a:solidFill>
              </a:rPr>
              <a:t>un dossier de votre PC/dossier partagé </a:t>
            </a:r>
            <a:r>
              <a:rPr lang="fr-FR" dirty="0"/>
              <a:t>mais également dossier </a:t>
            </a:r>
            <a:r>
              <a:rPr lang="fr-FR" dirty="0">
                <a:solidFill>
                  <a:schemeClr val="accent2"/>
                </a:solidFill>
              </a:rPr>
              <a:t>SharePoint</a:t>
            </a:r>
            <a:r>
              <a:rPr lang="fr-FR" dirty="0"/>
              <a:t>.</a:t>
            </a:r>
          </a:p>
          <a:p>
            <a:endParaRPr lang="fr-FR" dirty="0"/>
          </a:p>
        </p:txBody>
      </p:sp>
      <p:pic>
        <p:nvPicPr>
          <p:cNvPr id="5" name="Image 4">
            <a:extLst>
              <a:ext uri="{FF2B5EF4-FFF2-40B4-BE49-F238E27FC236}">
                <a16:creationId xmlns:a16="http://schemas.microsoft.com/office/drawing/2014/main" id="{EE5E0DB6-5E61-46EC-8A47-C805212569C4}"/>
              </a:ext>
            </a:extLst>
          </p:cNvPr>
          <p:cNvPicPr>
            <a:picLocks noChangeAspect="1"/>
          </p:cNvPicPr>
          <p:nvPr/>
        </p:nvPicPr>
        <p:blipFill>
          <a:blip r:embed="rId3"/>
          <a:stretch>
            <a:fillRect/>
          </a:stretch>
        </p:blipFill>
        <p:spPr>
          <a:xfrm>
            <a:off x="5508163" y="3429000"/>
            <a:ext cx="3296110" cy="3029373"/>
          </a:xfrm>
          <a:prstGeom prst="rect">
            <a:avLst/>
          </a:prstGeom>
        </p:spPr>
      </p:pic>
    </p:spTree>
    <p:extLst>
      <p:ext uri="{BB962C8B-B14F-4D97-AF65-F5344CB8AC3E}">
        <p14:creationId xmlns:p14="http://schemas.microsoft.com/office/powerpoint/2010/main" val="701391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10938" y="624110"/>
            <a:ext cx="9690561" cy="1280890"/>
          </a:xfrm>
        </p:spPr>
        <p:txBody>
          <a:bodyPr rtlCol="0">
            <a:normAutofit fontScale="90000"/>
          </a:bodyPr>
          <a:lstStyle/>
          <a:p>
            <a:r>
              <a:rPr lang="fr-FR" sz="4000" dirty="0"/>
              <a:t>Concevoir un modèle adéquat</a:t>
            </a:r>
            <a:br>
              <a:rPr lang="fr-FR" dirty="0"/>
            </a:br>
            <a:r>
              <a:rPr lang="fr-FR" sz="3800" dirty="0"/>
              <a:t>Importer liste de sources : Connexion Dossier</a:t>
            </a:r>
          </a:p>
        </p:txBody>
      </p:sp>
      <p:sp>
        <p:nvSpPr>
          <p:cNvPr id="4" name="Espace réservé du numéro de diapositive 3"/>
          <p:cNvSpPr>
            <a:spLocks noGrp="1"/>
          </p:cNvSpPr>
          <p:nvPr>
            <p:ph type="sldNum" sz="quarter" idx="12"/>
          </p:nvPr>
        </p:nvSpPr>
        <p:spPr/>
        <p:txBody>
          <a:bodyPr/>
          <a:lstStyle/>
          <a:p>
            <a:pPr rtl="0"/>
            <a:fld id="{401CF334-2D5C-4859-84A6-CA7E6E43FAEB}" type="slidenum">
              <a:rPr lang="fr-FR" noProof="0" smtClean="0"/>
              <a:t>55</a:t>
            </a:fld>
            <a:endParaRPr lang="fr-FR" noProof="0"/>
          </a:p>
        </p:txBody>
      </p:sp>
      <p:sp>
        <p:nvSpPr>
          <p:cNvPr id="8" name="ZoneTexte 7">
            <a:extLst>
              <a:ext uri="{FF2B5EF4-FFF2-40B4-BE49-F238E27FC236}">
                <a16:creationId xmlns:a16="http://schemas.microsoft.com/office/drawing/2014/main" id="{F2FC675B-3D97-FDCE-7DB6-548BCA918443}"/>
              </a:ext>
            </a:extLst>
          </p:cNvPr>
          <p:cNvSpPr txBox="1"/>
          <p:nvPr/>
        </p:nvSpPr>
        <p:spPr>
          <a:xfrm>
            <a:off x="1771650" y="1975912"/>
            <a:ext cx="5624543" cy="4801314"/>
          </a:xfrm>
          <a:prstGeom prst="rect">
            <a:avLst/>
          </a:prstGeom>
          <a:noFill/>
        </p:spPr>
        <p:txBody>
          <a:bodyPr wrap="square" rtlCol="0">
            <a:spAutoFit/>
          </a:bodyPr>
          <a:lstStyle/>
          <a:p>
            <a:pPr marL="285750" indent="-285750">
              <a:buFont typeface="Wingdings" panose="05000000000000000000" pitchFamily="2" charset="2"/>
              <a:buChar char="Ø"/>
            </a:pPr>
            <a:r>
              <a:rPr lang="fr-FR" dirty="0"/>
              <a:t>Je sélectionne l’emplacement du fichier :</a:t>
            </a:r>
          </a:p>
          <a:p>
            <a:r>
              <a:rPr lang="fr-FR" i="1" dirty="0">
                <a:solidFill>
                  <a:srgbClr val="00B0F0"/>
                </a:solidFill>
                <a:sym typeface="Wingdings" panose="05000000000000000000" pitchFamily="2" charset="2"/>
              </a:rPr>
              <a:t> </a:t>
            </a:r>
            <a:r>
              <a:rPr lang="fr-FR" i="1" dirty="0">
                <a:solidFill>
                  <a:srgbClr val="00B0F0"/>
                </a:solidFill>
              </a:rPr>
              <a:t>Partie 2\Dossier principal\Combiner n fichiers</a:t>
            </a:r>
          </a:p>
          <a:p>
            <a:endParaRPr lang="fr-FR" dirty="0"/>
          </a:p>
          <a:p>
            <a:pPr marL="285750" indent="-285750" algn="just">
              <a:buFont typeface="Wingdings" panose="05000000000000000000" pitchFamily="2" charset="2"/>
              <a:buChar char="Ø"/>
            </a:pPr>
            <a:r>
              <a:rPr lang="fr-FR" dirty="0"/>
              <a:t>Puis cliquer sur</a:t>
            </a:r>
            <a:r>
              <a:rPr lang="fr-FR" b="1" dirty="0"/>
              <a:t> </a:t>
            </a:r>
            <a:r>
              <a:rPr lang="fr-FR" b="1" dirty="0">
                <a:solidFill>
                  <a:schemeClr val="accent5"/>
                </a:solidFill>
              </a:rPr>
              <a:t>« Combiner et charger » </a:t>
            </a:r>
          </a:p>
          <a:p>
            <a:pPr algn="just"/>
            <a:r>
              <a:rPr lang="fr-FR" dirty="0"/>
              <a:t>-&gt; s’il n’y a pas de transformation identique à faire sur chaque fichier avant de les combiner.</a:t>
            </a:r>
          </a:p>
          <a:p>
            <a:pPr marL="285750" indent="-285750" algn="just">
              <a:buFont typeface="Wingdings" panose="05000000000000000000" pitchFamily="2" charset="2"/>
              <a:buChar char="Ø"/>
            </a:pPr>
            <a:endParaRPr lang="fr-FR" dirty="0"/>
          </a:p>
          <a:p>
            <a:pPr marL="285750" indent="-285750" algn="just">
              <a:buFont typeface="Wingdings" panose="05000000000000000000" pitchFamily="2" charset="2"/>
              <a:buChar char="Ø"/>
            </a:pPr>
            <a:r>
              <a:rPr lang="fr-FR" dirty="0"/>
              <a:t>A partir d’un </a:t>
            </a:r>
            <a:r>
              <a:rPr lang="fr-FR" b="1" dirty="0"/>
              <a:t>fichier exemple </a:t>
            </a:r>
            <a:r>
              <a:rPr lang="fr-FR" dirty="0"/>
              <a:t>: le premier qu’il trouve ou celui que l’on détermine pour être le fichier d’exemple,</a:t>
            </a:r>
          </a:p>
          <a:p>
            <a:pPr marL="285750" indent="-285750" algn="just">
              <a:buFont typeface="Wingdings" panose="05000000000000000000" pitchFamily="2" charset="2"/>
              <a:buChar char="Ø"/>
            </a:pPr>
            <a:endParaRPr lang="fr-FR" dirty="0"/>
          </a:p>
          <a:p>
            <a:pPr marL="285750" indent="-285750" algn="just">
              <a:buFont typeface="Wingdings" panose="05000000000000000000" pitchFamily="2" charset="2"/>
              <a:buChar char="Ø"/>
            </a:pPr>
            <a:r>
              <a:rPr lang="fr-FR" dirty="0"/>
              <a:t>Lui expliquer s’il faut se connecter au </a:t>
            </a:r>
            <a:r>
              <a:rPr lang="fr-FR" u="sng" dirty="0"/>
              <a:t>tableau1</a:t>
            </a:r>
            <a:r>
              <a:rPr lang="fr-FR" dirty="0"/>
              <a:t> (tableau </a:t>
            </a:r>
            <a:r>
              <a:rPr lang="fr-FR" dirty="0" err="1"/>
              <a:t>excel</a:t>
            </a:r>
            <a:r>
              <a:rPr lang="fr-FR" dirty="0"/>
              <a:t>) ou </a:t>
            </a:r>
            <a:r>
              <a:rPr lang="fr-FR" u="sng" dirty="0"/>
              <a:t>Feuil1</a:t>
            </a:r>
            <a:r>
              <a:rPr lang="fr-FR" dirty="0"/>
              <a:t> (la feuille qui contient le tableau).</a:t>
            </a:r>
          </a:p>
          <a:p>
            <a:pPr marL="285750" indent="-285750" algn="just">
              <a:buFont typeface="Wingdings" panose="05000000000000000000" pitchFamily="2" charset="2"/>
              <a:buChar char="Ø"/>
            </a:pPr>
            <a:endParaRPr lang="fr-FR" dirty="0"/>
          </a:p>
          <a:p>
            <a:pPr marL="285750" indent="-285750" algn="just">
              <a:buFont typeface="Wingdings" panose="05000000000000000000" pitchFamily="2" charset="2"/>
              <a:buChar char="Ø"/>
            </a:pPr>
            <a:r>
              <a:rPr lang="fr-FR" dirty="0"/>
              <a:t>Il </a:t>
            </a:r>
            <a:r>
              <a:rPr lang="fr-FR" b="1" dirty="0"/>
              <a:t>reproduira la procédure </a:t>
            </a:r>
            <a:r>
              <a:rPr lang="fr-FR" dirty="0"/>
              <a:t>pour chaque fichier qu’il trouve dans le dossier.</a:t>
            </a:r>
          </a:p>
        </p:txBody>
      </p:sp>
      <p:pic>
        <p:nvPicPr>
          <p:cNvPr id="6" name="Image 5">
            <a:extLst>
              <a:ext uri="{FF2B5EF4-FFF2-40B4-BE49-F238E27FC236}">
                <a16:creationId xmlns:a16="http://schemas.microsoft.com/office/drawing/2014/main" id="{881853B0-211C-6B74-BB53-BF283470DF8A}"/>
              </a:ext>
            </a:extLst>
          </p:cNvPr>
          <p:cNvPicPr>
            <a:picLocks noChangeAspect="1"/>
          </p:cNvPicPr>
          <p:nvPr/>
        </p:nvPicPr>
        <p:blipFill>
          <a:blip r:embed="rId3"/>
          <a:stretch>
            <a:fillRect/>
          </a:stretch>
        </p:blipFill>
        <p:spPr>
          <a:xfrm>
            <a:off x="7708122" y="1975912"/>
            <a:ext cx="3858006" cy="1189664"/>
          </a:xfrm>
          <a:prstGeom prst="rect">
            <a:avLst/>
          </a:prstGeom>
          <a:ln>
            <a:noFill/>
          </a:ln>
          <a:effectLst>
            <a:outerShdw blurRad="292100" dist="139700" dir="2700000" algn="tl" rotWithShape="0">
              <a:srgbClr val="333333">
                <a:alpha val="65000"/>
              </a:srgbClr>
            </a:outerShdw>
          </a:effectLst>
        </p:spPr>
      </p:pic>
      <p:pic>
        <p:nvPicPr>
          <p:cNvPr id="9" name="Image 8">
            <a:extLst>
              <a:ext uri="{FF2B5EF4-FFF2-40B4-BE49-F238E27FC236}">
                <a16:creationId xmlns:a16="http://schemas.microsoft.com/office/drawing/2014/main" id="{72E3BE59-2B9A-A26D-6305-AF282CC3A12C}"/>
              </a:ext>
            </a:extLst>
          </p:cNvPr>
          <p:cNvPicPr>
            <a:picLocks noChangeAspect="1"/>
          </p:cNvPicPr>
          <p:nvPr/>
        </p:nvPicPr>
        <p:blipFill>
          <a:blip r:embed="rId4"/>
          <a:stretch>
            <a:fillRect/>
          </a:stretch>
        </p:blipFill>
        <p:spPr>
          <a:xfrm>
            <a:off x="7396193" y="3692424"/>
            <a:ext cx="4481864" cy="20757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6323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10938" y="624110"/>
            <a:ext cx="9690561" cy="1280890"/>
          </a:xfrm>
        </p:spPr>
        <p:txBody>
          <a:bodyPr rtlCol="0">
            <a:normAutofit fontScale="90000"/>
          </a:bodyPr>
          <a:lstStyle/>
          <a:p>
            <a:r>
              <a:rPr lang="fr-FR" sz="4000" dirty="0"/>
              <a:t>Concevoir un modèle adéquat</a:t>
            </a:r>
            <a:br>
              <a:rPr lang="fr-FR" dirty="0"/>
            </a:br>
            <a:r>
              <a:rPr lang="fr-FR" sz="3800" dirty="0"/>
              <a:t>Importer liste de sources : Connexion Dossier</a:t>
            </a:r>
          </a:p>
        </p:txBody>
      </p:sp>
      <p:sp>
        <p:nvSpPr>
          <p:cNvPr id="4" name="Espace réservé du numéro de diapositive 3"/>
          <p:cNvSpPr>
            <a:spLocks noGrp="1"/>
          </p:cNvSpPr>
          <p:nvPr>
            <p:ph type="sldNum" sz="quarter" idx="12"/>
          </p:nvPr>
        </p:nvSpPr>
        <p:spPr/>
        <p:txBody>
          <a:bodyPr/>
          <a:lstStyle/>
          <a:p>
            <a:pPr rtl="0"/>
            <a:fld id="{401CF334-2D5C-4859-84A6-CA7E6E43FAEB}" type="slidenum">
              <a:rPr lang="fr-FR" noProof="0" smtClean="0"/>
              <a:t>56</a:t>
            </a:fld>
            <a:endParaRPr lang="fr-FR" noProof="0"/>
          </a:p>
        </p:txBody>
      </p:sp>
      <p:sp>
        <p:nvSpPr>
          <p:cNvPr id="8" name="ZoneTexte 7">
            <a:extLst>
              <a:ext uri="{FF2B5EF4-FFF2-40B4-BE49-F238E27FC236}">
                <a16:creationId xmlns:a16="http://schemas.microsoft.com/office/drawing/2014/main" id="{F2FC675B-3D97-FDCE-7DB6-548BCA918443}"/>
              </a:ext>
            </a:extLst>
          </p:cNvPr>
          <p:cNvSpPr txBox="1"/>
          <p:nvPr/>
        </p:nvSpPr>
        <p:spPr>
          <a:xfrm>
            <a:off x="1657039" y="2004101"/>
            <a:ext cx="7670582" cy="4524315"/>
          </a:xfrm>
          <a:prstGeom prst="rect">
            <a:avLst/>
          </a:prstGeom>
          <a:noFill/>
        </p:spPr>
        <p:txBody>
          <a:bodyPr wrap="square" rtlCol="0">
            <a:spAutoFit/>
          </a:bodyPr>
          <a:lstStyle/>
          <a:p>
            <a:pPr marL="285750" indent="-285750" algn="just">
              <a:buFont typeface="Wingdings" panose="05000000000000000000" pitchFamily="2" charset="2"/>
              <a:buChar char="Ø"/>
            </a:pPr>
            <a:r>
              <a:rPr lang="fr-FR" dirty="0"/>
              <a:t>Je sélectionne l’emplacement du fichier : </a:t>
            </a:r>
          </a:p>
          <a:p>
            <a:pPr algn="just"/>
            <a:endParaRPr lang="fr-FR" dirty="0"/>
          </a:p>
          <a:p>
            <a:pPr marL="285750" indent="-285750" algn="just">
              <a:buFont typeface="Wingdings" panose="05000000000000000000" pitchFamily="2" charset="2"/>
              <a:buChar char="Ø"/>
            </a:pPr>
            <a:r>
              <a:rPr lang="fr-FR" dirty="0"/>
              <a:t>Puis cliquer sur</a:t>
            </a:r>
            <a:r>
              <a:rPr lang="fr-FR" b="1" dirty="0"/>
              <a:t> </a:t>
            </a:r>
            <a:r>
              <a:rPr lang="fr-FR" b="1" dirty="0">
                <a:solidFill>
                  <a:schemeClr val="accent5"/>
                </a:solidFill>
              </a:rPr>
              <a:t>« Combiner et transformer les données » </a:t>
            </a:r>
          </a:p>
          <a:p>
            <a:pPr algn="just"/>
            <a:r>
              <a:rPr lang="fr-FR" dirty="0"/>
              <a:t>-&gt; Pour rajouter transformations avant de combiner/concaténer les lignes de tous les fichiers du dossier.</a:t>
            </a:r>
          </a:p>
          <a:p>
            <a:pPr marL="285750" indent="-285750" algn="just">
              <a:buFont typeface="Wingdings" panose="05000000000000000000" pitchFamily="2" charset="2"/>
              <a:buChar char="Ø"/>
            </a:pPr>
            <a:endParaRPr lang="fr-FR" dirty="0"/>
          </a:p>
          <a:p>
            <a:pPr marL="285750" indent="-285750" algn="just">
              <a:buFont typeface="Wingdings" panose="05000000000000000000" pitchFamily="2" charset="2"/>
              <a:buChar char="Ø"/>
            </a:pPr>
            <a:r>
              <a:rPr lang="fr-FR" dirty="0"/>
              <a:t>La fenêtre Power </a:t>
            </a:r>
            <a:r>
              <a:rPr lang="fr-FR" dirty="0" err="1"/>
              <a:t>Query</a:t>
            </a:r>
            <a:r>
              <a:rPr lang="fr-FR" dirty="0"/>
              <a:t> s’ouvre et il y a </a:t>
            </a:r>
            <a:r>
              <a:rPr lang="fr-FR" b="1" dirty="0"/>
              <a:t>une requête en plus </a:t>
            </a:r>
            <a:r>
              <a:rPr lang="fr-FR" dirty="0"/>
              <a:t>dans les requêtes d’assistance intitulée  </a:t>
            </a:r>
            <a:r>
              <a:rPr lang="fr-FR" b="1" dirty="0">
                <a:solidFill>
                  <a:schemeClr val="accent4"/>
                </a:solidFill>
              </a:rPr>
              <a:t>«transformer l’exemple de fichier ».</a:t>
            </a:r>
          </a:p>
          <a:p>
            <a:pPr marL="285750" indent="-285750" algn="just">
              <a:buFont typeface="Wingdings" panose="05000000000000000000" pitchFamily="2" charset="2"/>
              <a:buChar char="Ø"/>
            </a:pPr>
            <a:endParaRPr lang="fr-FR" b="1" dirty="0">
              <a:solidFill>
                <a:schemeClr val="accent4"/>
              </a:solidFill>
            </a:endParaRPr>
          </a:p>
          <a:p>
            <a:pPr marL="285750" indent="-285750" algn="just">
              <a:buFont typeface="Wingdings" panose="05000000000000000000" pitchFamily="2" charset="2"/>
              <a:buChar char="Ø"/>
            </a:pPr>
            <a:r>
              <a:rPr lang="fr-FR" i="1" dirty="0">
                <a:solidFill>
                  <a:schemeClr val="bg1">
                    <a:lumMod val="65000"/>
                  </a:schemeClr>
                </a:solidFill>
              </a:rPr>
              <a:t>Par défaut, il n’existe que Source et Navigation dans les étapes appliquées de base de cette requête.</a:t>
            </a:r>
            <a:endParaRPr lang="fr-FR" b="1" dirty="0">
              <a:solidFill>
                <a:schemeClr val="bg1">
                  <a:lumMod val="65000"/>
                </a:schemeClr>
              </a:solidFill>
            </a:endParaRPr>
          </a:p>
          <a:p>
            <a:pPr marL="285750" indent="-285750" algn="just">
              <a:buFont typeface="Wingdings" panose="05000000000000000000" pitchFamily="2" charset="2"/>
              <a:buChar char="Ø"/>
            </a:pPr>
            <a:endParaRPr lang="fr-FR" b="1" dirty="0">
              <a:solidFill>
                <a:schemeClr val="accent4"/>
              </a:solidFill>
            </a:endParaRPr>
          </a:p>
          <a:p>
            <a:pPr marL="285750" indent="-285750" algn="just">
              <a:buFont typeface="Wingdings" panose="05000000000000000000" pitchFamily="2" charset="2"/>
              <a:buChar char="Ø"/>
            </a:pPr>
            <a:r>
              <a:rPr lang="fr-FR" dirty="0"/>
              <a:t>On va sur cette requête qui affiche </a:t>
            </a:r>
            <a:r>
              <a:rPr lang="fr-FR" b="1" dirty="0">
                <a:solidFill>
                  <a:schemeClr val="accent4"/>
                </a:solidFill>
              </a:rPr>
              <a:t>les données du fichier exemple</a:t>
            </a:r>
            <a:r>
              <a:rPr lang="fr-FR" dirty="0"/>
              <a:t> et on rajoute les transformations que l’on souhaite qu’il applique sur chaque requête avant de combiner.</a:t>
            </a:r>
          </a:p>
        </p:txBody>
      </p:sp>
      <p:pic>
        <p:nvPicPr>
          <p:cNvPr id="5" name="Image 4">
            <a:extLst>
              <a:ext uri="{FF2B5EF4-FFF2-40B4-BE49-F238E27FC236}">
                <a16:creationId xmlns:a16="http://schemas.microsoft.com/office/drawing/2014/main" id="{A4A6F5E6-AD33-1590-FBBD-D9BE7F5C822E}"/>
              </a:ext>
            </a:extLst>
          </p:cNvPr>
          <p:cNvPicPr>
            <a:picLocks noChangeAspect="1"/>
          </p:cNvPicPr>
          <p:nvPr/>
        </p:nvPicPr>
        <p:blipFill>
          <a:blip r:embed="rId3"/>
          <a:stretch>
            <a:fillRect/>
          </a:stretch>
        </p:blipFill>
        <p:spPr>
          <a:xfrm>
            <a:off x="9433354" y="2144077"/>
            <a:ext cx="2486372" cy="2172003"/>
          </a:xfrm>
          <a:prstGeom prst="rect">
            <a:avLst/>
          </a:prstGeom>
          <a:ln>
            <a:noFill/>
          </a:ln>
          <a:effectLst>
            <a:outerShdw blurRad="292100" dist="139700" dir="2700000" algn="tl" rotWithShape="0">
              <a:srgbClr val="333333">
                <a:alpha val="65000"/>
              </a:srgbClr>
            </a:outerShdw>
          </a:effectLst>
        </p:spPr>
      </p:pic>
      <p:cxnSp>
        <p:nvCxnSpPr>
          <p:cNvPr id="7" name="Connecteur droit avec flèche 6">
            <a:extLst>
              <a:ext uri="{FF2B5EF4-FFF2-40B4-BE49-F238E27FC236}">
                <a16:creationId xmlns:a16="http://schemas.microsoft.com/office/drawing/2014/main" id="{2EC1BC6F-6008-200C-99FB-19DE8AF6DD26}"/>
              </a:ext>
            </a:extLst>
          </p:cNvPr>
          <p:cNvCxnSpPr/>
          <p:nvPr/>
        </p:nvCxnSpPr>
        <p:spPr>
          <a:xfrm>
            <a:off x="8366554" y="3669832"/>
            <a:ext cx="1066800" cy="0"/>
          </a:xfrm>
          <a:prstGeom prst="straightConnector1">
            <a:avLst/>
          </a:prstGeom>
          <a:ln w="57150">
            <a:tailEnd type="triangle"/>
          </a:ln>
        </p:spPr>
        <p:style>
          <a:lnRef idx="3">
            <a:schemeClr val="accent4"/>
          </a:lnRef>
          <a:fillRef idx="0">
            <a:schemeClr val="accent4"/>
          </a:fillRef>
          <a:effectRef idx="2">
            <a:schemeClr val="accent4"/>
          </a:effectRef>
          <a:fontRef idx="minor">
            <a:schemeClr val="tx1"/>
          </a:fontRef>
        </p:style>
      </p:cxnSp>
      <p:pic>
        <p:nvPicPr>
          <p:cNvPr id="12" name="Image 11">
            <a:extLst>
              <a:ext uri="{FF2B5EF4-FFF2-40B4-BE49-F238E27FC236}">
                <a16:creationId xmlns:a16="http://schemas.microsoft.com/office/drawing/2014/main" id="{C67B50C7-6554-3F77-7952-A154DD1F6CF9}"/>
              </a:ext>
            </a:extLst>
          </p:cNvPr>
          <p:cNvPicPr>
            <a:picLocks noChangeAspect="1"/>
          </p:cNvPicPr>
          <p:nvPr/>
        </p:nvPicPr>
        <p:blipFill>
          <a:blip r:embed="rId4"/>
          <a:stretch>
            <a:fillRect/>
          </a:stretch>
        </p:blipFill>
        <p:spPr>
          <a:xfrm>
            <a:off x="9557196" y="5185994"/>
            <a:ext cx="2238687" cy="10478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26306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10938" y="624110"/>
            <a:ext cx="9690561" cy="1280890"/>
          </a:xfrm>
        </p:spPr>
        <p:txBody>
          <a:bodyPr rtlCol="0">
            <a:normAutofit fontScale="90000"/>
          </a:bodyPr>
          <a:lstStyle/>
          <a:p>
            <a:r>
              <a:rPr lang="fr-FR" sz="4000" dirty="0"/>
              <a:t>Concevoir un modèle adéquat</a:t>
            </a:r>
            <a:br>
              <a:rPr lang="fr-FR" dirty="0"/>
            </a:br>
            <a:r>
              <a:rPr lang="fr-FR" sz="3800" dirty="0"/>
              <a:t>Importer liste de sources : Connexion Dossier</a:t>
            </a:r>
          </a:p>
        </p:txBody>
      </p:sp>
      <p:sp>
        <p:nvSpPr>
          <p:cNvPr id="4" name="Espace réservé du numéro de diapositive 3"/>
          <p:cNvSpPr>
            <a:spLocks noGrp="1"/>
          </p:cNvSpPr>
          <p:nvPr>
            <p:ph type="sldNum" sz="quarter" idx="12"/>
          </p:nvPr>
        </p:nvSpPr>
        <p:spPr/>
        <p:txBody>
          <a:bodyPr/>
          <a:lstStyle/>
          <a:p>
            <a:pPr rtl="0"/>
            <a:fld id="{401CF334-2D5C-4859-84A6-CA7E6E43FAEB}" type="slidenum">
              <a:rPr lang="fr-FR" noProof="0" smtClean="0"/>
              <a:t>57</a:t>
            </a:fld>
            <a:endParaRPr lang="fr-FR" noProof="0"/>
          </a:p>
        </p:txBody>
      </p:sp>
      <p:sp>
        <p:nvSpPr>
          <p:cNvPr id="8" name="ZoneTexte 7">
            <a:extLst>
              <a:ext uri="{FF2B5EF4-FFF2-40B4-BE49-F238E27FC236}">
                <a16:creationId xmlns:a16="http://schemas.microsoft.com/office/drawing/2014/main" id="{F2FC675B-3D97-FDCE-7DB6-548BCA918443}"/>
              </a:ext>
            </a:extLst>
          </p:cNvPr>
          <p:cNvSpPr txBox="1"/>
          <p:nvPr/>
        </p:nvSpPr>
        <p:spPr>
          <a:xfrm>
            <a:off x="1504949" y="1905000"/>
            <a:ext cx="10153129" cy="4524315"/>
          </a:xfrm>
          <a:prstGeom prst="rect">
            <a:avLst/>
          </a:prstGeom>
          <a:noFill/>
        </p:spPr>
        <p:txBody>
          <a:bodyPr wrap="square" rtlCol="0">
            <a:spAutoFit/>
          </a:bodyPr>
          <a:lstStyle/>
          <a:p>
            <a:pPr marL="285750" indent="-285750" algn="just">
              <a:buFont typeface="Wingdings" panose="05000000000000000000" pitchFamily="2" charset="2"/>
              <a:buChar char="Ø"/>
            </a:pPr>
            <a:r>
              <a:rPr lang="fr-FR" dirty="0"/>
              <a:t>On clique ensuite </a:t>
            </a:r>
            <a:r>
              <a:rPr lang="fr-FR" b="1" dirty="0"/>
              <a:t>sur la requête finale </a:t>
            </a:r>
            <a:r>
              <a:rPr lang="fr-FR" dirty="0"/>
              <a:t>(dans « autres requêtes » : Combiner n fichiers. Les transformations sont prises en compte.</a:t>
            </a:r>
          </a:p>
          <a:p>
            <a:pPr marL="285750" indent="-285750" algn="just">
              <a:buFont typeface="Wingdings" panose="05000000000000000000" pitchFamily="2" charset="2"/>
              <a:buChar char="Ø"/>
            </a:pPr>
            <a:endParaRPr lang="fr-FR" dirty="0"/>
          </a:p>
          <a:p>
            <a:pPr marL="285750" indent="-285750" algn="just">
              <a:buFont typeface="Wingdings" panose="05000000000000000000" pitchFamily="2" charset="2"/>
              <a:buChar char="Ø"/>
            </a:pPr>
            <a:endParaRPr lang="fr-FR" dirty="0"/>
          </a:p>
          <a:p>
            <a:pPr marL="285750" indent="-285750" algn="just">
              <a:buFont typeface="Wingdings" panose="05000000000000000000" pitchFamily="2" charset="2"/>
              <a:buChar char="Ø"/>
            </a:pPr>
            <a:endParaRPr lang="fr-FR" dirty="0"/>
          </a:p>
          <a:p>
            <a:pPr marL="285750" indent="-285750" algn="just">
              <a:buFont typeface="Wingdings" panose="05000000000000000000" pitchFamily="2" charset="2"/>
              <a:buChar char="Ø"/>
            </a:pPr>
            <a:endParaRPr lang="fr-FR" dirty="0"/>
          </a:p>
          <a:p>
            <a:pPr marL="285750" indent="-285750" algn="just">
              <a:buFont typeface="Wingdings" panose="05000000000000000000" pitchFamily="2" charset="2"/>
              <a:buChar char="Ø"/>
            </a:pPr>
            <a:endParaRPr lang="fr-FR" dirty="0"/>
          </a:p>
          <a:p>
            <a:pPr marL="285750" indent="-285750" algn="just">
              <a:buFont typeface="Wingdings" panose="05000000000000000000" pitchFamily="2" charset="2"/>
              <a:buChar char="Ø"/>
            </a:pPr>
            <a:endParaRPr lang="fr-FR" dirty="0"/>
          </a:p>
          <a:p>
            <a:pPr marL="285750" indent="-285750" algn="just">
              <a:buFont typeface="Wingdings" panose="05000000000000000000" pitchFamily="2" charset="2"/>
              <a:buChar char="Ø"/>
            </a:pPr>
            <a:endParaRPr lang="fr-FR" dirty="0"/>
          </a:p>
          <a:p>
            <a:pPr marL="285750" indent="-285750" algn="just">
              <a:buFont typeface="Wingdings" panose="05000000000000000000" pitchFamily="2" charset="2"/>
              <a:buChar char="Ø"/>
            </a:pPr>
            <a:endParaRPr lang="fr-FR" dirty="0"/>
          </a:p>
          <a:p>
            <a:pPr algn="just"/>
            <a:endParaRPr lang="fr-FR" dirty="0"/>
          </a:p>
          <a:p>
            <a:pPr algn="just"/>
            <a:endParaRPr lang="fr-FR" sz="700" dirty="0"/>
          </a:p>
          <a:p>
            <a:pPr marL="285750" indent="-285750" algn="just">
              <a:buFont typeface="Wingdings" panose="05000000000000000000" pitchFamily="2" charset="2"/>
              <a:buChar char="Ø"/>
            </a:pPr>
            <a:r>
              <a:rPr lang="fr-FR" dirty="0"/>
              <a:t>S’il y a une suppression de colonne, Power </a:t>
            </a:r>
            <a:r>
              <a:rPr lang="fr-FR" dirty="0" err="1"/>
              <a:t>Query</a:t>
            </a:r>
            <a:r>
              <a:rPr lang="fr-FR" dirty="0"/>
              <a:t> est embêté car il ne la retrouve plus et cela crée une erreur au niveau de « Type modifié ».</a:t>
            </a:r>
          </a:p>
          <a:p>
            <a:pPr marL="285750" indent="-285750" algn="just">
              <a:buFont typeface="Wingdings" panose="05000000000000000000" pitchFamily="2" charset="2"/>
              <a:buChar char="Ø"/>
            </a:pPr>
            <a:endParaRPr lang="fr-FR" dirty="0"/>
          </a:p>
          <a:p>
            <a:pPr marL="285750" indent="-285750" algn="just">
              <a:buFont typeface="Wingdings" panose="05000000000000000000" pitchFamily="2" charset="2"/>
              <a:buChar char="Ø"/>
            </a:pPr>
            <a:r>
              <a:rPr lang="fr-FR" dirty="0"/>
              <a:t>Il faut supprimer la référence à la colonne.</a:t>
            </a:r>
          </a:p>
        </p:txBody>
      </p:sp>
      <p:pic>
        <p:nvPicPr>
          <p:cNvPr id="14" name="Image 13">
            <a:extLst>
              <a:ext uri="{FF2B5EF4-FFF2-40B4-BE49-F238E27FC236}">
                <a16:creationId xmlns:a16="http://schemas.microsoft.com/office/drawing/2014/main" id="{FBCAD257-9DF2-28D4-1217-3FCF689F7234}"/>
              </a:ext>
            </a:extLst>
          </p:cNvPr>
          <p:cNvPicPr>
            <a:picLocks noChangeAspect="1"/>
          </p:cNvPicPr>
          <p:nvPr/>
        </p:nvPicPr>
        <p:blipFill>
          <a:blip r:embed="rId3"/>
          <a:stretch>
            <a:fillRect/>
          </a:stretch>
        </p:blipFill>
        <p:spPr>
          <a:xfrm>
            <a:off x="1890524" y="2517139"/>
            <a:ext cx="9767554" cy="2515637"/>
          </a:xfrm>
          <a:prstGeom prst="rect">
            <a:avLst/>
          </a:prstGeom>
          <a:ln>
            <a:noFill/>
          </a:ln>
          <a:effectLst>
            <a:outerShdw blurRad="292100" dist="139700" dir="2700000" algn="tl" rotWithShape="0">
              <a:srgbClr val="333333">
                <a:alpha val="65000"/>
              </a:srgbClr>
            </a:outerShdw>
          </a:effectLst>
        </p:spPr>
      </p:pic>
      <p:pic>
        <p:nvPicPr>
          <p:cNvPr id="16" name="Image 15">
            <a:extLst>
              <a:ext uri="{FF2B5EF4-FFF2-40B4-BE49-F238E27FC236}">
                <a16:creationId xmlns:a16="http://schemas.microsoft.com/office/drawing/2014/main" id="{28CB0AF5-5E63-911C-92EB-4D498738D23E}"/>
              </a:ext>
            </a:extLst>
          </p:cNvPr>
          <p:cNvPicPr>
            <a:picLocks noChangeAspect="1"/>
          </p:cNvPicPr>
          <p:nvPr/>
        </p:nvPicPr>
        <p:blipFill>
          <a:blip r:embed="rId4"/>
          <a:stretch>
            <a:fillRect/>
          </a:stretch>
        </p:blipFill>
        <p:spPr>
          <a:xfrm>
            <a:off x="6857045" y="5694450"/>
            <a:ext cx="4972744" cy="55252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62106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10938" y="624110"/>
            <a:ext cx="9792162" cy="1280890"/>
          </a:xfrm>
        </p:spPr>
        <p:txBody>
          <a:bodyPr rtlCol="0">
            <a:normAutofit/>
          </a:bodyPr>
          <a:lstStyle/>
          <a:p>
            <a:r>
              <a:rPr lang="fr-FR" sz="3600" dirty="0"/>
              <a:t>Concevoir un modèle adéquat</a:t>
            </a:r>
            <a:br>
              <a:rPr lang="fr-FR" dirty="0"/>
            </a:br>
            <a:r>
              <a:rPr lang="fr-FR" dirty="0"/>
              <a:t>Editeur avancé</a:t>
            </a:r>
          </a:p>
        </p:txBody>
      </p:sp>
      <p:sp>
        <p:nvSpPr>
          <p:cNvPr id="4" name="Espace réservé du numéro de diapositive 3"/>
          <p:cNvSpPr>
            <a:spLocks noGrp="1"/>
          </p:cNvSpPr>
          <p:nvPr>
            <p:ph type="sldNum" sz="quarter" idx="12"/>
          </p:nvPr>
        </p:nvSpPr>
        <p:spPr/>
        <p:txBody>
          <a:bodyPr/>
          <a:lstStyle/>
          <a:p>
            <a:pPr rtl="0"/>
            <a:fld id="{401CF334-2D5C-4859-84A6-CA7E6E43FAEB}" type="slidenum">
              <a:rPr lang="fr-FR" noProof="0" smtClean="0"/>
              <a:t>58</a:t>
            </a:fld>
            <a:endParaRPr lang="fr-FR" noProof="0"/>
          </a:p>
        </p:txBody>
      </p:sp>
      <p:sp>
        <p:nvSpPr>
          <p:cNvPr id="8" name="ZoneTexte 7">
            <a:extLst>
              <a:ext uri="{FF2B5EF4-FFF2-40B4-BE49-F238E27FC236}">
                <a16:creationId xmlns:a16="http://schemas.microsoft.com/office/drawing/2014/main" id="{F2FC675B-3D97-FDCE-7DB6-548BCA918443}"/>
              </a:ext>
            </a:extLst>
          </p:cNvPr>
          <p:cNvSpPr txBox="1"/>
          <p:nvPr/>
        </p:nvSpPr>
        <p:spPr>
          <a:xfrm>
            <a:off x="2310938" y="2444432"/>
            <a:ext cx="9193679" cy="2308324"/>
          </a:xfrm>
          <a:prstGeom prst="rect">
            <a:avLst/>
          </a:prstGeom>
          <a:noFill/>
        </p:spPr>
        <p:txBody>
          <a:bodyPr wrap="square" rtlCol="0">
            <a:spAutoFit/>
          </a:bodyPr>
          <a:lstStyle/>
          <a:p>
            <a:pPr marL="285750" indent="-285750">
              <a:buFont typeface="Wingdings" panose="05000000000000000000" pitchFamily="2" charset="2"/>
              <a:buChar char="Ø"/>
            </a:pPr>
            <a:r>
              <a:rPr lang="fr-FR" dirty="0"/>
              <a:t>On peut y accéder sur le </a:t>
            </a:r>
            <a:r>
              <a:rPr lang="fr-FR" b="1" dirty="0">
                <a:solidFill>
                  <a:schemeClr val="accent5"/>
                </a:solidFill>
              </a:rPr>
              <a:t>ruban du haut</a:t>
            </a:r>
            <a:r>
              <a:rPr lang="fr-FR" dirty="0"/>
              <a:t>, soit depuis l’onglet accueil, soit affichage.</a:t>
            </a:r>
          </a:p>
          <a:p>
            <a:pPr marL="285750" indent="-285750">
              <a:buFont typeface="Wingdings" panose="05000000000000000000" pitchFamily="2" charset="2"/>
              <a:buChar char="Ø"/>
            </a:pPr>
            <a:endParaRPr lang="fr-FR" dirty="0"/>
          </a:p>
          <a:p>
            <a:pPr marL="285750" indent="-285750">
              <a:buFont typeface="Wingdings" panose="05000000000000000000" pitchFamily="2" charset="2"/>
              <a:buChar char="Ø"/>
            </a:pPr>
            <a:r>
              <a:rPr lang="fr-FR" dirty="0"/>
              <a:t>Il reprend </a:t>
            </a:r>
            <a:r>
              <a:rPr lang="fr-FR" b="1" dirty="0">
                <a:solidFill>
                  <a:schemeClr val="accent5"/>
                </a:solidFill>
              </a:rPr>
              <a:t>chaque étape de transformation</a:t>
            </a:r>
            <a:r>
              <a:rPr lang="fr-FR" dirty="0"/>
              <a:t>, de la connexion au fichier source à la dernière étape de transformation : </a:t>
            </a:r>
          </a:p>
          <a:p>
            <a:endParaRPr lang="fr-FR" dirty="0"/>
          </a:p>
          <a:p>
            <a:endParaRPr lang="fr-FR" dirty="0"/>
          </a:p>
          <a:p>
            <a:r>
              <a:rPr lang="fr-FR" dirty="0"/>
              <a:t> </a:t>
            </a:r>
          </a:p>
        </p:txBody>
      </p:sp>
      <p:pic>
        <p:nvPicPr>
          <p:cNvPr id="5" name="Image 4">
            <a:extLst>
              <a:ext uri="{FF2B5EF4-FFF2-40B4-BE49-F238E27FC236}">
                <a16:creationId xmlns:a16="http://schemas.microsoft.com/office/drawing/2014/main" id="{F17A6211-65A2-7589-B791-D7EE87BFF5C2}"/>
              </a:ext>
            </a:extLst>
          </p:cNvPr>
          <p:cNvPicPr>
            <a:picLocks noChangeAspect="1"/>
          </p:cNvPicPr>
          <p:nvPr/>
        </p:nvPicPr>
        <p:blipFill>
          <a:blip r:embed="rId3"/>
          <a:stretch>
            <a:fillRect/>
          </a:stretch>
        </p:blipFill>
        <p:spPr>
          <a:xfrm>
            <a:off x="2102130" y="4147624"/>
            <a:ext cx="9402487" cy="20862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11243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E48BD03F-CABB-80CD-5F3B-DF268EF2A163}"/>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5A6B2628-4E28-45CA-7EE1-99C2F9C16972}"/>
              </a:ext>
            </a:extLst>
          </p:cNvPr>
          <p:cNvSpPr>
            <a:spLocks noGrp="1"/>
          </p:cNvSpPr>
          <p:nvPr>
            <p:ph type="ctrTitle"/>
          </p:nvPr>
        </p:nvSpPr>
        <p:spPr>
          <a:xfrm>
            <a:off x="3350394" y="1677661"/>
            <a:ext cx="8131550" cy="3362876"/>
          </a:xfrm>
        </p:spPr>
        <p:txBody>
          <a:bodyPr>
            <a:normAutofit/>
          </a:bodyPr>
          <a:lstStyle/>
          <a:p>
            <a:pPr>
              <a:lnSpc>
                <a:spcPct val="90000"/>
              </a:lnSpc>
            </a:pPr>
            <a:r>
              <a:rPr lang="fr-FR" sz="5400" dirty="0">
                <a:solidFill>
                  <a:schemeClr val="tx1"/>
                </a:solidFill>
                <a:effectLst/>
              </a:rPr>
              <a:t>Personnaliser des fonctions et passage de paramètres en langage M</a:t>
            </a:r>
            <a:endParaRPr lang="fr-FR" sz="5000" dirty="0"/>
          </a:p>
        </p:txBody>
      </p:sp>
      <p:sp>
        <p:nvSpPr>
          <p:cNvPr id="4" name="Espace réservé du numéro de diapositive 3">
            <a:extLst>
              <a:ext uri="{FF2B5EF4-FFF2-40B4-BE49-F238E27FC236}">
                <a16:creationId xmlns:a16="http://schemas.microsoft.com/office/drawing/2014/main" id="{1B59C817-A993-562A-BA33-D1DAEA33C796}"/>
              </a:ext>
            </a:extLst>
          </p:cNvPr>
          <p:cNvSpPr>
            <a:spLocks noGrp="1"/>
          </p:cNvSpPr>
          <p:nvPr>
            <p:ph type="sldNum" sz="quarter" idx="12"/>
          </p:nvPr>
        </p:nvSpPr>
        <p:spPr>
          <a:xfrm>
            <a:off x="110598" y="4543907"/>
            <a:ext cx="779767" cy="365125"/>
          </a:xfrm>
        </p:spPr>
        <p:txBody>
          <a:bodyPr>
            <a:normAutofit/>
          </a:bodyPr>
          <a:lstStyle/>
          <a:p>
            <a:pPr rtl="0">
              <a:lnSpc>
                <a:spcPct val="90000"/>
              </a:lnSpc>
              <a:spcAft>
                <a:spcPts val="600"/>
              </a:spcAft>
            </a:pPr>
            <a:fld id="{401CF334-2D5C-4859-84A6-CA7E6E43FAEB}" type="slidenum">
              <a:rPr lang="fr-FR" sz="1900" noProof="0" smtClean="0"/>
              <a:pPr rtl="0">
                <a:lnSpc>
                  <a:spcPct val="90000"/>
                </a:lnSpc>
                <a:spcAft>
                  <a:spcPts val="600"/>
                </a:spcAft>
              </a:pPr>
              <a:t>59</a:t>
            </a:fld>
            <a:endParaRPr lang="fr-FR" sz="1900" noProof="0"/>
          </a:p>
        </p:txBody>
      </p:sp>
    </p:spTree>
    <p:extLst>
      <p:ext uri="{BB962C8B-B14F-4D97-AF65-F5344CB8AC3E}">
        <p14:creationId xmlns:p14="http://schemas.microsoft.com/office/powerpoint/2010/main" val="20684356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dirty="0"/>
              <a:t>Plan de formation</a:t>
            </a:r>
          </a:p>
        </p:txBody>
      </p:sp>
      <p:sp>
        <p:nvSpPr>
          <p:cNvPr id="3" name="Espace réservé du contenu 2"/>
          <p:cNvSpPr>
            <a:spLocks noGrp="1"/>
          </p:cNvSpPr>
          <p:nvPr>
            <p:ph idx="1"/>
          </p:nvPr>
        </p:nvSpPr>
        <p:spPr>
          <a:xfrm>
            <a:off x="1211096" y="2074613"/>
            <a:ext cx="10794696" cy="4501958"/>
          </a:xfrm>
        </p:spPr>
        <p:txBody>
          <a:bodyPr rtlCol="0">
            <a:normAutofit/>
          </a:bodyPr>
          <a:lstStyle/>
          <a:p>
            <a:pPr rtl="0"/>
            <a:r>
              <a:rPr lang="fr-FR" sz="2500" dirty="0">
                <a:solidFill>
                  <a:schemeClr val="tx1"/>
                </a:solidFill>
                <a:hlinkClick r:id="rId3" action="ppaction://hlinksldjump">
                  <a:extLst>
                    <a:ext uri="{A12FA001-AC4F-418D-AE19-62706E023703}">
                      <ahyp:hlinkClr xmlns:ahyp="http://schemas.microsoft.com/office/drawing/2018/hyperlinkcolor" val="tx"/>
                    </a:ext>
                  </a:extLst>
                </a:hlinkClick>
              </a:rPr>
              <a:t>Présentation, rappels et bonnes pratiques</a:t>
            </a:r>
            <a:r>
              <a:rPr lang="fr-FR" sz="2500" dirty="0">
                <a:solidFill>
                  <a:schemeClr val="tx1"/>
                </a:solidFill>
              </a:rPr>
              <a:t>						Page 7</a:t>
            </a:r>
          </a:p>
          <a:p>
            <a:pPr rtl="0"/>
            <a:r>
              <a:rPr lang="fr-FR" sz="2500" dirty="0">
                <a:solidFill>
                  <a:schemeClr val="tx1"/>
                </a:solidFill>
                <a:hlinkClick r:id="rId4" action="ppaction://hlinksldjump">
                  <a:extLst>
                    <a:ext uri="{A12FA001-AC4F-418D-AE19-62706E023703}">
                      <ahyp:hlinkClr xmlns:ahyp="http://schemas.microsoft.com/office/drawing/2018/hyperlinkcolor" val="tx"/>
                    </a:ext>
                  </a:extLst>
                </a:hlinkClick>
              </a:rPr>
              <a:t>Concevoir un modèle adéquat et performant</a:t>
            </a:r>
            <a:r>
              <a:rPr lang="fr-FR" sz="2500" dirty="0">
                <a:solidFill>
                  <a:schemeClr val="tx1"/>
                </a:solidFill>
              </a:rPr>
              <a:t>				Page 26</a:t>
            </a:r>
          </a:p>
          <a:p>
            <a:pPr rtl="0"/>
            <a:r>
              <a:rPr lang="fr-FR" sz="2500" dirty="0">
                <a:solidFill>
                  <a:schemeClr val="tx1"/>
                </a:solidFill>
                <a:hlinkClick r:id="rId5" action="ppaction://hlinksldjump">
                  <a:extLst>
                    <a:ext uri="{A12FA001-AC4F-418D-AE19-62706E023703}">
                      <ahyp:hlinkClr xmlns:ahyp="http://schemas.microsoft.com/office/drawing/2018/hyperlinkcolor" val="tx"/>
                    </a:ext>
                  </a:extLst>
                </a:hlinkClick>
              </a:rPr>
              <a:t>Travailler avec la dimension Temps</a:t>
            </a:r>
            <a:r>
              <a:rPr lang="fr-FR" sz="2500" dirty="0">
                <a:solidFill>
                  <a:schemeClr val="tx1"/>
                </a:solidFill>
              </a:rPr>
              <a:t>								Page 66</a:t>
            </a:r>
          </a:p>
          <a:p>
            <a:pPr rtl="0"/>
            <a:r>
              <a:rPr lang="fr-FR" sz="2500" dirty="0">
                <a:solidFill>
                  <a:schemeClr val="tx1"/>
                </a:solidFill>
                <a:hlinkClick r:id="rId6" action="ppaction://hlinksldjump">
                  <a:extLst>
                    <a:ext uri="{A12FA001-AC4F-418D-AE19-62706E023703}">
                      <ahyp:hlinkClr xmlns:ahyp="http://schemas.microsoft.com/office/drawing/2018/hyperlinkcolor" val="tx"/>
                    </a:ext>
                  </a:extLst>
                </a:hlinkClick>
              </a:rPr>
              <a:t>Exploiter les fonctions DAX avancées </a:t>
            </a:r>
            <a:r>
              <a:rPr lang="fr-FR" sz="2500" dirty="0">
                <a:solidFill>
                  <a:schemeClr val="tx1"/>
                </a:solidFill>
              </a:rPr>
              <a:t>							Page 125</a:t>
            </a:r>
          </a:p>
          <a:p>
            <a:pPr rtl="0"/>
            <a:r>
              <a:rPr lang="fr-FR" sz="2500" dirty="0">
                <a:solidFill>
                  <a:schemeClr val="tx1"/>
                </a:solidFill>
                <a:hlinkClick r:id="rId7" action="ppaction://hlinksldjump">
                  <a:extLst>
                    <a:ext uri="{A12FA001-AC4F-418D-AE19-62706E023703}">
                      <ahyp:hlinkClr xmlns:ahyp="http://schemas.microsoft.com/office/drawing/2018/hyperlinkcolor" val="tx"/>
                    </a:ext>
                  </a:extLst>
                </a:hlinkClick>
              </a:rPr>
              <a:t>Affichage, navigation et visualisations</a:t>
            </a:r>
            <a:r>
              <a:rPr lang="fr-FR" sz="2500" dirty="0">
                <a:solidFill>
                  <a:schemeClr val="tx1"/>
                </a:solidFill>
              </a:rPr>
              <a:t>							Page 158</a:t>
            </a:r>
          </a:p>
          <a:p>
            <a:pPr rtl="0"/>
            <a:endParaRPr lang="fr-FR" sz="2500" dirty="0"/>
          </a:p>
          <a:p>
            <a:pPr rtl="0"/>
            <a:r>
              <a:rPr lang="fr-FR" sz="2500" dirty="0">
                <a:solidFill>
                  <a:schemeClr val="tx1"/>
                </a:solidFill>
                <a:hlinkClick r:id="rId8" action="ppaction://hlinksldjump">
                  <a:extLst>
                    <a:ext uri="{A12FA001-AC4F-418D-AE19-62706E023703}">
                      <ahyp:hlinkClr xmlns:ahyp="http://schemas.microsoft.com/office/drawing/2018/hyperlinkcolor" val="tx"/>
                    </a:ext>
                  </a:extLst>
                </a:hlinkClick>
              </a:rPr>
              <a:t>Annexes</a:t>
            </a:r>
            <a:r>
              <a:rPr lang="fr-FR" sz="2500" dirty="0">
                <a:solidFill>
                  <a:schemeClr val="tx1"/>
                </a:solidFill>
              </a:rPr>
              <a:t>	</a:t>
            </a:r>
            <a:r>
              <a:rPr lang="fr-FR" sz="2500" dirty="0"/>
              <a:t>																Page 196</a:t>
            </a:r>
          </a:p>
        </p:txBody>
      </p:sp>
      <p:sp>
        <p:nvSpPr>
          <p:cNvPr id="4" name="Espace réservé du numéro de diapositive 3"/>
          <p:cNvSpPr>
            <a:spLocks noGrp="1"/>
          </p:cNvSpPr>
          <p:nvPr>
            <p:ph type="sldNum" sz="quarter" idx="12"/>
          </p:nvPr>
        </p:nvSpPr>
        <p:spPr/>
        <p:txBody>
          <a:bodyPr/>
          <a:lstStyle/>
          <a:p>
            <a:pPr rtl="0"/>
            <a:fld id="{401CF334-2D5C-4859-84A6-CA7E6E43FAEB}" type="slidenum">
              <a:rPr lang="fr-FR" noProof="0" smtClean="0"/>
              <a:t>6</a:t>
            </a:fld>
            <a:endParaRPr lang="fr-FR" noProof="0"/>
          </a:p>
        </p:txBody>
      </p:sp>
    </p:spTree>
    <p:extLst>
      <p:ext uri="{BB962C8B-B14F-4D97-AF65-F5344CB8AC3E}">
        <p14:creationId xmlns:p14="http://schemas.microsoft.com/office/powerpoint/2010/main" val="2606042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10938" y="624110"/>
            <a:ext cx="9792162" cy="1280890"/>
          </a:xfrm>
        </p:spPr>
        <p:txBody>
          <a:bodyPr rtlCol="0">
            <a:normAutofit/>
          </a:bodyPr>
          <a:lstStyle/>
          <a:p>
            <a:r>
              <a:rPr lang="fr-FR" sz="3600" dirty="0"/>
              <a:t>Concevoir un modèle adéquat</a:t>
            </a:r>
            <a:br>
              <a:rPr lang="fr-FR" dirty="0"/>
            </a:br>
            <a:r>
              <a:rPr lang="fr-FR" dirty="0"/>
              <a:t>Transformations personnalisées Fonctions M</a:t>
            </a:r>
          </a:p>
        </p:txBody>
      </p:sp>
      <p:sp>
        <p:nvSpPr>
          <p:cNvPr id="4" name="Espace réservé du numéro de diapositive 3"/>
          <p:cNvSpPr>
            <a:spLocks noGrp="1"/>
          </p:cNvSpPr>
          <p:nvPr>
            <p:ph type="sldNum" sz="quarter" idx="12"/>
          </p:nvPr>
        </p:nvSpPr>
        <p:spPr/>
        <p:txBody>
          <a:bodyPr/>
          <a:lstStyle/>
          <a:p>
            <a:pPr rtl="0"/>
            <a:fld id="{401CF334-2D5C-4859-84A6-CA7E6E43FAEB}" type="slidenum">
              <a:rPr lang="fr-FR" noProof="0" smtClean="0"/>
              <a:t>60</a:t>
            </a:fld>
            <a:endParaRPr lang="fr-FR" noProof="0"/>
          </a:p>
        </p:txBody>
      </p:sp>
      <p:sp>
        <p:nvSpPr>
          <p:cNvPr id="8" name="ZoneTexte 7">
            <a:extLst>
              <a:ext uri="{FF2B5EF4-FFF2-40B4-BE49-F238E27FC236}">
                <a16:creationId xmlns:a16="http://schemas.microsoft.com/office/drawing/2014/main" id="{F2FC675B-3D97-FDCE-7DB6-548BCA918443}"/>
              </a:ext>
            </a:extLst>
          </p:cNvPr>
          <p:cNvSpPr txBox="1"/>
          <p:nvPr/>
        </p:nvSpPr>
        <p:spPr>
          <a:xfrm>
            <a:off x="2310938" y="2444432"/>
            <a:ext cx="9193679" cy="3693319"/>
          </a:xfrm>
          <a:prstGeom prst="rect">
            <a:avLst/>
          </a:prstGeom>
          <a:noFill/>
        </p:spPr>
        <p:txBody>
          <a:bodyPr wrap="square" rtlCol="0">
            <a:spAutoFit/>
          </a:bodyPr>
          <a:lstStyle/>
          <a:p>
            <a:pPr marL="285750" indent="-285750">
              <a:buFont typeface="Wingdings" panose="05000000000000000000" pitchFamily="2" charset="2"/>
              <a:buChar char="Ø"/>
            </a:pPr>
            <a:r>
              <a:rPr lang="fr-FR" dirty="0"/>
              <a:t>Le lien vers le site Microsoft : Les différents types de fonction</a:t>
            </a:r>
          </a:p>
          <a:p>
            <a:r>
              <a:rPr lang="fr-FR" dirty="0">
                <a:hlinkClick r:id="rId3"/>
              </a:rPr>
              <a:t>https://learn.microsoft.com/fr-fr/powerquery-m/date-monthname</a:t>
            </a:r>
            <a:r>
              <a:rPr lang="fr-FR" dirty="0"/>
              <a:t> </a:t>
            </a:r>
          </a:p>
          <a:p>
            <a:r>
              <a:rPr lang="fr-FR" dirty="0"/>
              <a:t> </a:t>
            </a:r>
          </a:p>
          <a:p>
            <a:r>
              <a:rPr lang="fr-FR" b="1" dirty="0"/>
              <a:t>Exemples dans « colonne personnalisée » </a:t>
            </a:r>
            <a:r>
              <a:rPr lang="fr-FR" dirty="0"/>
              <a:t>:</a:t>
            </a:r>
          </a:p>
          <a:p>
            <a:r>
              <a:rPr lang="fr-FR" dirty="0"/>
              <a:t>- </a:t>
            </a:r>
            <a:r>
              <a:rPr lang="fr-FR" dirty="0" err="1"/>
              <a:t>Text.From</a:t>
            </a:r>
            <a:r>
              <a:rPr lang="fr-FR" dirty="0"/>
              <a:t> pour combiner texte et numérique</a:t>
            </a:r>
          </a:p>
          <a:p>
            <a:endParaRPr lang="fr-FR" dirty="0"/>
          </a:p>
          <a:p>
            <a:r>
              <a:rPr lang="fr-FR" dirty="0"/>
              <a:t>- </a:t>
            </a:r>
            <a:r>
              <a:rPr lang="fr-FR" dirty="0" err="1"/>
              <a:t>Text.BetweenDelimiters</a:t>
            </a:r>
            <a:r>
              <a:rPr lang="fr-FR" dirty="0"/>
              <a:t> pour prendre le texte entre deux délimiteurs spécifiques,</a:t>
            </a:r>
          </a:p>
          <a:p>
            <a:endParaRPr lang="fr-FR" dirty="0"/>
          </a:p>
          <a:p>
            <a:r>
              <a:rPr lang="fr-FR" dirty="0"/>
              <a:t>- </a:t>
            </a:r>
            <a:r>
              <a:rPr lang="fr-FR" dirty="0" err="1"/>
              <a:t>Text.Reverse</a:t>
            </a:r>
            <a:r>
              <a:rPr lang="fr-FR" dirty="0"/>
              <a:t> pour renvoyer la valeur inversée</a:t>
            </a:r>
          </a:p>
          <a:p>
            <a:endParaRPr lang="fr-FR" dirty="0"/>
          </a:p>
          <a:p>
            <a:r>
              <a:rPr lang="fr-FR" dirty="0"/>
              <a:t>- Concaténer l’ID avec la colonne Texte à gérer (seulement entre crochets) :</a:t>
            </a:r>
          </a:p>
          <a:p>
            <a:endParaRPr lang="fr-FR" dirty="0"/>
          </a:p>
          <a:p>
            <a:r>
              <a:rPr lang="fr-FR" dirty="0"/>
              <a:t> </a:t>
            </a:r>
          </a:p>
        </p:txBody>
      </p:sp>
      <p:pic>
        <p:nvPicPr>
          <p:cNvPr id="5" name="Image 4">
            <a:extLst>
              <a:ext uri="{FF2B5EF4-FFF2-40B4-BE49-F238E27FC236}">
                <a16:creationId xmlns:a16="http://schemas.microsoft.com/office/drawing/2014/main" id="{1E66FFD2-8893-90BF-32E0-F223014F75AB}"/>
              </a:ext>
            </a:extLst>
          </p:cNvPr>
          <p:cNvPicPr>
            <a:picLocks noChangeAspect="1"/>
          </p:cNvPicPr>
          <p:nvPr/>
        </p:nvPicPr>
        <p:blipFill>
          <a:blip r:embed="rId4"/>
          <a:stretch>
            <a:fillRect/>
          </a:stretch>
        </p:blipFill>
        <p:spPr>
          <a:xfrm>
            <a:off x="7584841" y="3605640"/>
            <a:ext cx="2734057" cy="228632"/>
          </a:xfrm>
          <a:prstGeom prst="rect">
            <a:avLst/>
          </a:prstGeom>
          <a:ln>
            <a:noFill/>
          </a:ln>
          <a:effectLst>
            <a:outerShdw blurRad="292100" dist="139700" dir="2700000" algn="tl" rotWithShape="0">
              <a:srgbClr val="333333">
                <a:alpha val="65000"/>
              </a:srgbClr>
            </a:outerShdw>
          </a:effectLst>
        </p:spPr>
      </p:pic>
      <p:pic>
        <p:nvPicPr>
          <p:cNvPr id="7" name="Image 6">
            <a:extLst>
              <a:ext uri="{FF2B5EF4-FFF2-40B4-BE49-F238E27FC236}">
                <a16:creationId xmlns:a16="http://schemas.microsoft.com/office/drawing/2014/main" id="{C7FF3106-D4F3-26C6-B801-895804228F26}"/>
              </a:ext>
            </a:extLst>
          </p:cNvPr>
          <p:cNvPicPr>
            <a:picLocks noChangeAspect="1"/>
          </p:cNvPicPr>
          <p:nvPr/>
        </p:nvPicPr>
        <p:blipFill>
          <a:blip r:embed="rId5"/>
          <a:stretch>
            <a:fillRect/>
          </a:stretch>
        </p:blipFill>
        <p:spPr>
          <a:xfrm>
            <a:off x="7565158" y="4412230"/>
            <a:ext cx="4035972" cy="199453"/>
          </a:xfrm>
          <a:prstGeom prst="rect">
            <a:avLst/>
          </a:prstGeom>
          <a:ln>
            <a:noFill/>
          </a:ln>
          <a:effectLst>
            <a:outerShdw blurRad="292100" dist="139700" dir="2700000" algn="tl" rotWithShape="0">
              <a:srgbClr val="333333">
                <a:alpha val="65000"/>
              </a:srgbClr>
            </a:outerShdw>
          </a:effectLst>
        </p:spPr>
      </p:pic>
      <p:pic>
        <p:nvPicPr>
          <p:cNvPr id="10" name="Image 9">
            <a:extLst>
              <a:ext uri="{FF2B5EF4-FFF2-40B4-BE49-F238E27FC236}">
                <a16:creationId xmlns:a16="http://schemas.microsoft.com/office/drawing/2014/main" id="{47C181D3-FA9D-80B7-C87A-1C308EB7EC48}"/>
              </a:ext>
            </a:extLst>
          </p:cNvPr>
          <p:cNvPicPr>
            <a:picLocks noChangeAspect="1"/>
          </p:cNvPicPr>
          <p:nvPr/>
        </p:nvPicPr>
        <p:blipFill>
          <a:blip r:embed="rId6"/>
          <a:stretch>
            <a:fillRect/>
          </a:stretch>
        </p:blipFill>
        <p:spPr>
          <a:xfrm>
            <a:off x="7584841" y="4881399"/>
            <a:ext cx="3789606" cy="199453"/>
          </a:xfrm>
          <a:prstGeom prst="rect">
            <a:avLst/>
          </a:prstGeom>
          <a:ln>
            <a:noFill/>
          </a:ln>
          <a:effectLst>
            <a:outerShdw blurRad="292100" dist="139700" dir="2700000" algn="tl" rotWithShape="0">
              <a:srgbClr val="333333">
                <a:alpha val="65000"/>
              </a:srgbClr>
            </a:outerShdw>
          </a:effectLst>
        </p:spPr>
      </p:pic>
      <p:pic>
        <p:nvPicPr>
          <p:cNvPr id="12" name="Image 11">
            <a:extLst>
              <a:ext uri="{FF2B5EF4-FFF2-40B4-BE49-F238E27FC236}">
                <a16:creationId xmlns:a16="http://schemas.microsoft.com/office/drawing/2014/main" id="{6E42FE37-4A4A-2B63-D302-B5F4B82EE6F3}"/>
              </a:ext>
            </a:extLst>
          </p:cNvPr>
          <p:cNvPicPr>
            <a:picLocks noChangeAspect="1"/>
          </p:cNvPicPr>
          <p:nvPr/>
        </p:nvPicPr>
        <p:blipFill>
          <a:blip r:embed="rId7"/>
          <a:stretch>
            <a:fillRect/>
          </a:stretch>
        </p:blipFill>
        <p:spPr>
          <a:xfrm>
            <a:off x="7584841" y="5644904"/>
            <a:ext cx="4417288" cy="377644"/>
          </a:xfrm>
          <a:prstGeom prst="rect">
            <a:avLst/>
          </a:prstGeom>
          <a:ln>
            <a:noFill/>
          </a:ln>
          <a:effectLst>
            <a:outerShdw blurRad="292100" dist="139700" dir="2700000" algn="tl" rotWithShape="0">
              <a:srgbClr val="333333">
                <a:alpha val="65000"/>
              </a:srgbClr>
            </a:outerShdw>
          </a:effectLst>
        </p:spPr>
      </p:pic>
      <p:pic>
        <p:nvPicPr>
          <p:cNvPr id="14" name="Image 13">
            <a:extLst>
              <a:ext uri="{FF2B5EF4-FFF2-40B4-BE49-F238E27FC236}">
                <a16:creationId xmlns:a16="http://schemas.microsoft.com/office/drawing/2014/main" id="{D038A71C-7B95-D1C8-F32F-C82071E32F64}"/>
              </a:ext>
            </a:extLst>
          </p:cNvPr>
          <p:cNvPicPr>
            <a:picLocks noChangeAspect="1"/>
          </p:cNvPicPr>
          <p:nvPr/>
        </p:nvPicPr>
        <p:blipFill>
          <a:blip r:embed="rId8"/>
          <a:stretch>
            <a:fillRect/>
          </a:stretch>
        </p:blipFill>
        <p:spPr>
          <a:xfrm>
            <a:off x="2577753" y="5809968"/>
            <a:ext cx="4572638" cy="8478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58849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10938" y="624110"/>
            <a:ext cx="9792162" cy="1280890"/>
          </a:xfrm>
        </p:spPr>
        <p:txBody>
          <a:bodyPr rtlCol="0">
            <a:normAutofit/>
          </a:bodyPr>
          <a:lstStyle/>
          <a:p>
            <a:r>
              <a:rPr lang="fr-FR" sz="3600" dirty="0"/>
              <a:t>Concevoir un modèle adéquat</a:t>
            </a:r>
            <a:br>
              <a:rPr lang="fr-FR" dirty="0"/>
            </a:br>
            <a:r>
              <a:rPr lang="fr-FR" dirty="0"/>
              <a:t>Fonctions personnalisées et paramètres</a:t>
            </a:r>
          </a:p>
        </p:txBody>
      </p:sp>
      <p:sp>
        <p:nvSpPr>
          <p:cNvPr id="4" name="Espace réservé du numéro de diapositive 3"/>
          <p:cNvSpPr>
            <a:spLocks noGrp="1"/>
          </p:cNvSpPr>
          <p:nvPr>
            <p:ph type="sldNum" sz="quarter" idx="12"/>
          </p:nvPr>
        </p:nvSpPr>
        <p:spPr/>
        <p:txBody>
          <a:bodyPr/>
          <a:lstStyle/>
          <a:p>
            <a:pPr rtl="0"/>
            <a:fld id="{401CF334-2D5C-4859-84A6-CA7E6E43FAEB}" type="slidenum">
              <a:rPr lang="fr-FR" noProof="0" smtClean="0"/>
              <a:t>61</a:t>
            </a:fld>
            <a:endParaRPr lang="fr-FR" noProof="0"/>
          </a:p>
        </p:txBody>
      </p:sp>
      <p:sp>
        <p:nvSpPr>
          <p:cNvPr id="8" name="ZoneTexte 7">
            <a:extLst>
              <a:ext uri="{FF2B5EF4-FFF2-40B4-BE49-F238E27FC236}">
                <a16:creationId xmlns:a16="http://schemas.microsoft.com/office/drawing/2014/main" id="{F2FC675B-3D97-FDCE-7DB6-548BCA918443}"/>
              </a:ext>
            </a:extLst>
          </p:cNvPr>
          <p:cNvSpPr txBox="1"/>
          <p:nvPr/>
        </p:nvSpPr>
        <p:spPr>
          <a:xfrm>
            <a:off x="2463034" y="2549536"/>
            <a:ext cx="9193679" cy="3693319"/>
          </a:xfrm>
          <a:prstGeom prst="rect">
            <a:avLst/>
          </a:prstGeom>
          <a:noFill/>
        </p:spPr>
        <p:txBody>
          <a:bodyPr wrap="square" rtlCol="0">
            <a:spAutoFit/>
          </a:bodyPr>
          <a:lstStyle/>
          <a:p>
            <a:pPr marL="285750" indent="-285750" algn="just">
              <a:buFont typeface="Wingdings" panose="05000000000000000000" pitchFamily="2" charset="2"/>
              <a:buChar char="Ø"/>
            </a:pPr>
            <a:r>
              <a:rPr lang="fr-FR" dirty="0"/>
              <a:t>Créer une </a:t>
            </a:r>
            <a:r>
              <a:rPr lang="fr-FR" b="1" dirty="0"/>
              <a:t>première requête (connexion à la source) </a:t>
            </a:r>
            <a:r>
              <a:rPr lang="fr-FR" dirty="0"/>
              <a:t>qui fera office </a:t>
            </a:r>
            <a:r>
              <a:rPr lang="fr-FR" dirty="0">
                <a:solidFill>
                  <a:schemeClr val="accent5"/>
                </a:solidFill>
              </a:rPr>
              <a:t>d’</a:t>
            </a:r>
            <a:r>
              <a:rPr lang="fr-FR" b="1" dirty="0">
                <a:solidFill>
                  <a:schemeClr val="accent5"/>
                </a:solidFill>
              </a:rPr>
              <a:t>exemple pour l’itération/compilation des sources</a:t>
            </a:r>
            <a:r>
              <a:rPr lang="fr-FR" dirty="0"/>
              <a:t>,</a:t>
            </a:r>
          </a:p>
          <a:p>
            <a:pPr marL="285750" indent="-285750" algn="just">
              <a:buFont typeface="Wingdings" panose="05000000000000000000" pitchFamily="2" charset="2"/>
              <a:buChar char="Ø"/>
            </a:pPr>
            <a:endParaRPr lang="fr-FR" dirty="0"/>
          </a:p>
          <a:p>
            <a:pPr marL="285750" indent="-285750" algn="just">
              <a:buFont typeface="Wingdings" panose="05000000000000000000" pitchFamily="2" charset="2"/>
              <a:buChar char="Ø"/>
            </a:pPr>
            <a:r>
              <a:rPr lang="fr-FR" dirty="0"/>
              <a:t>Créer des </a:t>
            </a:r>
            <a:r>
              <a:rPr lang="fr-FR" b="1" dirty="0"/>
              <a:t>paramètres</a:t>
            </a:r>
            <a:r>
              <a:rPr lang="fr-FR" dirty="0"/>
              <a:t> (si besoin),</a:t>
            </a:r>
          </a:p>
          <a:p>
            <a:pPr marL="285750" indent="-285750" algn="just">
              <a:buFont typeface="Wingdings" panose="05000000000000000000" pitchFamily="2" charset="2"/>
              <a:buChar char="Ø"/>
            </a:pPr>
            <a:endParaRPr lang="fr-FR" dirty="0"/>
          </a:p>
          <a:p>
            <a:pPr marL="285750" indent="-285750" algn="just">
              <a:buFont typeface="Wingdings" panose="05000000000000000000" pitchFamily="2" charset="2"/>
              <a:buChar char="Ø"/>
            </a:pPr>
            <a:r>
              <a:rPr lang="fr-FR" b="1" dirty="0"/>
              <a:t>Transformer la première requête </a:t>
            </a:r>
            <a:r>
              <a:rPr lang="fr-FR" dirty="0"/>
              <a:t>en</a:t>
            </a:r>
            <a:r>
              <a:rPr lang="fr-FR" dirty="0">
                <a:solidFill>
                  <a:schemeClr val="accent5"/>
                </a:solidFill>
              </a:rPr>
              <a:t> </a:t>
            </a:r>
            <a:r>
              <a:rPr lang="fr-FR" b="1" dirty="0">
                <a:solidFill>
                  <a:schemeClr val="accent5"/>
                </a:solidFill>
              </a:rPr>
              <a:t>fonction personnalisée </a:t>
            </a:r>
            <a:r>
              <a:rPr lang="fr-FR" dirty="0"/>
              <a:t>utilisant les paramètres créés précédemment,</a:t>
            </a:r>
          </a:p>
          <a:p>
            <a:pPr marL="285750" indent="-285750" algn="just">
              <a:buFont typeface="Wingdings" panose="05000000000000000000" pitchFamily="2" charset="2"/>
              <a:buChar char="Ø"/>
            </a:pPr>
            <a:endParaRPr lang="fr-FR" dirty="0"/>
          </a:p>
          <a:p>
            <a:pPr marL="285750" indent="-285750" algn="just">
              <a:buFont typeface="Wingdings" panose="05000000000000000000" pitchFamily="2" charset="2"/>
              <a:buChar char="Ø"/>
            </a:pPr>
            <a:r>
              <a:rPr lang="fr-FR" b="1" dirty="0"/>
              <a:t>Créer la requête finale à charger </a:t>
            </a:r>
            <a:r>
              <a:rPr lang="fr-FR" dirty="0"/>
              <a:t>dans Power BI qui va </a:t>
            </a:r>
            <a:r>
              <a:rPr lang="fr-FR" b="1" dirty="0">
                <a:solidFill>
                  <a:schemeClr val="accent5"/>
                </a:solidFill>
              </a:rPr>
              <a:t>appeler la fonction personnalisée </a:t>
            </a:r>
            <a:r>
              <a:rPr lang="fr-FR" dirty="0"/>
              <a:t>à partir de </a:t>
            </a:r>
            <a:r>
              <a:rPr lang="fr-FR" b="1" dirty="0">
                <a:solidFill>
                  <a:schemeClr val="accent5"/>
                </a:solidFill>
              </a:rPr>
              <a:t>colonnes utilisées comme paramètres </a:t>
            </a:r>
            <a:r>
              <a:rPr lang="fr-FR" dirty="0"/>
              <a:t>dans cette dernière et alimenter la concaténation des différentes sources.</a:t>
            </a:r>
          </a:p>
          <a:p>
            <a:pPr marL="285750" indent="-285750" algn="just">
              <a:buFont typeface="Wingdings" panose="05000000000000000000" pitchFamily="2" charset="2"/>
              <a:buChar char="Ø"/>
            </a:pPr>
            <a:endParaRPr lang="fr-FR" dirty="0"/>
          </a:p>
          <a:p>
            <a:pPr marL="285750" indent="-285750" algn="just">
              <a:buFont typeface="Wingdings" panose="05000000000000000000" pitchFamily="2" charset="2"/>
              <a:buChar char="Ø"/>
            </a:pPr>
            <a:r>
              <a:rPr lang="fr-FR" b="1" dirty="0">
                <a:solidFill>
                  <a:schemeClr val="accent2"/>
                </a:solidFill>
              </a:rPr>
              <a:t>Démonstrations en groupe </a:t>
            </a:r>
            <a:r>
              <a:rPr lang="fr-FR" dirty="0">
                <a:sym typeface="Wingdings" panose="05000000000000000000" pitchFamily="2" charset="2"/>
              </a:rPr>
              <a:t></a:t>
            </a:r>
            <a:endParaRPr lang="fr-FR" dirty="0"/>
          </a:p>
        </p:txBody>
      </p:sp>
    </p:spTree>
    <p:extLst>
      <p:ext uri="{BB962C8B-B14F-4D97-AF65-F5344CB8AC3E}">
        <p14:creationId xmlns:p14="http://schemas.microsoft.com/office/powerpoint/2010/main" val="73763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14239-F1F2-BF24-125B-0FADC49624B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438F9F0-50C8-5379-46DB-0A72C0397A28}"/>
              </a:ext>
            </a:extLst>
          </p:cNvPr>
          <p:cNvSpPr>
            <a:spLocks noGrp="1"/>
          </p:cNvSpPr>
          <p:nvPr>
            <p:ph type="title"/>
          </p:nvPr>
        </p:nvSpPr>
        <p:spPr>
          <a:xfrm>
            <a:off x="2310938" y="624110"/>
            <a:ext cx="9792162" cy="1280890"/>
          </a:xfrm>
        </p:spPr>
        <p:txBody>
          <a:bodyPr rtlCol="0">
            <a:normAutofit/>
          </a:bodyPr>
          <a:lstStyle/>
          <a:p>
            <a:r>
              <a:rPr lang="fr-FR" sz="3600" dirty="0"/>
              <a:t>Concevoir un modèle adéquat</a:t>
            </a:r>
            <a:br>
              <a:rPr lang="fr-FR" dirty="0"/>
            </a:br>
            <a:r>
              <a:rPr lang="fr-FR" dirty="0"/>
              <a:t>Fonctions personnalisées et paramètres</a:t>
            </a:r>
          </a:p>
        </p:txBody>
      </p:sp>
      <p:sp>
        <p:nvSpPr>
          <p:cNvPr id="4" name="Espace réservé du numéro de diapositive 3">
            <a:extLst>
              <a:ext uri="{FF2B5EF4-FFF2-40B4-BE49-F238E27FC236}">
                <a16:creationId xmlns:a16="http://schemas.microsoft.com/office/drawing/2014/main" id="{41F85E4E-8C3E-FA58-41EC-074B7ED01CB0}"/>
              </a:ext>
            </a:extLst>
          </p:cNvPr>
          <p:cNvSpPr>
            <a:spLocks noGrp="1"/>
          </p:cNvSpPr>
          <p:nvPr>
            <p:ph type="sldNum" sz="quarter" idx="12"/>
          </p:nvPr>
        </p:nvSpPr>
        <p:spPr/>
        <p:txBody>
          <a:bodyPr/>
          <a:lstStyle/>
          <a:p>
            <a:pPr rtl="0"/>
            <a:fld id="{401CF334-2D5C-4859-84A6-CA7E6E43FAEB}" type="slidenum">
              <a:rPr lang="fr-FR" noProof="0" smtClean="0"/>
              <a:t>62</a:t>
            </a:fld>
            <a:endParaRPr lang="fr-FR" noProof="0"/>
          </a:p>
        </p:txBody>
      </p:sp>
      <p:sp>
        <p:nvSpPr>
          <p:cNvPr id="8" name="ZoneTexte 7">
            <a:extLst>
              <a:ext uri="{FF2B5EF4-FFF2-40B4-BE49-F238E27FC236}">
                <a16:creationId xmlns:a16="http://schemas.microsoft.com/office/drawing/2014/main" id="{DEA1F709-BBCE-B559-1127-9B5CA54C9898}"/>
              </a:ext>
            </a:extLst>
          </p:cNvPr>
          <p:cNvSpPr txBox="1"/>
          <p:nvPr/>
        </p:nvSpPr>
        <p:spPr>
          <a:xfrm>
            <a:off x="2444436" y="2042541"/>
            <a:ext cx="9130796" cy="4524315"/>
          </a:xfrm>
          <a:prstGeom prst="rect">
            <a:avLst/>
          </a:prstGeom>
          <a:noFill/>
        </p:spPr>
        <p:txBody>
          <a:bodyPr wrap="square" rtlCol="0">
            <a:spAutoFit/>
          </a:bodyPr>
          <a:lstStyle/>
          <a:p>
            <a:pPr marL="285750" indent="-285750" algn="just">
              <a:buFont typeface="Wingdings" panose="05000000000000000000" pitchFamily="2" charset="2"/>
              <a:buChar char="Ø"/>
            </a:pPr>
            <a:r>
              <a:rPr lang="fr-FR" b="1" dirty="0">
                <a:solidFill>
                  <a:schemeClr val="accent2"/>
                </a:solidFill>
              </a:rPr>
              <a:t>Démonstrations en groupe </a:t>
            </a:r>
            <a:r>
              <a:rPr lang="fr-FR" b="1" dirty="0">
                <a:solidFill>
                  <a:schemeClr val="accent2"/>
                </a:solidFill>
                <a:sym typeface="Wingdings" panose="05000000000000000000" pitchFamily="2" charset="2"/>
              </a:rPr>
              <a:t>:</a:t>
            </a:r>
          </a:p>
          <a:p>
            <a:pPr algn="just"/>
            <a:endParaRPr lang="fr-FR" b="1" dirty="0">
              <a:solidFill>
                <a:schemeClr val="accent2"/>
              </a:solidFill>
              <a:sym typeface="Wingdings" panose="05000000000000000000" pitchFamily="2" charset="2"/>
            </a:endParaRPr>
          </a:p>
          <a:p>
            <a:pPr marL="342900" indent="-342900" algn="just">
              <a:buFont typeface="+mj-lt"/>
              <a:buAutoNum type="arabicPeriod"/>
            </a:pPr>
            <a:r>
              <a:rPr lang="fr-FR" dirty="0">
                <a:sym typeface="Wingdings" panose="05000000000000000000" pitchFamily="2" charset="2"/>
              </a:rPr>
              <a:t>Créer une fonction personnalisée avec ses paramètres qui permettent de concaténer </a:t>
            </a:r>
            <a:r>
              <a:rPr lang="fr-FR" b="1" dirty="0">
                <a:sym typeface="Wingdings" panose="05000000000000000000" pitchFamily="2" charset="2"/>
              </a:rPr>
              <a:t>une liste de fichiers </a:t>
            </a:r>
            <a:r>
              <a:rPr lang="fr-FR" dirty="0">
                <a:sym typeface="Wingdings" panose="05000000000000000000" pitchFamily="2" charset="2"/>
              </a:rPr>
              <a:t>provenant de dossiers différents, ne comprenant pas les mêmes types de fichiers de la même structure, les mêmes noms de dossiers tout en filtrant sur les dossiers concernant l’année en cours et l’année précédente.</a:t>
            </a:r>
          </a:p>
          <a:p>
            <a:pPr marL="342900" indent="-342900" algn="just">
              <a:buFont typeface="+mj-lt"/>
              <a:buAutoNum type="arabicPeriod"/>
            </a:pPr>
            <a:endParaRPr lang="fr-FR" dirty="0">
              <a:sym typeface="Wingdings" panose="05000000000000000000" pitchFamily="2" charset="2"/>
            </a:endParaRPr>
          </a:p>
          <a:p>
            <a:pPr marL="285750" indent="-285750" algn="just">
              <a:buFont typeface="Wingdings" panose="05000000000000000000" pitchFamily="2" charset="2"/>
              <a:buChar char="à"/>
            </a:pPr>
            <a:r>
              <a:rPr lang="fr-FR" i="1" dirty="0">
                <a:sym typeface="Wingdings" panose="05000000000000000000" pitchFamily="2" charset="2"/>
              </a:rPr>
              <a:t>Partie 2\Dossier principal\F et P listes de sources </a:t>
            </a:r>
            <a:r>
              <a:rPr lang="fr-FR" i="1" dirty="0">
                <a:solidFill>
                  <a:srgbClr val="00B0F0"/>
                </a:solidFill>
                <a:sym typeface="Wingdings" panose="05000000000000000000" pitchFamily="2" charset="2"/>
              </a:rPr>
              <a:t>Données</a:t>
            </a:r>
          </a:p>
          <a:p>
            <a:pPr marL="285750" indent="-285750" algn="just">
              <a:buFont typeface="Wingdings" panose="05000000000000000000" pitchFamily="2" charset="2"/>
              <a:buChar char="à"/>
            </a:pPr>
            <a:r>
              <a:rPr lang="fr-FR" i="1" dirty="0">
                <a:sym typeface="Wingdings" panose="05000000000000000000" pitchFamily="2" charset="2"/>
              </a:rPr>
              <a:t>Partie 2\ fichier « 2. Création fonction et paramètre simple »</a:t>
            </a:r>
            <a:r>
              <a:rPr lang="fr-FR" i="1" dirty="0">
                <a:solidFill>
                  <a:srgbClr val="00B0F0"/>
                </a:solidFill>
                <a:sym typeface="Wingdings" panose="05000000000000000000" pitchFamily="2" charset="2"/>
              </a:rPr>
              <a:t> Fichier pas à pas</a:t>
            </a:r>
            <a:endParaRPr lang="fr-FR" i="1" dirty="0">
              <a:sym typeface="Wingdings" panose="05000000000000000000" pitchFamily="2" charset="2"/>
            </a:endParaRPr>
          </a:p>
          <a:p>
            <a:pPr marL="342900" indent="-342900" algn="just">
              <a:buFont typeface="+mj-lt"/>
              <a:buAutoNum type="arabicPeriod"/>
            </a:pPr>
            <a:endParaRPr lang="fr-FR" dirty="0">
              <a:sym typeface="Wingdings" panose="05000000000000000000" pitchFamily="2" charset="2"/>
            </a:endParaRPr>
          </a:p>
          <a:p>
            <a:pPr marL="342900" indent="-342900" algn="just">
              <a:buFont typeface="+mj-lt"/>
              <a:buAutoNum type="arabicPeriod"/>
            </a:pPr>
            <a:r>
              <a:rPr lang="fr-FR" dirty="0">
                <a:sym typeface="Wingdings" panose="05000000000000000000" pitchFamily="2" charset="2"/>
              </a:rPr>
              <a:t>Créer une fonction personnaliser qui va </a:t>
            </a:r>
            <a:r>
              <a:rPr lang="fr-FR" b="1" dirty="0">
                <a:sym typeface="Wingdings" panose="05000000000000000000" pitchFamily="2" charset="2"/>
              </a:rPr>
              <a:t>créer un tableau à partir de toutes les pages du site web correspondant</a:t>
            </a:r>
            <a:r>
              <a:rPr lang="fr-FR" dirty="0">
                <a:sym typeface="Wingdings" panose="05000000000000000000" pitchFamily="2" charset="2"/>
              </a:rPr>
              <a:t>. Il faudra pouvoir récupérer les numéros de pages qui seront ensuite gérer via le paramètre pour alimenter le fichier final.</a:t>
            </a:r>
          </a:p>
          <a:p>
            <a:pPr marL="342900" indent="-342900" algn="just">
              <a:buFont typeface="+mj-lt"/>
              <a:buAutoNum type="arabicPeriod"/>
            </a:pPr>
            <a:endParaRPr lang="fr-FR" dirty="0">
              <a:sym typeface="Wingdings" panose="05000000000000000000" pitchFamily="2" charset="2"/>
            </a:endParaRPr>
          </a:p>
          <a:p>
            <a:pPr algn="just"/>
            <a:r>
              <a:rPr lang="fr-FR" i="1" dirty="0">
                <a:sym typeface="Wingdings" panose="05000000000000000000" pitchFamily="2" charset="2"/>
              </a:rPr>
              <a:t> Partie 2\ fichier « 3. EXO paramètres et Fonction »</a:t>
            </a:r>
            <a:r>
              <a:rPr lang="fr-FR" i="1" dirty="0">
                <a:solidFill>
                  <a:srgbClr val="00B0F0"/>
                </a:solidFill>
                <a:sym typeface="Wingdings" panose="05000000000000000000" pitchFamily="2" charset="2"/>
              </a:rPr>
              <a:t> Fichier pas à pas</a:t>
            </a:r>
            <a:endParaRPr lang="fr-FR" i="1" dirty="0">
              <a:sym typeface="Wingdings" panose="05000000000000000000" pitchFamily="2" charset="2"/>
            </a:endParaRPr>
          </a:p>
        </p:txBody>
      </p:sp>
    </p:spTree>
    <p:extLst>
      <p:ext uri="{BB962C8B-B14F-4D97-AF65-F5344CB8AC3E}">
        <p14:creationId xmlns:p14="http://schemas.microsoft.com/office/powerpoint/2010/main" val="391022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11D3EE48-8A0E-4615-E1AB-C79ED510849F}"/>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A7491EB4-41C2-5D74-D448-F8849D537197}"/>
              </a:ext>
            </a:extLst>
          </p:cNvPr>
          <p:cNvSpPr>
            <a:spLocks noGrp="1"/>
          </p:cNvSpPr>
          <p:nvPr>
            <p:ph type="ctrTitle"/>
          </p:nvPr>
        </p:nvSpPr>
        <p:spPr>
          <a:xfrm>
            <a:off x="3350394" y="3990109"/>
            <a:ext cx="8131550" cy="1050427"/>
          </a:xfrm>
        </p:spPr>
        <p:txBody>
          <a:bodyPr>
            <a:normAutofit/>
          </a:bodyPr>
          <a:lstStyle/>
          <a:p>
            <a:pPr>
              <a:lnSpc>
                <a:spcPct val="90000"/>
              </a:lnSpc>
            </a:pPr>
            <a:r>
              <a:rPr lang="fr-FR" sz="5400" dirty="0">
                <a:solidFill>
                  <a:schemeClr val="tx1"/>
                </a:solidFill>
                <a:effectLst/>
              </a:rPr>
              <a:t>Gérer les erreurs</a:t>
            </a:r>
            <a:endParaRPr lang="fr-FR" sz="5000" dirty="0"/>
          </a:p>
        </p:txBody>
      </p:sp>
      <p:sp>
        <p:nvSpPr>
          <p:cNvPr id="4" name="Espace réservé du numéro de diapositive 3">
            <a:extLst>
              <a:ext uri="{FF2B5EF4-FFF2-40B4-BE49-F238E27FC236}">
                <a16:creationId xmlns:a16="http://schemas.microsoft.com/office/drawing/2014/main" id="{47D66C12-9D91-A181-D1C6-421D563C8A3C}"/>
              </a:ext>
            </a:extLst>
          </p:cNvPr>
          <p:cNvSpPr>
            <a:spLocks noGrp="1"/>
          </p:cNvSpPr>
          <p:nvPr>
            <p:ph type="sldNum" sz="quarter" idx="12"/>
          </p:nvPr>
        </p:nvSpPr>
        <p:spPr>
          <a:xfrm>
            <a:off x="110598" y="4543907"/>
            <a:ext cx="779767" cy="365125"/>
          </a:xfrm>
        </p:spPr>
        <p:txBody>
          <a:bodyPr>
            <a:normAutofit/>
          </a:bodyPr>
          <a:lstStyle/>
          <a:p>
            <a:pPr rtl="0">
              <a:lnSpc>
                <a:spcPct val="90000"/>
              </a:lnSpc>
              <a:spcAft>
                <a:spcPts val="600"/>
              </a:spcAft>
            </a:pPr>
            <a:fld id="{401CF334-2D5C-4859-84A6-CA7E6E43FAEB}" type="slidenum">
              <a:rPr lang="fr-FR" sz="1900" noProof="0" smtClean="0"/>
              <a:pPr rtl="0">
                <a:lnSpc>
                  <a:spcPct val="90000"/>
                </a:lnSpc>
                <a:spcAft>
                  <a:spcPts val="600"/>
                </a:spcAft>
              </a:pPr>
              <a:t>63</a:t>
            </a:fld>
            <a:endParaRPr lang="fr-FR" sz="1900" noProof="0"/>
          </a:p>
        </p:txBody>
      </p:sp>
    </p:spTree>
    <p:extLst>
      <p:ext uri="{BB962C8B-B14F-4D97-AF65-F5344CB8AC3E}">
        <p14:creationId xmlns:p14="http://schemas.microsoft.com/office/powerpoint/2010/main" val="31911401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9192675" cy="1280890"/>
          </a:xfrm>
        </p:spPr>
        <p:txBody>
          <a:bodyPr rtlCol="0">
            <a:normAutofit/>
          </a:bodyPr>
          <a:lstStyle/>
          <a:p>
            <a:pPr rtl="0"/>
            <a:r>
              <a:rPr lang="fr-FR" sz="3600" dirty="0"/>
              <a:t>Concevoir un modèle adéquat</a:t>
            </a:r>
            <a:br>
              <a:rPr lang="fr-FR" dirty="0"/>
            </a:br>
            <a:r>
              <a:rPr lang="fr-FR" dirty="0"/>
              <a:t>Les ERREURS (1/3)</a:t>
            </a:r>
          </a:p>
        </p:txBody>
      </p:sp>
      <p:sp>
        <p:nvSpPr>
          <p:cNvPr id="3" name="Rectangle 2"/>
          <p:cNvSpPr/>
          <p:nvPr/>
        </p:nvSpPr>
        <p:spPr>
          <a:xfrm>
            <a:off x="921695" y="2190069"/>
            <a:ext cx="10863905" cy="2585323"/>
          </a:xfrm>
          <a:prstGeom prst="rect">
            <a:avLst/>
          </a:prstGeom>
        </p:spPr>
        <p:txBody>
          <a:bodyPr wrap="square">
            <a:spAutoFit/>
          </a:bodyPr>
          <a:lstStyle/>
          <a:p>
            <a:r>
              <a:rPr lang="fr-FR" dirty="0"/>
              <a:t>Lors de l’application des requêtes dans le cube, il se peut qu’il trouve des erreurs dans les données, il y aura donc un message avec le nombre d’erreurs :</a:t>
            </a:r>
          </a:p>
          <a:p>
            <a:endParaRPr lang="fr-FR" dirty="0"/>
          </a:p>
          <a:p>
            <a:pPr marL="342900" indent="-342900" algn="r">
              <a:buAutoNum type="arabicPeriod"/>
            </a:pPr>
            <a:r>
              <a:rPr lang="fr-FR" dirty="0"/>
              <a:t>Cliquer sur AFFICHER LES ERREURS</a:t>
            </a:r>
          </a:p>
          <a:p>
            <a:pPr algn="r"/>
            <a:endParaRPr lang="fr-FR" dirty="0"/>
          </a:p>
          <a:p>
            <a:pPr marL="342900" indent="-342900" algn="r">
              <a:buAutoNum type="arabicPeriod"/>
            </a:pPr>
            <a:r>
              <a:rPr lang="fr-FR" dirty="0"/>
              <a:t>Power </a:t>
            </a:r>
            <a:r>
              <a:rPr lang="fr-FR" dirty="0" err="1"/>
              <a:t>Query</a:t>
            </a:r>
            <a:r>
              <a:rPr lang="fr-FR" dirty="0"/>
              <a:t> crée un fichier Erreur des requêtes,</a:t>
            </a:r>
          </a:p>
          <a:p>
            <a:pPr algn="r"/>
            <a:r>
              <a:rPr lang="fr-FR" dirty="0"/>
              <a:t>avec la date et l’heure du chargement de l’erreur.</a:t>
            </a:r>
          </a:p>
          <a:p>
            <a:pPr algn="r"/>
            <a:r>
              <a:rPr lang="fr-FR" dirty="0"/>
              <a:t>Dans ce fichier, il mettra la table où se trouve les</a:t>
            </a:r>
          </a:p>
          <a:p>
            <a:pPr algn="r"/>
            <a:r>
              <a:rPr lang="fr-FR" dirty="0"/>
              <a:t>Erreurs et seulement les lignes où il y a des erreurs.</a:t>
            </a:r>
          </a:p>
        </p:txBody>
      </p:sp>
      <p:sp>
        <p:nvSpPr>
          <p:cNvPr id="5" name="Espace réservé du numéro de diapositive 4"/>
          <p:cNvSpPr>
            <a:spLocks noGrp="1"/>
          </p:cNvSpPr>
          <p:nvPr>
            <p:ph type="sldNum" sz="quarter" idx="12"/>
          </p:nvPr>
        </p:nvSpPr>
        <p:spPr/>
        <p:txBody>
          <a:bodyPr/>
          <a:lstStyle/>
          <a:p>
            <a:pPr rtl="0"/>
            <a:fld id="{401CF334-2D5C-4859-84A6-CA7E6E43FAEB}" type="slidenum">
              <a:rPr lang="fr-FR" noProof="0" smtClean="0"/>
              <a:t>64</a:t>
            </a:fld>
            <a:endParaRPr lang="fr-FR" noProof="0"/>
          </a:p>
        </p:txBody>
      </p:sp>
      <p:pic>
        <p:nvPicPr>
          <p:cNvPr id="6" name="Image 5">
            <a:extLst>
              <a:ext uri="{FF2B5EF4-FFF2-40B4-BE49-F238E27FC236}">
                <a16:creationId xmlns:a16="http://schemas.microsoft.com/office/drawing/2014/main" id="{7E96CD58-432B-4A6F-99CE-4A24B5A4E20A}"/>
              </a:ext>
            </a:extLst>
          </p:cNvPr>
          <p:cNvPicPr>
            <a:picLocks noChangeAspect="1"/>
          </p:cNvPicPr>
          <p:nvPr/>
        </p:nvPicPr>
        <p:blipFill>
          <a:blip r:embed="rId3"/>
          <a:stretch>
            <a:fillRect/>
          </a:stretch>
        </p:blipFill>
        <p:spPr>
          <a:xfrm>
            <a:off x="921695" y="2942162"/>
            <a:ext cx="4779230" cy="1626440"/>
          </a:xfrm>
          <a:prstGeom prst="rect">
            <a:avLst/>
          </a:prstGeom>
        </p:spPr>
      </p:pic>
      <p:pic>
        <p:nvPicPr>
          <p:cNvPr id="8" name="Image 7">
            <a:extLst>
              <a:ext uri="{FF2B5EF4-FFF2-40B4-BE49-F238E27FC236}">
                <a16:creationId xmlns:a16="http://schemas.microsoft.com/office/drawing/2014/main" id="{E9EB083C-7C79-46FE-B480-1A77FA72F8DB}"/>
              </a:ext>
            </a:extLst>
          </p:cNvPr>
          <p:cNvPicPr>
            <a:picLocks noChangeAspect="1"/>
          </p:cNvPicPr>
          <p:nvPr/>
        </p:nvPicPr>
        <p:blipFill>
          <a:blip r:embed="rId4"/>
          <a:stretch>
            <a:fillRect/>
          </a:stretch>
        </p:blipFill>
        <p:spPr>
          <a:xfrm>
            <a:off x="531812" y="4775392"/>
            <a:ext cx="11324590" cy="1659956"/>
          </a:xfrm>
          <a:prstGeom prst="rect">
            <a:avLst/>
          </a:prstGeom>
        </p:spPr>
      </p:pic>
      <p:cxnSp>
        <p:nvCxnSpPr>
          <p:cNvPr id="10" name="Connecteur droit avec flèche 9">
            <a:extLst>
              <a:ext uri="{FF2B5EF4-FFF2-40B4-BE49-F238E27FC236}">
                <a16:creationId xmlns:a16="http://schemas.microsoft.com/office/drawing/2014/main" id="{3B99C9B3-158F-4CC5-9909-33D989D8A57B}"/>
              </a:ext>
            </a:extLst>
          </p:cNvPr>
          <p:cNvCxnSpPr>
            <a:cxnSpLocks/>
          </p:cNvCxnSpPr>
          <p:nvPr/>
        </p:nvCxnSpPr>
        <p:spPr>
          <a:xfrm flipH="1">
            <a:off x="5090160" y="3219771"/>
            <a:ext cx="2194560" cy="248920"/>
          </a:xfrm>
          <a:prstGeom prst="straightConnector1">
            <a:avLst/>
          </a:prstGeom>
          <a:ln w="28575">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073375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9192675" cy="1280890"/>
          </a:xfrm>
        </p:spPr>
        <p:txBody>
          <a:bodyPr rtlCol="0">
            <a:normAutofit/>
          </a:bodyPr>
          <a:lstStyle/>
          <a:p>
            <a:pPr rtl="0"/>
            <a:r>
              <a:rPr lang="fr-FR" sz="3600" dirty="0"/>
              <a:t>Concevoir un modèle adéquat</a:t>
            </a:r>
            <a:br>
              <a:rPr lang="fr-FR" dirty="0"/>
            </a:br>
            <a:r>
              <a:rPr lang="fr-FR" dirty="0"/>
              <a:t>Les ERREURS (2/3)</a:t>
            </a:r>
          </a:p>
        </p:txBody>
      </p:sp>
      <p:sp>
        <p:nvSpPr>
          <p:cNvPr id="3" name="Rectangle 2"/>
          <p:cNvSpPr/>
          <p:nvPr/>
        </p:nvSpPr>
        <p:spPr>
          <a:xfrm>
            <a:off x="2032000" y="2281509"/>
            <a:ext cx="9530080" cy="3693319"/>
          </a:xfrm>
          <a:prstGeom prst="rect">
            <a:avLst/>
          </a:prstGeom>
        </p:spPr>
        <p:txBody>
          <a:bodyPr wrap="square">
            <a:spAutoFit/>
          </a:bodyPr>
          <a:lstStyle/>
          <a:p>
            <a:pPr algn="just"/>
            <a:r>
              <a:rPr lang="fr-FR" dirty="0"/>
              <a:t>3. Les erreurs sont </a:t>
            </a:r>
            <a:r>
              <a:rPr lang="fr-FR" b="1" dirty="0"/>
              <a:t>à visualiser dans le fichier d’erreur</a:t>
            </a:r>
            <a:r>
              <a:rPr lang="fr-FR" dirty="0"/>
              <a:t>. On va essayer de comprendre pourquoi il y a une erreur.</a:t>
            </a:r>
          </a:p>
          <a:p>
            <a:pPr algn="just"/>
            <a:endParaRPr lang="fr-FR" dirty="0"/>
          </a:p>
          <a:p>
            <a:pPr algn="just"/>
            <a:r>
              <a:rPr lang="fr-FR" dirty="0"/>
              <a:t>4. Les erreurs sont </a:t>
            </a:r>
            <a:r>
              <a:rPr lang="fr-FR" b="1" dirty="0"/>
              <a:t>à corriger et donc à MODIFIER </a:t>
            </a:r>
            <a:r>
              <a:rPr lang="fr-FR" dirty="0">
                <a:solidFill>
                  <a:srgbClr val="FF0000"/>
                </a:solidFill>
              </a:rPr>
              <a:t>(Jamais à supprimer)</a:t>
            </a:r>
            <a:r>
              <a:rPr lang="fr-FR" dirty="0"/>
              <a:t> dans la </a:t>
            </a:r>
            <a:r>
              <a:rPr lang="fr-FR" b="1" dirty="0"/>
              <a:t>requête d’origine </a:t>
            </a:r>
            <a:r>
              <a:rPr lang="fr-FR" dirty="0"/>
              <a:t>qui contient toutes les lignes et les étapes de modifications.</a:t>
            </a:r>
          </a:p>
          <a:p>
            <a:pPr algn="just"/>
            <a:r>
              <a:rPr lang="fr-FR" dirty="0"/>
              <a:t>On se positionne sur la table/requête d’origine : on sélectionne la colonne avec des erreurs et on fait </a:t>
            </a:r>
            <a:r>
              <a:rPr lang="fr-FR" b="1" dirty="0">
                <a:solidFill>
                  <a:srgbClr val="FF0000"/>
                </a:solidFill>
              </a:rPr>
              <a:t>REMPLACER LES ERREURS </a:t>
            </a:r>
            <a:r>
              <a:rPr lang="fr-FR" b="1" dirty="0">
                <a:solidFill>
                  <a:srgbClr val="FF0000"/>
                </a:solidFill>
                <a:sym typeface="Wingdings" panose="05000000000000000000" pitchFamily="2" charset="2"/>
              </a:rPr>
              <a:t> </a:t>
            </a:r>
            <a:r>
              <a:rPr lang="fr-FR" dirty="0">
                <a:solidFill>
                  <a:srgbClr val="FF0000"/>
                </a:solidFill>
              </a:rPr>
              <a:t>si on a fait un calcul sur un champ avec des valeurs NULL et qu’il ne peut pas les convertir en texte, alors on remplace par ‘Non renseigné’</a:t>
            </a:r>
          </a:p>
          <a:p>
            <a:pPr algn="just"/>
            <a:endParaRPr lang="fr-FR" dirty="0">
              <a:solidFill>
                <a:srgbClr val="FF0000"/>
              </a:solidFill>
            </a:endParaRPr>
          </a:p>
          <a:p>
            <a:pPr algn="just"/>
            <a:r>
              <a:rPr lang="fr-FR" dirty="0">
                <a:solidFill>
                  <a:srgbClr val="FF0000"/>
                </a:solidFill>
              </a:rPr>
              <a:t>OU</a:t>
            </a:r>
            <a:r>
              <a:rPr lang="fr-FR" b="1" dirty="0">
                <a:solidFill>
                  <a:srgbClr val="FF0000"/>
                </a:solidFill>
              </a:rPr>
              <a:t> on change le type de données </a:t>
            </a:r>
            <a:r>
              <a:rPr lang="fr-FR" b="1" dirty="0">
                <a:solidFill>
                  <a:srgbClr val="FF0000"/>
                </a:solidFill>
                <a:sym typeface="Wingdings" panose="05000000000000000000" pitchFamily="2" charset="2"/>
              </a:rPr>
              <a:t></a:t>
            </a:r>
            <a:r>
              <a:rPr lang="fr-FR" b="1" dirty="0">
                <a:solidFill>
                  <a:srgbClr val="FF0000"/>
                </a:solidFill>
              </a:rPr>
              <a:t> </a:t>
            </a:r>
            <a:r>
              <a:rPr lang="fr-FR" dirty="0">
                <a:solidFill>
                  <a:srgbClr val="FF0000"/>
                </a:solidFill>
              </a:rPr>
              <a:t>s’il a mal été définit par Power BI car il le définit sur les 200 premières lignes ; </a:t>
            </a:r>
            <a:r>
              <a:rPr lang="fr-FR" dirty="0"/>
              <a:t>S’il a définit les données en numériques car il n’a pas vu les valeurs caractères plus loin dans la 1000</a:t>
            </a:r>
            <a:r>
              <a:rPr lang="fr-FR" baseline="30000" dirty="0"/>
              <a:t>ème</a:t>
            </a:r>
            <a:r>
              <a:rPr lang="fr-FR" dirty="0"/>
              <a:t> lignes, etc.</a:t>
            </a:r>
          </a:p>
        </p:txBody>
      </p:sp>
      <p:sp>
        <p:nvSpPr>
          <p:cNvPr id="5" name="Espace réservé du numéro de diapositive 4"/>
          <p:cNvSpPr>
            <a:spLocks noGrp="1"/>
          </p:cNvSpPr>
          <p:nvPr>
            <p:ph type="sldNum" sz="quarter" idx="12"/>
          </p:nvPr>
        </p:nvSpPr>
        <p:spPr/>
        <p:txBody>
          <a:bodyPr/>
          <a:lstStyle/>
          <a:p>
            <a:pPr rtl="0"/>
            <a:fld id="{401CF334-2D5C-4859-84A6-CA7E6E43FAEB}" type="slidenum">
              <a:rPr lang="fr-FR" noProof="0" smtClean="0"/>
              <a:t>65</a:t>
            </a:fld>
            <a:endParaRPr lang="fr-FR" noProof="0"/>
          </a:p>
        </p:txBody>
      </p:sp>
    </p:spTree>
    <p:extLst>
      <p:ext uri="{BB962C8B-B14F-4D97-AF65-F5344CB8AC3E}">
        <p14:creationId xmlns:p14="http://schemas.microsoft.com/office/powerpoint/2010/main" val="78223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9192675" cy="1280890"/>
          </a:xfrm>
        </p:spPr>
        <p:txBody>
          <a:bodyPr rtlCol="0">
            <a:normAutofit/>
          </a:bodyPr>
          <a:lstStyle/>
          <a:p>
            <a:pPr rtl="0"/>
            <a:r>
              <a:rPr lang="fr-FR" sz="3600" dirty="0"/>
              <a:t>Concevoir un modèle adéquat</a:t>
            </a:r>
            <a:br>
              <a:rPr lang="fr-FR" dirty="0"/>
            </a:br>
            <a:r>
              <a:rPr lang="fr-FR" dirty="0"/>
              <a:t>Les ERREURS (3/3) et </a:t>
            </a:r>
            <a:r>
              <a:rPr lang="fr-FR" dirty="0">
                <a:solidFill>
                  <a:schemeClr val="accent4"/>
                </a:solidFill>
              </a:rPr>
              <a:t>exercice</a:t>
            </a:r>
          </a:p>
        </p:txBody>
      </p:sp>
      <p:sp>
        <p:nvSpPr>
          <p:cNvPr id="3" name="Rectangle 2"/>
          <p:cNvSpPr/>
          <p:nvPr/>
        </p:nvSpPr>
        <p:spPr>
          <a:xfrm>
            <a:off x="2032000" y="2281509"/>
            <a:ext cx="9530080" cy="3970318"/>
          </a:xfrm>
          <a:prstGeom prst="rect">
            <a:avLst/>
          </a:prstGeom>
        </p:spPr>
        <p:txBody>
          <a:bodyPr wrap="square">
            <a:spAutoFit/>
          </a:bodyPr>
          <a:lstStyle/>
          <a:p>
            <a:pPr algn="just"/>
            <a:r>
              <a:rPr lang="fr-FR" dirty="0"/>
              <a:t>5. Allez voir dans le fichier d’erreur. S’il n’y a plus que les entêtes de colonnes, c’est qu’on a bien supprimer les lignes avec des erreurs.</a:t>
            </a:r>
          </a:p>
          <a:p>
            <a:pPr algn="just"/>
            <a:r>
              <a:rPr lang="fr-FR" dirty="0"/>
              <a:t>Il n’y a</a:t>
            </a:r>
            <a:r>
              <a:rPr lang="fr-FR" b="1" dirty="0"/>
              <a:t> donc plus d’erreurs, on peut réappliquer les requêtes.</a:t>
            </a:r>
          </a:p>
          <a:p>
            <a:pPr algn="just"/>
            <a:endParaRPr lang="fr-FR" b="1" dirty="0"/>
          </a:p>
          <a:p>
            <a:pPr algn="just"/>
            <a:endParaRPr lang="fr-FR" b="1" dirty="0"/>
          </a:p>
          <a:p>
            <a:pPr algn="just"/>
            <a:endParaRPr lang="fr-FR" b="1" dirty="0"/>
          </a:p>
          <a:p>
            <a:pPr algn="just"/>
            <a:endParaRPr lang="fr-FR" b="1" dirty="0"/>
          </a:p>
          <a:p>
            <a:pPr algn="just"/>
            <a:endParaRPr lang="fr-FR" b="1" dirty="0"/>
          </a:p>
          <a:p>
            <a:pPr algn="just"/>
            <a:endParaRPr lang="fr-FR" b="1" dirty="0"/>
          </a:p>
          <a:p>
            <a:pPr algn="just"/>
            <a:endParaRPr lang="fr-FR" b="1" dirty="0"/>
          </a:p>
          <a:p>
            <a:pPr algn="just"/>
            <a:endParaRPr lang="fr-FR" b="1" dirty="0"/>
          </a:p>
          <a:p>
            <a:pPr algn="just"/>
            <a:r>
              <a:rPr lang="fr-FR" dirty="0"/>
              <a:t>6. On supprime </a:t>
            </a:r>
            <a:r>
              <a:rPr lang="fr-FR" b="1" dirty="0"/>
              <a:t>le fichier « Erreurs des requêtes »</a:t>
            </a:r>
          </a:p>
          <a:p>
            <a:pPr algn="just"/>
            <a:endParaRPr lang="fr-FR" b="1" dirty="0"/>
          </a:p>
          <a:p>
            <a:pPr algn="just"/>
            <a:r>
              <a:rPr lang="fr-FR" b="1" dirty="0">
                <a:solidFill>
                  <a:srgbClr val="00B0F0"/>
                </a:solidFill>
              </a:rPr>
              <a:t>Le faire ensemble avec notre fichier d’erreur sur la table de vente </a:t>
            </a:r>
            <a:r>
              <a:rPr lang="fr-FR" b="1" dirty="0">
                <a:solidFill>
                  <a:srgbClr val="00B0F0"/>
                </a:solidFill>
                <a:sym typeface="Wingdings" panose="05000000000000000000" pitchFamily="2" charset="2"/>
              </a:rPr>
              <a:t></a:t>
            </a:r>
            <a:endParaRPr lang="fr-FR" b="1" dirty="0">
              <a:solidFill>
                <a:srgbClr val="00B0F0"/>
              </a:solidFill>
            </a:endParaRPr>
          </a:p>
        </p:txBody>
      </p:sp>
      <p:sp>
        <p:nvSpPr>
          <p:cNvPr id="5" name="Espace réservé du numéro de diapositive 4"/>
          <p:cNvSpPr>
            <a:spLocks noGrp="1"/>
          </p:cNvSpPr>
          <p:nvPr>
            <p:ph type="sldNum" sz="quarter" idx="12"/>
          </p:nvPr>
        </p:nvSpPr>
        <p:spPr/>
        <p:txBody>
          <a:bodyPr/>
          <a:lstStyle/>
          <a:p>
            <a:pPr rtl="0"/>
            <a:fld id="{401CF334-2D5C-4859-84A6-CA7E6E43FAEB}" type="slidenum">
              <a:rPr lang="fr-FR" noProof="0" smtClean="0"/>
              <a:t>66</a:t>
            </a:fld>
            <a:endParaRPr lang="fr-FR" noProof="0"/>
          </a:p>
        </p:txBody>
      </p:sp>
      <p:pic>
        <p:nvPicPr>
          <p:cNvPr id="4" name="Image 3">
            <a:extLst>
              <a:ext uri="{FF2B5EF4-FFF2-40B4-BE49-F238E27FC236}">
                <a16:creationId xmlns:a16="http://schemas.microsoft.com/office/drawing/2014/main" id="{AF9DA900-EEDF-4103-ACFF-C946C5F0B487}"/>
              </a:ext>
            </a:extLst>
          </p:cNvPr>
          <p:cNvPicPr>
            <a:picLocks noChangeAspect="1"/>
          </p:cNvPicPr>
          <p:nvPr/>
        </p:nvPicPr>
        <p:blipFill>
          <a:blip r:embed="rId3"/>
          <a:stretch>
            <a:fillRect/>
          </a:stretch>
        </p:blipFill>
        <p:spPr>
          <a:xfrm>
            <a:off x="1789430" y="3429000"/>
            <a:ext cx="9772650" cy="1514475"/>
          </a:xfrm>
          <a:prstGeom prst="rect">
            <a:avLst/>
          </a:prstGeom>
        </p:spPr>
      </p:pic>
    </p:spTree>
    <p:extLst>
      <p:ext uri="{BB962C8B-B14F-4D97-AF65-F5344CB8AC3E}">
        <p14:creationId xmlns:p14="http://schemas.microsoft.com/office/powerpoint/2010/main" val="305313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FD039681-90F0-B6B1-A997-15B998B003A2}"/>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C42AC16B-5BA5-C073-618C-58717207D368}"/>
              </a:ext>
            </a:extLst>
          </p:cNvPr>
          <p:cNvSpPr>
            <a:spLocks noGrp="1"/>
          </p:cNvSpPr>
          <p:nvPr>
            <p:ph type="ctrTitle"/>
          </p:nvPr>
        </p:nvSpPr>
        <p:spPr>
          <a:xfrm>
            <a:off x="3350394" y="3234407"/>
            <a:ext cx="8131550" cy="1806129"/>
          </a:xfrm>
        </p:spPr>
        <p:txBody>
          <a:bodyPr>
            <a:normAutofit/>
          </a:bodyPr>
          <a:lstStyle/>
          <a:p>
            <a:pPr>
              <a:lnSpc>
                <a:spcPct val="90000"/>
              </a:lnSpc>
            </a:pPr>
            <a:r>
              <a:rPr lang="fr-FR" sz="5400" dirty="0">
                <a:solidFill>
                  <a:schemeClr val="tx1"/>
                </a:solidFill>
                <a:effectLst/>
              </a:rPr>
              <a:t>Concevoir un modèle performant (perf+)</a:t>
            </a:r>
            <a:endParaRPr lang="fr-FR" sz="5000" dirty="0"/>
          </a:p>
        </p:txBody>
      </p:sp>
      <p:sp>
        <p:nvSpPr>
          <p:cNvPr id="4" name="Espace réservé du numéro de diapositive 3">
            <a:extLst>
              <a:ext uri="{FF2B5EF4-FFF2-40B4-BE49-F238E27FC236}">
                <a16:creationId xmlns:a16="http://schemas.microsoft.com/office/drawing/2014/main" id="{82ACD020-FAC1-DA0A-5B95-13DE4264B01F}"/>
              </a:ext>
            </a:extLst>
          </p:cNvPr>
          <p:cNvSpPr>
            <a:spLocks noGrp="1"/>
          </p:cNvSpPr>
          <p:nvPr>
            <p:ph type="sldNum" sz="quarter" idx="12"/>
          </p:nvPr>
        </p:nvSpPr>
        <p:spPr>
          <a:xfrm>
            <a:off x="110598" y="4543907"/>
            <a:ext cx="779767" cy="365125"/>
          </a:xfrm>
        </p:spPr>
        <p:txBody>
          <a:bodyPr>
            <a:normAutofit/>
          </a:bodyPr>
          <a:lstStyle/>
          <a:p>
            <a:pPr rtl="0">
              <a:lnSpc>
                <a:spcPct val="90000"/>
              </a:lnSpc>
              <a:spcAft>
                <a:spcPts val="600"/>
              </a:spcAft>
            </a:pPr>
            <a:fld id="{401CF334-2D5C-4859-84A6-CA7E6E43FAEB}" type="slidenum">
              <a:rPr lang="fr-FR" sz="1900" noProof="0" smtClean="0"/>
              <a:pPr rtl="0">
                <a:lnSpc>
                  <a:spcPct val="90000"/>
                </a:lnSpc>
                <a:spcAft>
                  <a:spcPts val="600"/>
                </a:spcAft>
              </a:pPr>
              <a:t>67</a:t>
            </a:fld>
            <a:endParaRPr lang="fr-FR" sz="1900" noProof="0"/>
          </a:p>
        </p:txBody>
      </p:sp>
    </p:spTree>
    <p:extLst>
      <p:ext uri="{BB962C8B-B14F-4D97-AF65-F5344CB8AC3E}">
        <p14:creationId xmlns:p14="http://schemas.microsoft.com/office/powerpoint/2010/main" val="40802059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9192675" cy="1280890"/>
          </a:xfrm>
        </p:spPr>
        <p:txBody>
          <a:bodyPr rtlCol="0">
            <a:normAutofit/>
          </a:bodyPr>
          <a:lstStyle/>
          <a:p>
            <a:pPr rtl="0"/>
            <a:r>
              <a:rPr lang="fr-FR" sz="3600" dirty="0"/>
              <a:t>Concevoir un modèle performant (1/3)</a:t>
            </a:r>
            <a:br>
              <a:rPr lang="fr-FR" dirty="0"/>
            </a:br>
            <a:r>
              <a:rPr lang="fr-FR" dirty="0"/>
              <a:t>Connexion à la table</a:t>
            </a:r>
          </a:p>
        </p:txBody>
      </p:sp>
      <p:sp>
        <p:nvSpPr>
          <p:cNvPr id="3" name="Rectangle 2"/>
          <p:cNvSpPr/>
          <p:nvPr/>
        </p:nvSpPr>
        <p:spPr>
          <a:xfrm>
            <a:off x="1470991" y="2042970"/>
            <a:ext cx="10433879" cy="4647426"/>
          </a:xfrm>
          <a:prstGeom prst="rect">
            <a:avLst/>
          </a:prstGeom>
        </p:spPr>
        <p:txBody>
          <a:bodyPr wrap="square">
            <a:spAutoFit/>
          </a:bodyPr>
          <a:lstStyle/>
          <a:p>
            <a:pPr algn="just"/>
            <a:r>
              <a:rPr lang="fr-FR" b="1" dirty="0"/>
              <a:t>1 Fichier Excel</a:t>
            </a:r>
          </a:p>
          <a:p>
            <a:pPr algn="just"/>
            <a:r>
              <a:rPr lang="fr-FR" dirty="0"/>
              <a:t>(vendeurs Excel)</a:t>
            </a:r>
          </a:p>
          <a:p>
            <a:pPr algn="just"/>
            <a:endParaRPr lang="fr-FR" dirty="0"/>
          </a:p>
          <a:p>
            <a:pPr algn="just"/>
            <a:r>
              <a:rPr lang="fr-FR" dirty="0"/>
              <a:t>2. </a:t>
            </a:r>
            <a:r>
              <a:rPr lang="fr-FR" b="1" dirty="0"/>
              <a:t>Connexion au tableau</a:t>
            </a:r>
          </a:p>
          <a:p>
            <a:pPr algn="just"/>
            <a:r>
              <a:rPr lang="fr-FR" b="1" dirty="0"/>
              <a:t>« Vendeurs » </a:t>
            </a:r>
            <a:r>
              <a:rPr lang="fr-FR" dirty="0"/>
              <a:t>et non pas à la </a:t>
            </a:r>
          </a:p>
          <a:p>
            <a:pPr algn="just"/>
            <a:r>
              <a:rPr lang="fr-FR" dirty="0"/>
              <a:t>Feuille Excel « Feuil1 »</a:t>
            </a:r>
          </a:p>
          <a:p>
            <a:pPr algn="just"/>
            <a:endParaRPr lang="fr-FR" dirty="0"/>
          </a:p>
          <a:p>
            <a:pPr algn="just"/>
            <a:r>
              <a:rPr lang="fr-FR" dirty="0"/>
              <a:t>3 </a:t>
            </a:r>
            <a:r>
              <a:rPr lang="fr-FR" b="1" dirty="0"/>
              <a:t>Ecrire le code dans l’éditeur</a:t>
            </a:r>
          </a:p>
          <a:p>
            <a:pPr algn="just"/>
            <a:r>
              <a:rPr lang="fr-FR" b="1" dirty="0"/>
              <a:t>Avancé d’une « Requête </a:t>
            </a:r>
          </a:p>
          <a:p>
            <a:pPr algn="just"/>
            <a:r>
              <a:rPr lang="fr-FR" b="1" dirty="0"/>
              <a:t>vide »</a:t>
            </a:r>
          </a:p>
          <a:p>
            <a:pPr algn="just"/>
            <a:endParaRPr lang="fr-FR" b="1" dirty="0"/>
          </a:p>
          <a:p>
            <a:pPr algn="just"/>
            <a:r>
              <a:rPr lang="fr-FR" sz="1400" i="1" dirty="0"/>
              <a:t>Let </a:t>
            </a:r>
            <a:r>
              <a:rPr lang="fr-FR" sz="1400" b="1" i="1" dirty="0">
                <a:solidFill>
                  <a:srgbClr val="C00000"/>
                </a:solidFill>
              </a:rPr>
              <a:t> - Début du code</a:t>
            </a:r>
            <a:endParaRPr lang="fr-FR" sz="1400" i="1" dirty="0"/>
          </a:p>
          <a:p>
            <a:pPr algn="just"/>
            <a:r>
              <a:rPr lang="fr-FR" sz="1400" i="1" dirty="0"/>
              <a:t>    Source = </a:t>
            </a:r>
            <a:r>
              <a:rPr lang="fr-FR" sz="1400" i="1" dirty="0" err="1"/>
              <a:t>Excel.Workbook</a:t>
            </a:r>
            <a:r>
              <a:rPr lang="fr-FR" sz="1400" i="1" dirty="0"/>
              <a:t>(</a:t>
            </a:r>
            <a:r>
              <a:rPr lang="fr-FR" sz="1400" i="1" dirty="0" err="1"/>
              <a:t>File.Contents</a:t>
            </a:r>
            <a:r>
              <a:rPr lang="fr-FR" sz="1400" i="1" dirty="0"/>
              <a:t>("E:\FORMATIONS\SUPPORT\Power BI\Power BI - Niveau 2\Exercices et données - ancien (à reprendre pour PERF)\Vendeurs Excel.xlsx"), </a:t>
            </a:r>
            <a:r>
              <a:rPr lang="fr-FR" sz="1400" i="1" dirty="0" err="1"/>
              <a:t>null</a:t>
            </a:r>
            <a:r>
              <a:rPr lang="fr-FR" sz="1400" i="1" dirty="0"/>
              <a:t>, </a:t>
            </a:r>
            <a:r>
              <a:rPr lang="fr-FR" sz="1400" i="1" dirty="0" err="1"/>
              <a:t>true</a:t>
            </a:r>
            <a:r>
              <a:rPr lang="fr-FR" sz="1400" i="1" dirty="0"/>
              <a:t>) </a:t>
            </a:r>
            <a:r>
              <a:rPr lang="fr-FR" sz="1400" b="1" i="1" dirty="0">
                <a:solidFill>
                  <a:srgbClr val="C00000"/>
                </a:solidFill>
              </a:rPr>
              <a:t>– Chemin d’accès vers le fichier Excel</a:t>
            </a:r>
            <a:endParaRPr lang="fr-FR" sz="1400" i="1" dirty="0"/>
          </a:p>
          <a:p>
            <a:pPr algn="just"/>
            <a:r>
              <a:rPr lang="fr-FR" sz="1400" i="1" dirty="0"/>
              <a:t>    {[Item="</a:t>
            </a:r>
            <a:r>
              <a:rPr lang="fr-FR" sz="1400" i="1" dirty="0" err="1"/>
              <a:t>Vendeurs",Kind</a:t>
            </a:r>
            <a:r>
              <a:rPr lang="fr-FR" sz="1400" i="1" dirty="0"/>
              <a:t>="Table"]}[Data] </a:t>
            </a:r>
            <a:r>
              <a:rPr lang="fr-FR" sz="1400" b="1" i="1" dirty="0">
                <a:solidFill>
                  <a:srgbClr val="C00000"/>
                </a:solidFill>
              </a:rPr>
              <a:t>– Choix de l’item s’intitulant Vendeurs qui est de type Tableau et ouvrir les données correspondantes (Data)</a:t>
            </a:r>
            <a:endParaRPr lang="fr-FR" sz="1400" i="1" dirty="0"/>
          </a:p>
          <a:p>
            <a:pPr algn="just"/>
            <a:r>
              <a:rPr lang="fr-FR" sz="1400" i="1" dirty="0"/>
              <a:t>in</a:t>
            </a:r>
          </a:p>
          <a:p>
            <a:pPr algn="just"/>
            <a:r>
              <a:rPr lang="fr-FR" sz="1400" i="1" dirty="0"/>
              <a:t>    Source </a:t>
            </a:r>
            <a:r>
              <a:rPr lang="fr-FR" sz="1400" b="1" i="1" dirty="0">
                <a:solidFill>
                  <a:srgbClr val="C00000"/>
                </a:solidFill>
              </a:rPr>
              <a:t>– Fin du code toujours positionné sur la dernière étape. Ici qu’une seule qui est la source.</a:t>
            </a:r>
            <a:endParaRPr lang="fr-FR" sz="1400" i="1" dirty="0"/>
          </a:p>
        </p:txBody>
      </p:sp>
      <p:sp>
        <p:nvSpPr>
          <p:cNvPr id="5" name="Espace réservé du numéro de diapositive 4"/>
          <p:cNvSpPr>
            <a:spLocks noGrp="1"/>
          </p:cNvSpPr>
          <p:nvPr>
            <p:ph type="sldNum" sz="quarter" idx="12"/>
          </p:nvPr>
        </p:nvSpPr>
        <p:spPr/>
        <p:txBody>
          <a:bodyPr/>
          <a:lstStyle/>
          <a:p>
            <a:pPr rtl="0"/>
            <a:fld id="{401CF334-2D5C-4859-84A6-CA7E6E43FAEB}" type="slidenum">
              <a:rPr lang="fr-FR" noProof="0" smtClean="0"/>
              <a:t>68</a:t>
            </a:fld>
            <a:endParaRPr lang="fr-FR" noProof="0"/>
          </a:p>
        </p:txBody>
      </p:sp>
      <p:pic>
        <p:nvPicPr>
          <p:cNvPr id="7" name="Image 6">
            <a:extLst>
              <a:ext uri="{FF2B5EF4-FFF2-40B4-BE49-F238E27FC236}">
                <a16:creationId xmlns:a16="http://schemas.microsoft.com/office/drawing/2014/main" id="{EF2715C7-AE8C-8920-BF49-A4C5E70866FD}"/>
              </a:ext>
            </a:extLst>
          </p:cNvPr>
          <p:cNvPicPr>
            <a:picLocks noChangeAspect="1"/>
          </p:cNvPicPr>
          <p:nvPr/>
        </p:nvPicPr>
        <p:blipFill>
          <a:blip r:embed="rId3"/>
          <a:stretch>
            <a:fillRect/>
          </a:stretch>
        </p:blipFill>
        <p:spPr>
          <a:xfrm>
            <a:off x="4899992" y="2281509"/>
            <a:ext cx="7004878" cy="27042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29518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9192675" cy="1280890"/>
          </a:xfrm>
        </p:spPr>
        <p:txBody>
          <a:bodyPr rtlCol="0">
            <a:normAutofit/>
          </a:bodyPr>
          <a:lstStyle/>
          <a:p>
            <a:pPr rtl="0"/>
            <a:r>
              <a:rPr lang="fr-FR" sz="3600" dirty="0"/>
              <a:t>Concevoir un modèle performant (2/3)</a:t>
            </a:r>
            <a:br>
              <a:rPr lang="fr-FR" dirty="0"/>
            </a:br>
            <a:r>
              <a:rPr lang="fr-FR" dirty="0"/>
              <a:t>Choix des colonnes avant l’import</a:t>
            </a:r>
          </a:p>
        </p:txBody>
      </p:sp>
      <p:sp>
        <p:nvSpPr>
          <p:cNvPr id="5" name="Espace réservé du numéro de diapositive 4"/>
          <p:cNvSpPr>
            <a:spLocks noGrp="1"/>
          </p:cNvSpPr>
          <p:nvPr>
            <p:ph type="sldNum" sz="quarter" idx="12"/>
          </p:nvPr>
        </p:nvSpPr>
        <p:spPr/>
        <p:txBody>
          <a:bodyPr/>
          <a:lstStyle/>
          <a:p>
            <a:pPr rtl="0"/>
            <a:fld id="{401CF334-2D5C-4859-84A6-CA7E6E43FAEB}" type="slidenum">
              <a:rPr lang="fr-FR" noProof="0" smtClean="0"/>
              <a:t>69</a:t>
            </a:fld>
            <a:endParaRPr lang="fr-FR" noProof="0"/>
          </a:p>
        </p:txBody>
      </p:sp>
      <p:sp>
        <p:nvSpPr>
          <p:cNvPr id="4" name="Rectangle 3">
            <a:extLst>
              <a:ext uri="{FF2B5EF4-FFF2-40B4-BE49-F238E27FC236}">
                <a16:creationId xmlns:a16="http://schemas.microsoft.com/office/drawing/2014/main" id="{3F9072F0-9150-7ED4-281A-41ADF49EE52E}"/>
              </a:ext>
            </a:extLst>
          </p:cNvPr>
          <p:cNvSpPr/>
          <p:nvPr/>
        </p:nvSpPr>
        <p:spPr>
          <a:xfrm>
            <a:off x="1311579" y="2196206"/>
            <a:ext cx="10474021" cy="3262432"/>
          </a:xfrm>
          <a:prstGeom prst="rect">
            <a:avLst/>
          </a:prstGeom>
        </p:spPr>
        <p:txBody>
          <a:bodyPr wrap="square">
            <a:spAutoFit/>
          </a:bodyPr>
          <a:lstStyle/>
          <a:p>
            <a:pPr algn="just"/>
            <a:r>
              <a:rPr lang="fr-FR" b="1" dirty="0"/>
              <a:t>1 Préciser quelles colonnes, </a:t>
            </a:r>
            <a:r>
              <a:rPr lang="fr-FR" dirty="0"/>
              <a:t>nous souhaitons </a:t>
            </a:r>
            <a:r>
              <a:rPr lang="fr-FR" b="1" dirty="0"/>
              <a:t>sélectionner avant d’importer </a:t>
            </a:r>
            <a:r>
              <a:rPr lang="fr-FR" dirty="0"/>
              <a:t>les données dans Power BI</a:t>
            </a:r>
          </a:p>
          <a:p>
            <a:pPr algn="just"/>
            <a:endParaRPr lang="fr-FR" dirty="0"/>
          </a:p>
          <a:p>
            <a:pPr algn="just"/>
            <a:r>
              <a:rPr lang="fr-FR" dirty="0"/>
              <a:t>3 </a:t>
            </a:r>
            <a:r>
              <a:rPr lang="fr-FR" b="1" dirty="0"/>
              <a:t>Ecrire le code dans l’éditeur Avancé d’une « Requête vide »</a:t>
            </a:r>
          </a:p>
          <a:p>
            <a:pPr algn="just"/>
            <a:endParaRPr lang="fr-FR" b="1" dirty="0"/>
          </a:p>
          <a:p>
            <a:pPr algn="just"/>
            <a:r>
              <a:rPr lang="fr-FR" sz="1400" i="1" dirty="0"/>
              <a:t>Let </a:t>
            </a:r>
            <a:r>
              <a:rPr lang="fr-FR" sz="1400" b="1" i="1" dirty="0">
                <a:solidFill>
                  <a:srgbClr val="C00000"/>
                </a:solidFill>
              </a:rPr>
              <a:t> - Début du code</a:t>
            </a:r>
            <a:endParaRPr lang="fr-FR" sz="1400" i="1" dirty="0"/>
          </a:p>
          <a:p>
            <a:pPr algn="just"/>
            <a:r>
              <a:rPr lang="fr-FR" sz="1400" i="1" dirty="0"/>
              <a:t>    Source = </a:t>
            </a:r>
            <a:r>
              <a:rPr lang="fr-FR" sz="1400" i="1" dirty="0" err="1"/>
              <a:t>Excel.Workbook</a:t>
            </a:r>
            <a:r>
              <a:rPr lang="fr-FR" sz="1400" i="1" dirty="0"/>
              <a:t>(</a:t>
            </a:r>
            <a:r>
              <a:rPr lang="fr-FR" sz="1400" i="1" dirty="0" err="1"/>
              <a:t>File.Contents</a:t>
            </a:r>
            <a:r>
              <a:rPr lang="fr-FR" sz="1400" i="1" dirty="0"/>
              <a:t>("E:\FORMATIONS\SUPPORT\Power BI\Power BI - Niveau 2\Exercices et données - ancien (à reprendre pour PERF)\Vendeurs Excel.xlsx"), </a:t>
            </a:r>
            <a:r>
              <a:rPr lang="fr-FR" sz="1400" i="1" dirty="0" err="1"/>
              <a:t>null</a:t>
            </a:r>
            <a:r>
              <a:rPr lang="fr-FR" sz="1400" i="1" dirty="0"/>
              <a:t>, </a:t>
            </a:r>
            <a:r>
              <a:rPr lang="fr-FR" sz="1400" i="1" dirty="0" err="1"/>
              <a:t>true</a:t>
            </a:r>
            <a:r>
              <a:rPr lang="fr-FR" sz="1400" i="1" dirty="0"/>
              <a:t>) </a:t>
            </a:r>
            <a:r>
              <a:rPr lang="fr-FR" sz="1400" b="1" i="1" dirty="0">
                <a:solidFill>
                  <a:srgbClr val="C00000"/>
                </a:solidFill>
              </a:rPr>
              <a:t>– Chemin d’accès vers le fichier Excel</a:t>
            </a:r>
            <a:endParaRPr lang="fr-FR" sz="1400" i="1" dirty="0"/>
          </a:p>
          <a:p>
            <a:pPr algn="just"/>
            <a:r>
              <a:rPr lang="fr-FR" sz="1400" i="1" dirty="0"/>
              <a:t>    {[Item="</a:t>
            </a:r>
            <a:r>
              <a:rPr lang="fr-FR" sz="1400" i="1" dirty="0" err="1"/>
              <a:t>Vendeurs",Kind</a:t>
            </a:r>
            <a:r>
              <a:rPr lang="fr-FR" sz="1400" i="1" dirty="0"/>
              <a:t>="Table"]}[Data] </a:t>
            </a:r>
            <a:r>
              <a:rPr lang="fr-FR" sz="1400" b="1" i="1" dirty="0">
                <a:solidFill>
                  <a:srgbClr val="C00000"/>
                </a:solidFill>
              </a:rPr>
              <a:t>– Choix de l’item s’intitulant Vendeurs qui est de type Tableau et ouvrir les données correspondantes (Data)</a:t>
            </a:r>
          </a:p>
          <a:p>
            <a:pPr algn="just"/>
            <a:r>
              <a:rPr lang="fr-FR" sz="1400" i="1" dirty="0">
                <a:highlight>
                  <a:srgbClr val="FFFF00"/>
                </a:highlight>
              </a:rPr>
              <a:t>[ </a:t>
            </a:r>
            <a:r>
              <a:rPr lang="fr-FR" sz="1400" i="1" dirty="0"/>
              <a:t>[</a:t>
            </a:r>
            <a:r>
              <a:rPr lang="fr-FR" sz="1400" i="1" dirty="0" err="1"/>
              <a:t>Idvendeur</a:t>
            </a:r>
            <a:r>
              <a:rPr lang="fr-FR" sz="1400" i="1" dirty="0"/>
              <a:t>],[Nom], [Situation familiale], [Genre]</a:t>
            </a:r>
            <a:r>
              <a:rPr lang="fr-FR" sz="1400" i="1" dirty="0">
                <a:highlight>
                  <a:srgbClr val="FFFF00"/>
                </a:highlight>
              </a:rPr>
              <a:t> ] </a:t>
            </a:r>
            <a:r>
              <a:rPr lang="fr-FR" sz="1400" b="1" i="1" dirty="0">
                <a:solidFill>
                  <a:schemeClr val="accent4"/>
                </a:solidFill>
                <a:highlight>
                  <a:srgbClr val="FFFF00"/>
                </a:highlight>
              </a:rPr>
              <a:t> </a:t>
            </a:r>
            <a:r>
              <a:rPr lang="fr-FR" sz="1400" b="1" i="1" dirty="0">
                <a:solidFill>
                  <a:schemeClr val="accent4"/>
                </a:solidFill>
                <a:sym typeface="Wingdings" panose="05000000000000000000" pitchFamily="2" charset="2"/>
              </a:rPr>
              <a:t> Choix des colonnes avant l’import sur Power </a:t>
            </a:r>
            <a:r>
              <a:rPr lang="fr-FR" sz="1400" b="1" i="1" dirty="0" err="1">
                <a:solidFill>
                  <a:schemeClr val="accent4"/>
                </a:solidFill>
                <a:sym typeface="Wingdings" panose="05000000000000000000" pitchFamily="2" charset="2"/>
              </a:rPr>
              <a:t>Query</a:t>
            </a:r>
            <a:endParaRPr lang="fr-FR" sz="1400" i="1" dirty="0"/>
          </a:p>
          <a:p>
            <a:pPr algn="just"/>
            <a:r>
              <a:rPr lang="fr-FR" sz="1400" i="1" dirty="0"/>
              <a:t>in</a:t>
            </a:r>
          </a:p>
          <a:p>
            <a:pPr algn="just"/>
            <a:r>
              <a:rPr lang="fr-FR" sz="1400" i="1" dirty="0"/>
              <a:t>    Source </a:t>
            </a:r>
            <a:r>
              <a:rPr lang="fr-FR" sz="1400" b="1" i="1" dirty="0">
                <a:solidFill>
                  <a:srgbClr val="C00000"/>
                </a:solidFill>
              </a:rPr>
              <a:t>– Fin du code toujours positionné sur la dernière étape. Ici qu’une seule qui est la source.</a:t>
            </a:r>
            <a:endParaRPr lang="fr-FR" sz="1400" i="1" dirty="0"/>
          </a:p>
        </p:txBody>
      </p:sp>
      <p:pic>
        <p:nvPicPr>
          <p:cNvPr id="7" name="Image 6">
            <a:extLst>
              <a:ext uri="{FF2B5EF4-FFF2-40B4-BE49-F238E27FC236}">
                <a16:creationId xmlns:a16="http://schemas.microsoft.com/office/drawing/2014/main" id="{D5924FC7-E20A-D525-6186-4FE864D27C29}"/>
              </a:ext>
            </a:extLst>
          </p:cNvPr>
          <p:cNvPicPr>
            <a:picLocks noChangeAspect="1"/>
          </p:cNvPicPr>
          <p:nvPr/>
        </p:nvPicPr>
        <p:blipFill>
          <a:blip r:embed="rId3"/>
          <a:stretch>
            <a:fillRect/>
          </a:stretch>
        </p:blipFill>
        <p:spPr>
          <a:xfrm>
            <a:off x="5864085" y="5389233"/>
            <a:ext cx="5811737" cy="11127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71007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1"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fr-FR"/>
            </a:p>
          </p:txBody>
        </p:sp>
        <p:sp>
          <p:nvSpPr>
            <p:cNvPr id="12"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fr-FR"/>
            </a:p>
          </p:txBody>
        </p:sp>
        <p:sp>
          <p:nvSpPr>
            <p:cNvPr id="13"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fr-FR"/>
            </a:p>
          </p:txBody>
        </p:sp>
        <p:sp>
          <p:nvSpPr>
            <p:cNvPr id="14"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fr-FR"/>
            </a:p>
          </p:txBody>
        </p:sp>
        <p:sp>
          <p:nvSpPr>
            <p:cNvPr id="15"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fr-FR"/>
            </a:p>
          </p:txBody>
        </p:sp>
        <p:sp>
          <p:nvSpPr>
            <p:cNvPr id="16"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fr-FR"/>
            </a:p>
          </p:txBody>
        </p:sp>
        <p:sp>
          <p:nvSpPr>
            <p:cNvPr id="17"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fr-FR"/>
            </a:p>
          </p:txBody>
        </p:sp>
        <p:sp>
          <p:nvSpPr>
            <p:cNvPr id="18"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fr-FR"/>
            </a:p>
          </p:txBody>
        </p:sp>
        <p:sp>
          <p:nvSpPr>
            <p:cNvPr id="19"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fr-FR"/>
            </a:p>
          </p:txBody>
        </p:sp>
        <p:sp>
          <p:nvSpPr>
            <p:cNvPr id="20"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fr-FR"/>
            </a:p>
          </p:txBody>
        </p:sp>
        <p:sp>
          <p:nvSpPr>
            <p:cNvPr id="21"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fr-FR"/>
            </a:p>
          </p:txBody>
        </p:sp>
        <p:sp>
          <p:nvSpPr>
            <p:cNvPr id="22"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fr-FR"/>
            </a:p>
          </p:txBody>
        </p:sp>
      </p:grpSp>
      <p:grpSp>
        <p:nvGrpSpPr>
          <p:cNvPr id="24" name="Group 23">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5"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fr-FR"/>
            </a:p>
          </p:txBody>
        </p:sp>
        <p:sp>
          <p:nvSpPr>
            <p:cNvPr id="26"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fr-FR"/>
            </a:p>
          </p:txBody>
        </p:sp>
        <p:sp>
          <p:nvSpPr>
            <p:cNvPr id="27"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fr-FR"/>
            </a:p>
          </p:txBody>
        </p:sp>
        <p:sp>
          <p:nvSpPr>
            <p:cNvPr id="28"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fr-FR"/>
            </a:p>
          </p:txBody>
        </p:sp>
        <p:sp>
          <p:nvSpPr>
            <p:cNvPr id="29"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fr-FR"/>
            </a:p>
          </p:txBody>
        </p:sp>
        <p:sp>
          <p:nvSpPr>
            <p:cNvPr id="30"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fr-FR"/>
            </a:p>
          </p:txBody>
        </p:sp>
        <p:sp>
          <p:nvSpPr>
            <p:cNvPr id="31"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fr-FR"/>
            </a:p>
          </p:txBody>
        </p:sp>
        <p:sp>
          <p:nvSpPr>
            <p:cNvPr id="32"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fr-FR"/>
            </a:p>
          </p:txBody>
        </p:sp>
        <p:sp>
          <p:nvSpPr>
            <p:cNvPr id="33"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fr-FR"/>
            </a:p>
          </p:txBody>
        </p:sp>
        <p:sp>
          <p:nvSpPr>
            <p:cNvPr id="34"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fr-FR"/>
            </a:p>
          </p:txBody>
        </p:sp>
        <p:sp>
          <p:nvSpPr>
            <p:cNvPr id="35"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fr-FR"/>
            </a:p>
          </p:txBody>
        </p:sp>
        <p:sp>
          <p:nvSpPr>
            <p:cNvPr id="36"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fr-FR"/>
            </a:p>
          </p:txBody>
        </p:sp>
      </p:grpSp>
      <p:sp>
        <p:nvSpPr>
          <p:cNvPr id="38" name="Rectangle 37">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40" name="Freeform 6">
            <a:extLst>
              <a:ext uri="{FF2B5EF4-FFF2-40B4-BE49-F238E27FC236}">
                <a16:creationId xmlns:a16="http://schemas.microsoft.com/office/drawing/2014/main" id="{5BD23F8E-2E78-4C84-8EFB-FE6C8ACB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fr-FR"/>
          </a:p>
        </p:txBody>
      </p:sp>
      <p:sp useBgFill="1">
        <p:nvSpPr>
          <p:cNvPr id="42" name="Rectangle 41">
            <a:extLst>
              <a:ext uri="{FF2B5EF4-FFF2-40B4-BE49-F238E27FC236}">
                <a16:creationId xmlns:a16="http://schemas.microsoft.com/office/drawing/2014/main" id="{57ABABA7-0420-4200-9B65-1C1967CE9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A317EBE3-FF86-4DA1-BC9A-331F7F214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grpSp>
        <p:nvGrpSpPr>
          <p:cNvPr id="46" name="Group 45">
            <a:extLst>
              <a:ext uri="{FF2B5EF4-FFF2-40B4-BE49-F238E27FC236}">
                <a16:creationId xmlns:a16="http://schemas.microsoft.com/office/drawing/2014/main" id="{7A03E380-9CD1-4ABA-A763-9F9D252B89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2">
              <a:lumMod val="90000"/>
            </a:schemeClr>
          </a:solidFill>
        </p:grpSpPr>
        <p:sp>
          <p:nvSpPr>
            <p:cNvPr id="47" name="Freeform 11">
              <a:extLst>
                <a:ext uri="{FF2B5EF4-FFF2-40B4-BE49-F238E27FC236}">
                  <a16:creationId xmlns:a16="http://schemas.microsoft.com/office/drawing/2014/main" id="{66E01B84-4C2B-4DE5-90C8-9C4001A75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fr-FR"/>
            </a:p>
          </p:txBody>
        </p:sp>
        <p:sp>
          <p:nvSpPr>
            <p:cNvPr id="48" name="Freeform 12">
              <a:extLst>
                <a:ext uri="{FF2B5EF4-FFF2-40B4-BE49-F238E27FC236}">
                  <a16:creationId xmlns:a16="http://schemas.microsoft.com/office/drawing/2014/main" id="{64CE5A7A-D5C5-4FE5-860C-0B5748FDE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fr-FR"/>
            </a:p>
          </p:txBody>
        </p:sp>
        <p:sp>
          <p:nvSpPr>
            <p:cNvPr id="49" name="Freeform 13">
              <a:extLst>
                <a:ext uri="{FF2B5EF4-FFF2-40B4-BE49-F238E27FC236}">
                  <a16:creationId xmlns:a16="http://schemas.microsoft.com/office/drawing/2014/main" id="{016A7D2A-6EEA-47B8-A763-7D82E41B3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fr-FR"/>
            </a:p>
          </p:txBody>
        </p:sp>
        <p:sp>
          <p:nvSpPr>
            <p:cNvPr id="50" name="Freeform 14">
              <a:extLst>
                <a:ext uri="{FF2B5EF4-FFF2-40B4-BE49-F238E27FC236}">
                  <a16:creationId xmlns:a16="http://schemas.microsoft.com/office/drawing/2014/main" id="{E758F6E7-6DEC-48D0-ACB1-E5E26B13E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fr-FR"/>
            </a:p>
          </p:txBody>
        </p:sp>
        <p:sp>
          <p:nvSpPr>
            <p:cNvPr id="51" name="Freeform 15">
              <a:extLst>
                <a:ext uri="{FF2B5EF4-FFF2-40B4-BE49-F238E27FC236}">
                  <a16:creationId xmlns:a16="http://schemas.microsoft.com/office/drawing/2014/main" id="{B56657FF-C027-42E7-859B-902929B6FA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fr-FR"/>
            </a:p>
          </p:txBody>
        </p:sp>
        <p:sp>
          <p:nvSpPr>
            <p:cNvPr id="52" name="Freeform 16">
              <a:extLst>
                <a:ext uri="{FF2B5EF4-FFF2-40B4-BE49-F238E27FC236}">
                  <a16:creationId xmlns:a16="http://schemas.microsoft.com/office/drawing/2014/main" id="{79047F2A-5978-46C6-B3A2-54AAC2136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fr-FR"/>
            </a:p>
          </p:txBody>
        </p:sp>
        <p:sp>
          <p:nvSpPr>
            <p:cNvPr id="53" name="Freeform 17">
              <a:extLst>
                <a:ext uri="{FF2B5EF4-FFF2-40B4-BE49-F238E27FC236}">
                  <a16:creationId xmlns:a16="http://schemas.microsoft.com/office/drawing/2014/main" id="{F3BE8FD1-0A72-4640-AC7A-2E057273F8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fr-FR"/>
            </a:p>
          </p:txBody>
        </p:sp>
        <p:sp>
          <p:nvSpPr>
            <p:cNvPr id="54" name="Freeform 18">
              <a:extLst>
                <a:ext uri="{FF2B5EF4-FFF2-40B4-BE49-F238E27FC236}">
                  <a16:creationId xmlns:a16="http://schemas.microsoft.com/office/drawing/2014/main" id="{752FC782-A372-4D11-B20D-958955E56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fr-FR"/>
            </a:p>
          </p:txBody>
        </p:sp>
        <p:sp>
          <p:nvSpPr>
            <p:cNvPr id="55" name="Freeform 19">
              <a:extLst>
                <a:ext uri="{FF2B5EF4-FFF2-40B4-BE49-F238E27FC236}">
                  <a16:creationId xmlns:a16="http://schemas.microsoft.com/office/drawing/2014/main" id="{AA00B2F1-BEE2-444A-8249-C8E3212CA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fr-FR"/>
            </a:p>
          </p:txBody>
        </p:sp>
        <p:sp>
          <p:nvSpPr>
            <p:cNvPr id="56" name="Freeform 20">
              <a:extLst>
                <a:ext uri="{FF2B5EF4-FFF2-40B4-BE49-F238E27FC236}">
                  <a16:creationId xmlns:a16="http://schemas.microsoft.com/office/drawing/2014/main" id="{E7F5747E-514B-4CF7-B6B0-DAD7149097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fr-FR"/>
            </a:p>
          </p:txBody>
        </p:sp>
        <p:sp>
          <p:nvSpPr>
            <p:cNvPr id="57" name="Freeform 21">
              <a:extLst>
                <a:ext uri="{FF2B5EF4-FFF2-40B4-BE49-F238E27FC236}">
                  <a16:creationId xmlns:a16="http://schemas.microsoft.com/office/drawing/2014/main" id="{931614BB-1593-40ED-8113-2BD118705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fr-FR"/>
            </a:p>
          </p:txBody>
        </p:sp>
        <p:sp>
          <p:nvSpPr>
            <p:cNvPr id="58" name="Freeform 22">
              <a:extLst>
                <a:ext uri="{FF2B5EF4-FFF2-40B4-BE49-F238E27FC236}">
                  <a16:creationId xmlns:a16="http://schemas.microsoft.com/office/drawing/2014/main" id="{2691871F-F15C-4E19-BC9C-78E5748D74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fr-FR"/>
            </a:p>
          </p:txBody>
        </p:sp>
      </p:grpSp>
      <p:sp>
        <p:nvSpPr>
          <p:cNvPr id="5" name="Titre 4">
            <a:extLst>
              <a:ext uri="{FF2B5EF4-FFF2-40B4-BE49-F238E27FC236}">
                <a16:creationId xmlns:a16="http://schemas.microsoft.com/office/drawing/2014/main" id="{91D9081C-215F-FDA5-E234-DBC85F2B59B1}"/>
              </a:ext>
            </a:extLst>
          </p:cNvPr>
          <p:cNvSpPr>
            <a:spLocks noGrp="1"/>
          </p:cNvSpPr>
          <p:nvPr>
            <p:ph type="title"/>
          </p:nvPr>
        </p:nvSpPr>
        <p:spPr>
          <a:xfrm>
            <a:off x="1304103" y="1318591"/>
            <a:ext cx="5800929" cy="4220820"/>
          </a:xfrm>
        </p:spPr>
        <p:txBody>
          <a:bodyPr vert="horz" lIns="91440" tIns="45720" rIns="91440" bIns="45720" rtlCol="0" anchor="ctr">
            <a:normAutofit/>
          </a:bodyPr>
          <a:lstStyle/>
          <a:p>
            <a:pPr algn="r"/>
            <a:r>
              <a:rPr lang="en-US" sz="6600">
                <a:solidFill>
                  <a:schemeClr val="tx2">
                    <a:lumMod val="75000"/>
                  </a:schemeClr>
                </a:solidFill>
              </a:rPr>
              <a:t>Présentation, rappels et bonnes pratiques</a:t>
            </a:r>
          </a:p>
        </p:txBody>
      </p:sp>
      <p:sp>
        <p:nvSpPr>
          <p:cNvPr id="4" name="Espace réservé du numéro de diapositive 3">
            <a:extLst>
              <a:ext uri="{FF2B5EF4-FFF2-40B4-BE49-F238E27FC236}">
                <a16:creationId xmlns:a16="http://schemas.microsoft.com/office/drawing/2014/main" id="{9F76617B-0BA7-3AD9-3FB0-B7F7A8ECC148}"/>
              </a:ext>
            </a:extLst>
          </p:cNvPr>
          <p:cNvSpPr>
            <a:spLocks noGrp="1"/>
          </p:cNvSpPr>
          <p:nvPr>
            <p:ph type="sldNum" sz="quarter" idx="12"/>
          </p:nvPr>
        </p:nvSpPr>
        <p:spPr>
          <a:xfrm>
            <a:off x="151790" y="3246438"/>
            <a:ext cx="834462" cy="411162"/>
          </a:xfrm>
        </p:spPr>
        <p:txBody>
          <a:bodyPr vert="horz" lIns="91440" tIns="45720" rIns="91440" bIns="45720" rtlCol="0" anchor="ctr">
            <a:normAutofit/>
          </a:bodyPr>
          <a:lstStyle/>
          <a:p>
            <a:pPr>
              <a:spcAft>
                <a:spcPts val="600"/>
              </a:spcAft>
            </a:pPr>
            <a:fld id="{401CF334-2D5C-4859-84A6-CA7E6E43FAEB}" type="slidenum">
              <a:rPr lang="en-US" kern="1200" noProof="0">
                <a:solidFill>
                  <a:schemeClr val="tx1"/>
                </a:solidFill>
                <a:latin typeface="+mn-lt"/>
                <a:ea typeface="+mn-ea"/>
                <a:cs typeface="+mn-cs"/>
              </a:rPr>
              <a:pPr>
                <a:spcAft>
                  <a:spcPts val="600"/>
                </a:spcAft>
              </a:pPr>
              <a:t>7</a:t>
            </a:fld>
            <a:endParaRPr lang="en-US" kern="1200" noProof="0" dirty="0">
              <a:solidFill>
                <a:schemeClr val="tx1"/>
              </a:solidFill>
              <a:latin typeface="+mn-lt"/>
              <a:ea typeface="+mn-ea"/>
              <a:cs typeface="+mn-cs"/>
            </a:endParaRPr>
          </a:p>
        </p:txBody>
      </p:sp>
      <p:cxnSp>
        <p:nvCxnSpPr>
          <p:cNvPr id="60" name="Straight Connector 59">
            <a:extLst>
              <a:ext uri="{FF2B5EF4-FFF2-40B4-BE49-F238E27FC236}">
                <a16:creationId xmlns:a16="http://schemas.microsoft.com/office/drawing/2014/main" id="{34D43EC1-35FA-4FC3-8526-F655CEB09D9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7196" y="1871831"/>
            <a:ext cx="0" cy="320040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8739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9192675" cy="1280890"/>
          </a:xfrm>
        </p:spPr>
        <p:txBody>
          <a:bodyPr rtlCol="0">
            <a:normAutofit/>
          </a:bodyPr>
          <a:lstStyle/>
          <a:p>
            <a:pPr rtl="0"/>
            <a:r>
              <a:rPr lang="fr-FR" sz="3600" dirty="0"/>
              <a:t>Concevoir un modèle performant (3/3)</a:t>
            </a:r>
            <a:br>
              <a:rPr lang="fr-FR" dirty="0"/>
            </a:br>
            <a:r>
              <a:rPr lang="fr-FR" dirty="0"/>
              <a:t>Filtres avant l’import</a:t>
            </a:r>
          </a:p>
        </p:txBody>
      </p:sp>
      <p:sp>
        <p:nvSpPr>
          <p:cNvPr id="5" name="Espace réservé du numéro de diapositive 4"/>
          <p:cNvSpPr>
            <a:spLocks noGrp="1"/>
          </p:cNvSpPr>
          <p:nvPr>
            <p:ph type="sldNum" sz="quarter" idx="12"/>
          </p:nvPr>
        </p:nvSpPr>
        <p:spPr/>
        <p:txBody>
          <a:bodyPr/>
          <a:lstStyle/>
          <a:p>
            <a:pPr rtl="0"/>
            <a:fld id="{401CF334-2D5C-4859-84A6-CA7E6E43FAEB}" type="slidenum">
              <a:rPr lang="fr-FR" noProof="0" smtClean="0"/>
              <a:t>70</a:t>
            </a:fld>
            <a:endParaRPr lang="fr-FR" noProof="0"/>
          </a:p>
        </p:txBody>
      </p:sp>
      <p:sp>
        <p:nvSpPr>
          <p:cNvPr id="4" name="Rectangle 3">
            <a:extLst>
              <a:ext uri="{FF2B5EF4-FFF2-40B4-BE49-F238E27FC236}">
                <a16:creationId xmlns:a16="http://schemas.microsoft.com/office/drawing/2014/main" id="{B7B0774A-CB9C-1C1B-CF1D-9A356BDA4FF0}"/>
              </a:ext>
            </a:extLst>
          </p:cNvPr>
          <p:cNvSpPr/>
          <p:nvPr/>
        </p:nvSpPr>
        <p:spPr>
          <a:xfrm>
            <a:off x="1311579" y="2196206"/>
            <a:ext cx="10645195" cy="3905300"/>
          </a:xfrm>
          <a:prstGeom prst="rect">
            <a:avLst/>
          </a:prstGeom>
        </p:spPr>
        <p:txBody>
          <a:bodyPr wrap="square">
            <a:spAutoFit/>
          </a:bodyPr>
          <a:lstStyle/>
          <a:p>
            <a:pPr algn="just"/>
            <a:r>
              <a:rPr lang="fr-FR" b="1" dirty="0"/>
              <a:t>1 Préciser quel(s) filtre(s) on applique sur la source avant d’importer </a:t>
            </a:r>
            <a:r>
              <a:rPr lang="fr-FR" dirty="0"/>
              <a:t>les données dans Power BI</a:t>
            </a:r>
          </a:p>
          <a:p>
            <a:pPr algn="just"/>
            <a:endParaRPr lang="fr-FR" dirty="0"/>
          </a:p>
          <a:p>
            <a:pPr algn="just"/>
            <a:r>
              <a:rPr lang="fr-FR" dirty="0"/>
              <a:t>3 </a:t>
            </a:r>
            <a:r>
              <a:rPr lang="fr-FR" b="1" dirty="0"/>
              <a:t>Ecrire le code dans l’éditeur Avancé d’une « Requête vide »</a:t>
            </a:r>
          </a:p>
          <a:p>
            <a:pPr algn="just"/>
            <a:endParaRPr lang="fr-FR" b="1" dirty="0"/>
          </a:p>
          <a:p>
            <a:pPr algn="just"/>
            <a:r>
              <a:rPr lang="fr-FR" sz="1400" i="1" dirty="0"/>
              <a:t>Let </a:t>
            </a:r>
          </a:p>
          <a:p>
            <a:pPr algn="just"/>
            <a:r>
              <a:rPr lang="fr-FR" sz="1400" i="1" dirty="0"/>
              <a:t>Source = </a:t>
            </a:r>
            <a:r>
              <a:rPr lang="fr-FR" sz="1400" i="1" dirty="0" err="1">
                <a:highlight>
                  <a:srgbClr val="00FFFF"/>
                </a:highlight>
              </a:rPr>
              <a:t>Table.SelectRows</a:t>
            </a:r>
            <a:r>
              <a:rPr lang="fr-FR" sz="1400" i="1" dirty="0">
                <a:highlight>
                  <a:srgbClr val="00FFFF"/>
                </a:highlight>
              </a:rPr>
              <a:t>(</a:t>
            </a:r>
            <a:r>
              <a:rPr lang="fr-FR" sz="1400" i="1" dirty="0"/>
              <a:t> </a:t>
            </a:r>
            <a:r>
              <a:rPr lang="fr-FR" sz="1400" b="1" i="1" dirty="0">
                <a:solidFill>
                  <a:schemeClr val="accent2"/>
                </a:solidFill>
                <a:sym typeface="Wingdings" panose="05000000000000000000" pitchFamily="2" charset="2"/>
              </a:rPr>
              <a:t> spécification d’un (ou de) filtre(s) appliqué(s) sur la source </a:t>
            </a:r>
            <a:r>
              <a:rPr lang="fr-FR" sz="1400" i="1" dirty="0"/>
              <a:t>		</a:t>
            </a:r>
            <a:r>
              <a:rPr lang="fr-FR" sz="1400" i="1" dirty="0" err="1"/>
              <a:t>Excel.Workbook</a:t>
            </a:r>
            <a:r>
              <a:rPr lang="fr-FR" sz="1400" i="1" dirty="0"/>
              <a:t>(</a:t>
            </a:r>
            <a:r>
              <a:rPr lang="fr-FR" sz="1400" i="1" dirty="0" err="1"/>
              <a:t>File.Contents</a:t>
            </a:r>
            <a:r>
              <a:rPr lang="fr-FR" sz="1400" i="1" dirty="0"/>
              <a:t>("E:\FORMATIONS\SUPPORT\Power BI\Power BI - Niveau 2\Exercices et données - ancien (à reprendre pour PERF)\Vendeurs Excel.xlsx"), </a:t>
            </a:r>
            <a:r>
              <a:rPr lang="fr-FR" sz="1400" i="1" dirty="0" err="1"/>
              <a:t>null</a:t>
            </a:r>
            <a:r>
              <a:rPr lang="fr-FR" sz="1400" i="1" dirty="0"/>
              <a:t>, </a:t>
            </a:r>
            <a:r>
              <a:rPr lang="fr-FR" sz="1400" i="1" dirty="0" err="1"/>
              <a:t>true</a:t>
            </a:r>
            <a:r>
              <a:rPr lang="fr-FR" sz="1400" i="1" dirty="0"/>
              <a:t>) </a:t>
            </a:r>
          </a:p>
          <a:p>
            <a:pPr algn="just"/>
            <a:r>
              <a:rPr lang="fr-FR" sz="1400" i="1" dirty="0"/>
              <a:t>		{[Item="</a:t>
            </a:r>
            <a:r>
              <a:rPr lang="fr-FR" sz="1400" i="1" dirty="0" err="1"/>
              <a:t>Vendeurs",Kind</a:t>
            </a:r>
            <a:r>
              <a:rPr lang="fr-FR" sz="1400" i="1" dirty="0"/>
              <a:t>="Table"]}[Data] </a:t>
            </a:r>
          </a:p>
          <a:p>
            <a:pPr>
              <a:lnSpc>
                <a:spcPct val="107000"/>
              </a:lnSpc>
              <a:spcAft>
                <a:spcPts val="800"/>
              </a:spcAft>
              <a:tabLst>
                <a:tab pos="581660" algn="l"/>
                <a:tab pos="1163320" algn="l"/>
              </a:tabLst>
            </a:pPr>
            <a:r>
              <a:rPr lang="fr-FR" sz="1400" i="1" dirty="0"/>
              <a:t>		[ [</a:t>
            </a:r>
            <a:r>
              <a:rPr lang="fr-FR" sz="1400" i="1" dirty="0" err="1"/>
              <a:t>Idvendeur</a:t>
            </a:r>
            <a:r>
              <a:rPr lang="fr-FR" sz="1400" i="1" dirty="0"/>
              <a:t>],[Nom], [Situation familiale], [Genre] ]</a:t>
            </a:r>
            <a:r>
              <a:rPr lang="fr-FR" sz="1800" kern="0" dirty="0">
                <a:effectLst/>
                <a:latin typeface="Courier New" panose="02070309020205020404" pitchFamily="49" charset="0"/>
                <a:ea typeface="Times New Roman" panose="02020603050405020304" pitchFamily="18" charset="0"/>
                <a:cs typeface="Times New Roman" panose="02020603050405020304" pitchFamily="18" charset="0"/>
              </a:rPr>
              <a:t> ]]  </a:t>
            </a:r>
            <a:endParaRPr lang="fr-FR" sz="1400" i="1" dirty="0"/>
          </a:p>
          <a:p>
            <a:pPr>
              <a:lnSpc>
                <a:spcPct val="107000"/>
              </a:lnSpc>
              <a:spcAft>
                <a:spcPts val="800"/>
              </a:spcAft>
              <a:tabLst>
                <a:tab pos="581660" algn="l"/>
                <a:tab pos="1163320" algn="l"/>
              </a:tabLst>
            </a:pPr>
            <a:r>
              <a:rPr lang="fr-FR" sz="1400" i="1" dirty="0"/>
              <a:t>    		</a:t>
            </a:r>
            <a:r>
              <a:rPr lang="fr-FR" sz="1400" i="1" dirty="0">
                <a:highlight>
                  <a:srgbClr val="00FFFF"/>
                </a:highlight>
              </a:rPr>
              <a:t>, </a:t>
            </a:r>
            <a:r>
              <a:rPr lang="fr-FR" sz="1400" i="1" dirty="0" err="1">
                <a:highlight>
                  <a:srgbClr val="00FFFF"/>
                </a:highlight>
              </a:rPr>
              <a:t>each</a:t>
            </a:r>
            <a:r>
              <a:rPr lang="fr-FR" sz="1400" i="1" dirty="0">
                <a:highlight>
                  <a:srgbClr val="00FFFF"/>
                </a:highlight>
              </a:rPr>
              <a:t> ([Genre] = "Femme") </a:t>
            </a:r>
            <a:r>
              <a:rPr lang="fr-FR" sz="1400" b="1" i="1" dirty="0">
                <a:solidFill>
                  <a:schemeClr val="accent2"/>
                </a:solidFill>
                <a:sym typeface="Wingdings" panose="05000000000000000000" pitchFamily="2" charset="2"/>
              </a:rPr>
              <a:t></a:t>
            </a:r>
            <a:r>
              <a:rPr lang="fr-FR" sz="1400" i="1" dirty="0"/>
              <a:t> </a:t>
            </a:r>
            <a:r>
              <a:rPr lang="fr-FR" sz="1400" b="1" i="1" dirty="0">
                <a:solidFill>
                  <a:schemeClr val="accent2"/>
                </a:solidFill>
              </a:rPr>
              <a:t>pour chaque ligne, faire un filtre sur la valeur femme de la colonne Genre</a:t>
            </a:r>
          </a:p>
          <a:p>
            <a:pPr>
              <a:lnSpc>
                <a:spcPct val="107000"/>
              </a:lnSpc>
              <a:spcAft>
                <a:spcPts val="800"/>
              </a:spcAft>
              <a:tabLst>
                <a:tab pos="581660" algn="l"/>
                <a:tab pos="1163320" algn="l"/>
              </a:tabLst>
            </a:pPr>
            <a:r>
              <a:rPr lang="fr-FR" sz="1400" i="1" dirty="0"/>
              <a:t>                 				  </a:t>
            </a:r>
            <a:r>
              <a:rPr lang="fr-FR" sz="1400" i="1" dirty="0">
                <a:highlight>
                  <a:srgbClr val="00FFFF"/>
                </a:highlight>
              </a:rPr>
              <a:t>)</a:t>
            </a:r>
            <a:r>
              <a:rPr lang="fr-FR" sz="1400" i="1" dirty="0"/>
              <a:t> </a:t>
            </a:r>
            <a:r>
              <a:rPr lang="fr-FR" sz="1400" b="1" i="1" dirty="0">
                <a:solidFill>
                  <a:schemeClr val="accent2"/>
                </a:solidFill>
                <a:sym typeface="Wingdings" panose="05000000000000000000" pitchFamily="2" charset="2"/>
              </a:rPr>
              <a:t> fin du (ou des) filtre(s) appliqué(s) sur la source </a:t>
            </a:r>
            <a:endParaRPr lang="fr-FR" sz="1400" i="1" dirty="0"/>
          </a:p>
          <a:p>
            <a:pPr algn="just"/>
            <a:r>
              <a:rPr lang="fr-FR" sz="1400" i="1" dirty="0"/>
              <a:t>in</a:t>
            </a:r>
          </a:p>
          <a:p>
            <a:pPr algn="just"/>
            <a:r>
              <a:rPr lang="fr-FR" sz="1400" i="1" dirty="0"/>
              <a:t>    Source </a:t>
            </a:r>
            <a:r>
              <a:rPr lang="fr-FR" sz="1400" b="1" i="1" dirty="0">
                <a:solidFill>
                  <a:srgbClr val="C00000"/>
                </a:solidFill>
              </a:rPr>
              <a:t>– Fin du code toujours positionné sur la dernière étape. Ici qu’une seule qui est la source.</a:t>
            </a:r>
            <a:endParaRPr lang="fr-FR" sz="1400" i="1" dirty="0"/>
          </a:p>
        </p:txBody>
      </p:sp>
    </p:spTree>
    <p:extLst>
      <p:ext uri="{BB962C8B-B14F-4D97-AF65-F5344CB8AC3E}">
        <p14:creationId xmlns:p14="http://schemas.microsoft.com/office/powerpoint/2010/main" val="1552969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5"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fr-FR"/>
            </a:p>
          </p:txBody>
        </p:sp>
        <p:sp>
          <p:nvSpPr>
            <p:cNvPr id="16"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fr-FR"/>
            </a:p>
          </p:txBody>
        </p:sp>
        <p:sp>
          <p:nvSpPr>
            <p:cNvPr id="17"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fr-FR"/>
            </a:p>
          </p:txBody>
        </p:sp>
        <p:sp>
          <p:nvSpPr>
            <p:cNvPr id="18"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fr-FR"/>
            </a:p>
          </p:txBody>
        </p:sp>
        <p:sp>
          <p:nvSpPr>
            <p:cNvPr id="19"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fr-FR"/>
            </a:p>
          </p:txBody>
        </p:sp>
        <p:sp>
          <p:nvSpPr>
            <p:cNvPr id="20"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fr-FR"/>
            </a:p>
          </p:txBody>
        </p:sp>
        <p:sp>
          <p:nvSpPr>
            <p:cNvPr id="21"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fr-FR"/>
            </a:p>
          </p:txBody>
        </p:sp>
        <p:sp>
          <p:nvSpPr>
            <p:cNvPr id="22"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fr-FR"/>
            </a:p>
          </p:txBody>
        </p:sp>
        <p:sp>
          <p:nvSpPr>
            <p:cNvPr id="23"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fr-FR"/>
            </a:p>
          </p:txBody>
        </p:sp>
        <p:sp>
          <p:nvSpPr>
            <p:cNvPr id="24"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fr-FR"/>
            </a:p>
          </p:txBody>
        </p:sp>
        <p:sp>
          <p:nvSpPr>
            <p:cNvPr id="25"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fr-FR"/>
            </a:p>
          </p:txBody>
        </p:sp>
        <p:sp>
          <p:nvSpPr>
            <p:cNvPr id="26"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fr-FR"/>
            </a:p>
          </p:txBody>
        </p:sp>
      </p:grpSp>
      <p:grpSp>
        <p:nvGrpSpPr>
          <p:cNvPr id="28" name="Group 27">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9"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fr-FR"/>
            </a:p>
          </p:txBody>
        </p:sp>
        <p:sp>
          <p:nvSpPr>
            <p:cNvPr id="30"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fr-FR"/>
            </a:p>
          </p:txBody>
        </p:sp>
        <p:sp>
          <p:nvSpPr>
            <p:cNvPr id="31"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fr-FR"/>
            </a:p>
          </p:txBody>
        </p:sp>
        <p:sp>
          <p:nvSpPr>
            <p:cNvPr id="32"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fr-FR"/>
            </a:p>
          </p:txBody>
        </p:sp>
        <p:sp>
          <p:nvSpPr>
            <p:cNvPr id="33"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fr-FR"/>
            </a:p>
          </p:txBody>
        </p:sp>
        <p:sp>
          <p:nvSpPr>
            <p:cNvPr id="34"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fr-FR"/>
            </a:p>
          </p:txBody>
        </p:sp>
        <p:sp>
          <p:nvSpPr>
            <p:cNvPr id="35"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fr-FR"/>
            </a:p>
          </p:txBody>
        </p:sp>
        <p:sp>
          <p:nvSpPr>
            <p:cNvPr id="36"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fr-FR"/>
            </a:p>
          </p:txBody>
        </p:sp>
        <p:sp>
          <p:nvSpPr>
            <p:cNvPr id="37"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fr-FR"/>
            </a:p>
          </p:txBody>
        </p:sp>
        <p:sp>
          <p:nvSpPr>
            <p:cNvPr id="38"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fr-FR"/>
            </a:p>
          </p:txBody>
        </p:sp>
        <p:sp>
          <p:nvSpPr>
            <p:cNvPr id="39"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fr-FR"/>
            </a:p>
          </p:txBody>
        </p:sp>
        <p:sp>
          <p:nvSpPr>
            <p:cNvPr id="40"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fr-FR"/>
            </a:p>
          </p:txBody>
        </p:sp>
      </p:grpSp>
      <p:sp>
        <p:nvSpPr>
          <p:cNvPr id="42" name="Rectangle 41">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44" name="Freeform 6">
            <a:extLst>
              <a:ext uri="{FF2B5EF4-FFF2-40B4-BE49-F238E27FC236}">
                <a16:creationId xmlns:a16="http://schemas.microsoft.com/office/drawing/2014/main" id="{5BD23F8E-2E78-4C84-8EFB-FE6C8ACB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fr-FR"/>
          </a:p>
        </p:txBody>
      </p:sp>
      <p:sp useBgFill="1">
        <p:nvSpPr>
          <p:cNvPr id="46" name="Rectangle 45">
            <a:extLst>
              <a:ext uri="{FF2B5EF4-FFF2-40B4-BE49-F238E27FC236}">
                <a16:creationId xmlns:a16="http://schemas.microsoft.com/office/drawing/2014/main" id="{57ABABA7-0420-4200-9B65-1C1967CE9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A317EBE3-FF86-4DA1-BC9A-331F7F214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grpSp>
        <p:nvGrpSpPr>
          <p:cNvPr id="50" name="Group 49">
            <a:extLst>
              <a:ext uri="{FF2B5EF4-FFF2-40B4-BE49-F238E27FC236}">
                <a16:creationId xmlns:a16="http://schemas.microsoft.com/office/drawing/2014/main" id="{7A03E380-9CD1-4ABA-A763-9F9D252B89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2">
              <a:lumMod val="90000"/>
            </a:schemeClr>
          </a:solidFill>
        </p:grpSpPr>
        <p:sp>
          <p:nvSpPr>
            <p:cNvPr id="51" name="Freeform 11">
              <a:extLst>
                <a:ext uri="{FF2B5EF4-FFF2-40B4-BE49-F238E27FC236}">
                  <a16:creationId xmlns:a16="http://schemas.microsoft.com/office/drawing/2014/main" id="{66E01B84-4C2B-4DE5-90C8-9C4001A75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fr-FR"/>
            </a:p>
          </p:txBody>
        </p:sp>
        <p:sp>
          <p:nvSpPr>
            <p:cNvPr id="52" name="Freeform 12">
              <a:extLst>
                <a:ext uri="{FF2B5EF4-FFF2-40B4-BE49-F238E27FC236}">
                  <a16:creationId xmlns:a16="http://schemas.microsoft.com/office/drawing/2014/main" id="{64CE5A7A-D5C5-4FE5-860C-0B5748FDE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fr-FR"/>
            </a:p>
          </p:txBody>
        </p:sp>
        <p:sp>
          <p:nvSpPr>
            <p:cNvPr id="53" name="Freeform 13">
              <a:extLst>
                <a:ext uri="{FF2B5EF4-FFF2-40B4-BE49-F238E27FC236}">
                  <a16:creationId xmlns:a16="http://schemas.microsoft.com/office/drawing/2014/main" id="{016A7D2A-6EEA-47B8-A763-7D82E41B3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fr-FR"/>
            </a:p>
          </p:txBody>
        </p:sp>
        <p:sp>
          <p:nvSpPr>
            <p:cNvPr id="54" name="Freeform 14">
              <a:extLst>
                <a:ext uri="{FF2B5EF4-FFF2-40B4-BE49-F238E27FC236}">
                  <a16:creationId xmlns:a16="http://schemas.microsoft.com/office/drawing/2014/main" id="{E758F6E7-6DEC-48D0-ACB1-E5E26B13E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fr-FR"/>
            </a:p>
          </p:txBody>
        </p:sp>
        <p:sp>
          <p:nvSpPr>
            <p:cNvPr id="55" name="Freeform 15">
              <a:extLst>
                <a:ext uri="{FF2B5EF4-FFF2-40B4-BE49-F238E27FC236}">
                  <a16:creationId xmlns:a16="http://schemas.microsoft.com/office/drawing/2014/main" id="{B56657FF-C027-42E7-859B-902929B6FA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fr-FR"/>
            </a:p>
          </p:txBody>
        </p:sp>
        <p:sp>
          <p:nvSpPr>
            <p:cNvPr id="56" name="Freeform 16">
              <a:extLst>
                <a:ext uri="{FF2B5EF4-FFF2-40B4-BE49-F238E27FC236}">
                  <a16:creationId xmlns:a16="http://schemas.microsoft.com/office/drawing/2014/main" id="{79047F2A-5978-46C6-B3A2-54AAC2136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fr-FR"/>
            </a:p>
          </p:txBody>
        </p:sp>
        <p:sp>
          <p:nvSpPr>
            <p:cNvPr id="57" name="Freeform 17">
              <a:extLst>
                <a:ext uri="{FF2B5EF4-FFF2-40B4-BE49-F238E27FC236}">
                  <a16:creationId xmlns:a16="http://schemas.microsoft.com/office/drawing/2014/main" id="{F3BE8FD1-0A72-4640-AC7A-2E057273F8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fr-FR"/>
            </a:p>
          </p:txBody>
        </p:sp>
        <p:sp>
          <p:nvSpPr>
            <p:cNvPr id="58" name="Freeform 18">
              <a:extLst>
                <a:ext uri="{FF2B5EF4-FFF2-40B4-BE49-F238E27FC236}">
                  <a16:creationId xmlns:a16="http://schemas.microsoft.com/office/drawing/2014/main" id="{752FC782-A372-4D11-B20D-958955E56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fr-FR"/>
            </a:p>
          </p:txBody>
        </p:sp>
        <p:sp>
          <p:nvSpPr>
            <p:cNvPr id="59" name="Freeform 19">
              <a:extLst>
                <a:ext uri="{FF2B5EF4-FFF2-40B4-BE49-F238E27FC236}">
                  <a16:creationId xmlns:a16="http://schemas.microsoft.com/office/drawing/2014/main" id="{AA00B2F1-BEE2-444A-8249-C8E3212CA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fr-FR"/>
            </a:p>
          </p:txBody>
        </p:sp>
        <p:sp>
          <p:nvSpPr>
            <p:cNvPr id="60" name="Freeform 20">
              <a:extLst>
                <a:ext uri="{FF2B5EF4-FFF2-40B4-BE49-F238E27FC236}">
                  <a16:creationId xmlns:a16="http://schemas.microsoft.com/office/drawing/2014/main" id="{E7F5747E-514B-4CF7-B6B0-DAD7149097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fr-FR"/>
            </a:p>
          </p:txBody>
        </p:sp>
        <p:sp>
          <p:nvSpPr>
            <p:cNvPr id="61" name="Freeform 21">
              <a:extLst>
                <a:ext uri="{FF2B5EF4-FFF2-40B4-BE49-F238E27FC236}">
                  <a16:creationId xmlns:a16="http://schemas.microsoft.com/office/drawing/2014/main" id="{931614BB-1593-40ED-8113-2BD118705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fr-FR"/>
            </a:p>
          </p:txBody>
        </p:sp>
        <p:sp>
          <p:nvSpPr>
            <p:cNvPr id="62" name="Freeform 22">
              <a:extLst>
                <a:ext uri="{FF2B5EF4-FFF2-40B4-BE49-F238E27FC236}">
                  <a16:creationId xmlns:a16="http://schemas.microsoft.com/office/drawing/2014/main" id="{2691871F-F15C-4E19-BC9C-78E5748D74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fr-FR"/>
            </a:p>
          </p:txBody>
        </p:sp>
      </p:grpSp>
      <p:sp>
        <p:nvSpPr>
          <p:cNvPr id="9" name="Titre 8"/>
          <p:cNvSpPr>
            <a:spLocks noGrp="1"/>
          </p:cNvSpPr>
          <p:nvPr>
            <p:ph type="title"/>
          </p:nvPr>
        </p:nvSpPr>
        <p:spPr>
          <a:xfrm>
            <a:off x="1304103" y="1318591"/>
            <a:ext cx="5800929" cy="4220820"/>
          </a:xfrm>
        </p:spPr>
        <p:txBody>
          <a:bodyPr vert="horz" lIns="91440" tIns="45720" rIns="91440" bIns="45720" rtlCol="0" anchor="ctr">
            <a:normAutofit/>
          </a:bodyPr>
          <a:lstStyle/>
          <a:p>
            <a:pPr algn="r"/>
            <a:r>
              <a:rPr lang="en-US" sz="6600">
                <a:solidFill>
                  <a:schemeClr val="tx2">
                    <a:lumMod val="75000"/>
                  </a:schemeClr>
                </a:solidFill>
              </a:rPr>
              <a:t>Travailler avec la dimension Temps</a:t>
            </a:r>
            <a:endParaRPr lang="en-US" sz="6600" b="1">
              <a:solidFill>
                <a:schemeClr val="tx2">
                  <a:lumMod val="75000"/>
                </a:schemeClr>
              </a:solidFill>
            </a:endParaRPr>
          </a:p>
        </p:txBody>
      </p:sp>
      <p:sp>
        <p:nvSpPr>
          <p:cNvPr id="2" name="Espace réservé du numéro de diapositive 1"/>
          <p:cNvSpPr>
            <a:spLocks noGrp="1"/>
          </p:cNvSpPr>
          <p:nvPr>
            <p:ph type="sldNum" sz="quarter" idx="12"/>
          </p:nvPr>
        </p:nvSpPr>
        <p:spPr>
          <a:xfrm>
            <a:off x="151790" y="3246438"/>
            <a:ext cx="834462" cy="411162"/>
          </a:xfrm>
        </p:spPr>
        <p:txBody>
          <a:bodyPr vert="horz" lIns="91440" tIns="45720" rIns="91440" bIns="45720" rtlCol="0" anchor="ctr">
            <a:normAutofit/>
          </a:bodyPr>
          <a:lstStyle/>
          <a:p>
            <a:pPr>
              <a:spcAft>
                <a:spcPts val="600"/>
              </a:spcAft>
            </a:pPr>
            <a:fld id="{401CF334-2D5C-4859-84A6-CA7E6E43FAEB}" type="slidenum">
              <a:rPr lang="en-US" kern="1200" noProof="0">
                <a:solidFill>
                  <a:schemeClr val="tx1"/>
                </a:solidFill>
                <a:latin typeface="+mn-lt"/>
                <a:ea typeface="+mn-ea"/>
                <a:cs typeface="+mn-cs"/>
              </a:rPr>
              <a:pPr>
                <a:spcAft>
                  <a:spcPts val="600"/>
                </a:spcAft>
              </a:pPr>
              <a:t>71</a:t>
            </a:fld>
            <a:endParaRPr lang="en-US" kern="1200" noProof="0" dirty="0">
              <a:solidFill>
                <a:schemeClr val="tx1"/>
              </a:solidFill>
              <a:latin typeface="+mn-lt"/>
              <a:ea typeface="+mn-ea"/>
              <a:cs typeface="+mn-cs"/>
            </a:endParaRPr>
          </a:p>
        </p:txBody>
      </p:sp>
      <p:cxnSp>
        <p:nvCxnSpPr>
          <p:cNvPr id="64" name="Straight Connector 63">
            <a:extLst>
              <a:ext uri="{FF2B5EF4-FFF2-40B4-BE49-F238E27FC236}">
                <a16:creationId xmlns:a16="http://schemas.microsoft.com/office/drawing/2014/main" id="{34D43EC1-35FA-4FC3-8526-F655CEB09D9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7196" y="1871831"/>
            <a:ext cx="0" cy="320040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1349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80A5FE-9553-1B7E-0472-2436359001AD}"/>
              </a:ext>
            </a:extLst>
          </p:cNvPr>
          <p:cNvSpPr>
            <a:spLocks noGrp="1"/>
          </p:cNvSpPr>
          <p:nvPr>
            <p:ph type="title"/>
          </p:nvPr>
        </p:nvSpPr>
        <p:spPr>
          <a:xfrm>
            <a:off x="1046019" y="942108"/>
            <a:ext cx="3256550" cy="4969113"/>
          </a:xfrm>
        </p:spPr>
        <p:txBody>
          <a:bodyPr vert="horz" lIns="91440" tIns="45720" rIns="91440" bIns="45720" rtlCol="0" anchor="ctr">
            <a:normAutofit/>
          </a:bodyPr>
          <a:lstStyle/>
          <a:p>
            <a:r>
              <a:rPr lang="en-US">
                <a:solidFill>
                  <a:schemeClr val="tx2">
                    <a:lumMod val="75000"/>
                  </a:schemeClr>
                </a:solidFill>
              </a:rPr>
              <a:t>Travailler avec la dimension Temps</a:t>
            </a:r>
          </a:p>
        </p:txBody>
      </p:sp>
      <p:sp>
        <p:nvSpPr>
          <p:cNvPr id="3" name="Espace réservé du contenu 2">
            <a:extLst>
              <a:ext uri="{FF2B5EF4-FFF2-40B4-BE49-F238E27FC236}">
                <a16:creationId xmlns:a16="http://schemas.microsoft.com/office/drawing/2014/main" id="{000F7500-CD68-AD4D-3AAF-92ED65C5151B}"/>
              </a:ext>
            </a:extLst>
          </p:cNvPr>
          <p:cNvSpPr>
            <a:spLocks noGrp="1"/>
          </p:cNvSpPr>
          <p:nvPr>
            <p:ph idx="1"/>
          </p:nvPr>
        </p:nvSpPr>
        <p:spPr>
          <a:xfrm>
            <a:off x="5049062" y="942108"/>
            <a:ext cx="6455549" cy="4969114"/>
          </a:xfrm>
        </p:spPr>
        <p:txBody>
          <a:bodyPr vert="horz" lIns="91440" tIns="45720" rIns="91440" bIns="45720" rtlCol="0" anchor="ctr">
            <a:normAutofit/>
          </a:bodyPr>
          <a:lstStyle/>
          <a:p>
            <a:pPr>
              <a:buClr>
                <a:schemeClr val="tx1"/>
              </a:buClr>
            </a:pPr>
            <a:r>
              <a:rPr lang="en-US" dirty="0">
                <a:solidFill>
                  <a:schemeClr val="tx2">
                    <a:lumMod val="75000"/>
                  </a:schemeClr>
                </a:solidFill>
                <a:effectLst/>
              </a:rPr>
              <a:t>    </a:t>
            </a:r>
            <a:r>
              <a:rPr lang="fr-FR" dirty="0">
                <a:solidFill>
                  <a:schemeClr val="tx2">
                    <a:lumMod val="75000"/>
                  </a:schemeClr>
                </a:solidFill>
                <a:effectLst/>
              </a:rPr>
              <a:t>Utiliser les listes et les fonctions pour réaliser un calendrier en M</a:t>
            </a:r>
          </a:p>
          <a:p>
            <a:pPr>
              <a:buClr>
                <a:schemeClr val="tx1"/>
              </a:buClr>
            </a:pPr>
            <a:r>
              <a:rPr lang="fr-FR" dirty="0">
                <a:solidFill>
                  <a:schemeClr val="tx2">
                    <a:lumMod val="75000"/>
                  </a:schemeClr>
                </a:solidFill>
              </a:rPr>
              <a:t>    Rappels outils de table et création/identification table de Date/Calendrier.</a:t>
            </a:r>
          </a:p>
          <a:p>
            <a:pPr>
              <a:buClr>
                <a:schemeClr val="tx1"/>
              </a:buClr>
            </a:pPr>
            <a:r>
              <a:rPr lang="fr-FR" dirty="0">
                <a:solidFill>
                  <a:schemeClr val="tx2">
                    <a:lumMod val="75000"/>
                  </a:schemeClr>
                </a:solidFill>
                <a:effectLst/>
              </a:rPr>
              <a:t>    Intérêt des mesures, création de table de mesures et rangement de ces dernières dans des dossiers.</a:t>
            </a:r>
          </a:p>
          <a:p>
            <a:pPr>
              <a:buClr>
                <a:schemeClr val="tx1"/>
              </a:buClr>
            </a:pPr>
            <a:r>
              <a:rPr lang="fr-FR" dirty="0">
                <a:solidFill>
                  <a:schemeClr val="tx2">
                    <a:lumMod val="75000"/>
                  </a:schemeClr>
                </a:solidFill>
                <a:effectLst/>
              </a:rPr>
              <a:t>    Utiliser les variables en DAX pour réaliser un calendrier.</a:t>
            </a:r>
          </a:p>
          <a:p>
            <a:pPr>
              <a:buClr>
                <a:schemeClr val="tx1"/>
              </a:buClr>
            </a:pPr>
            <a:r>
              <a:rPr lang="fr-FR" dirty="0">
                <a:solidFill>
                  <a:schemeClr val="tx2">
                    <a:lumMod val="75000"/>
                  </a:schemeClr>
                </a:solidFill>
                <a:effectLst/>
              </a:rPr>
              <a:t>    Utiliser les fonctions Time Intelligence pour créer des comparaisons de périodes, des cumuls et des périodes glissantes.</a:t>
            </a:r>
          </a:p>
          <a:p>
            <a:pPr>
              <a:buClr>
                <a:schemeClr val="tx1"/>
              </a:buClr>
            </a:pPr>
            <a:r>
              <a:rPr lang="fr-FR" dirty="0">
                <a:solidFill>
                  <a:schemeClr val="tx2">
                    <a:lumMod val="75000"/>
                  </a:schemeClr>
                </a:solidFill>
                <a:effectLst/>
              </a:rPr>
              <a:t>    Travailler avec plusieurs dates et plusieurs relations avec USERELATIONSHIP</a:t>
            </a:r>
          </a:p>
        </p:txBody>
      </p:sp>
      <p:sp>
        <p:nvSpPr>
          <p:cNvPr id="4" name="Espace réservé du numéro de diapositive 3">
            <a:extLst>
              <a:ext uri="{FF2B5EF4-FFF2-40B4-BE49-F238E27FC236}">
                <a16:creationId xmlns:a16="http://schemas.microsoft.com/office/drawing/2014/main" id="{D3EA66C2-8277-A160-0A43-51571046F3DB}"/>
              </a:ext>
            </a:extLst>
          </p:cNvPr>
          <p:cNvSpPr>
            <a:spLocks noGrp="1"/>
          </p:cNvSpPr>
          <p:nvPr>
            <p:ph type="sldNum" sz="quarter" idx="12"/>
          </p:nvPr>
        </p:nvSpPr>
        <p:spPr>
          <a:xfrm>
            <a:off x="620325" y="759545"/>
            <a:ext cx="596886" cy="365125"/>
          </a:xfrm>
        </p:spPr>
        <p:txBody>
          <a:bodyPr vert="horz" lIns="91440" tIns="45720" rIns="91440" bIns="45720" rtlCol="0" anchor="ctr">
            <a:normAutofit/>
          </a:bodyPr>
          <a:lstStyle/>
          <a:p>
            <a:pPr>
              <a:lnSpc>
                <a:spcPct val="90000"/>
              </a:lnSpc>
              <a:spcAft>
                <a:spcPts val="600"/>
              </a:spcAft>
            </a:pPr>
            <a:fld id="{401CF334-2D5C-4859-84A6-CA7E6E43FAEB}" type="slidenum">
              <a:rPr lang="en-US" sz="1900" kern="1200" noProof="0">
                <a:solidFill>
                  <a:schemeClr val="tx1"/>
                </a:solidFill>
                <a:latin typeface="+mn-lt"/>
                <a:ea typeface="+mn-ea"/>
                <a:cs typeface="+mn-cs"/>
              </a:rPr>
              <a:pPr>
                <a:lnSpc>
                  <a:spcPct val="90000"/>
                </a:lnSpc>
                <a:spcAft>
                  <a:spcPts val="600"/>
                </a:spcAft>
              </a:pPr>
              <a:t>72</a:t>
            </a:fld>
            <a:endParaRPr lang="en-US" sz="1900" kern="1200" noProof="0" dirty="0">
              <a:solidFill>
                <a:schemeClr val="tx1"/>
              </a:solidFill>
              <a:latin typeface="+mn-lt"/>
              <a:ea typeface="+mn-ea"/>
              <a:cs typeface="+mn-cs"/>
            </a:endParaRPr>
          </a:p>
        </p:txBody>
      </p:sp>
    </p:spTree>
    <p:extLst>
      <p:ext uri="{BB962C8B-B14F-4D97-AF65-F5344CB8AC3E}">
        <p14:creationId xmlns:p14="http://schemas.microsoft.com/office/powerpoint/2010/main" val="9725881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41237A5F-E837-309B-C086-F2D7C31277FE}"/>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F6EF0C10-B19F-0F30-D6EA-139F39033424}"/>
              </a:ext>
            </a:extLst>
          </p:cNvPr>
          <p:cNvSpPr>
            <a:spLocks noGrp="1"/>
          </p:cNvSpPr>
          <p:nvPr>
            <p:ph type="ctrTitle"/>
          </p:nvPr>
        </p:nvSpPr>
        <p:spPr>
          <a:xfrm>
            <a:off x="3350394" y="2599617"/>
            <a:ext cx="8131550" cy="2440919"/>
          </a:xfrm>
        </p:spPr>
        <p:txBody>
          <a:bodyPr>
            <a:normAutofit/>
          </a:bodyPr>
          <a:lstStyle/>
          <a:p>
            <a:pPr>
              <a:lnSpc>
                <a:spcPct val="90000"/>
              </a:lnSpc>
            </a:pPr>
            <a:r>
              <a:rPr lang="fr-FR" sz="5400" dirty="0">
                <a:solidFill>
                  <a:schemeClr val="tx1"/>
                </a:solidFill>
                <a:effectLst/>
              </a:rPr>
              <a:t>Utiliser les listes et les fonctions pour réaliser un calendrier en M</a:t>
            </a:r>
            <a:endParaRPr lang="fr-FR" sz="5000" dirty="0"/>
          </a:p>
        </p:txBody>
      </p:sp>
      <p:sp>
        <p:nvSpPr>
          <p:cNvPr id="4" name="Espace réservé du numéro de diapositive 3">
            <a:extLst>
              <a:ext uri="{FF2B5EF4-FFF2-40B4-BE49-F238E27FC236}">
                <a16:creationId xmlns:a16="http://schemas.microsoft.com/office/drawing/2014/main" id="{F2E9C266-58B0-12DB-9D37-D5A863BE492E}"/>
              </a:ext>
            </a:extLst>
          </p:cNvPr>
          <p:cNvSpPr>
            <a:spLocks noGrp="1"/>
          </p:cNvSpPr>
          <p:nvPr>
            <p:ph type="sldNum" sz="quarter" idx="12"/>
          </p:nvPr>
        </p:nvSpPr>
        <p:spPr>
          <a:xfrm>
            <a:off x="110598" y="4543907"/>
            <a:ext cx="779767" cy="365125"/>
          </a:xfrm>
        </p:spPr>
        <p:txBody>
          <a:bodyPr>
            <a:normAutofit/>
          </a:bodyPr>
          <a:lstStyle/>
          <a:p>
            <a:pPr rtl="0">
              <a:lnSpc>
                <a:spcPct val="90000"/>
              </a:lnSpc>
              <a:spcAft>
                <a:spcPts val="600"/>
              </a:spcAft>
            </a:pPr>
            <a:fld id="{401CF334-2D5C-4859-84A6-CA7E6E43FAEB}" type="slidenum">
              <a:rPr lang="fr-FR" sz="1900" noProof="0" smtClean="0"/>
              <a:pPr rtl="0">
                <a:lnSpc>
                  <a:spcPct val="90000"/>
                </a:lnSpc>
                <a:spcAft>
                  <a:spcPts val="600"/>
                </a:spcAft>
              </a:pPr>
              <a:t>73</a:t>
            </a:fld>
            <a:endParaRPr lang="fr-FR" sz="1900" noProof="0"/>
          </a:p>
        </p:txBody>
      </p:sp>
    </p:spTree>
    <p:extLst>
      <p:ext uri="{BB962C8B-B14F-4D97-AF65-F5344CB8AC3E}">
        <p14:creationId xmlns:p14="http://schemas.microsoft.com/office/powerpoint/2010/main" val="42167049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82297" y="624110"/>
            <a:ext cx="9952048" cy="1144532"/>
          </a:xfrm>
        </p:spPr>
        <p:txBody>
          <a:bodyPr rtlCol="0">
            <a:noAutofit/>
          </a:bodyPr>
          <a:lstStyle/>
          <a:p>
            <a:pPr rtl="0"/>
            <a:r>
              <a:rPr lang="fr-FR" dirty="0"/>
              <a:t>Créer un calendrier sur M</a:t>
            </a:r>
            <a:br>
              <a:rPr lang="fr-FR" dirty="0"/>
            </a:br>
            <a:r>
              <a:rPr lang="fr-FR" dirty="0"/>
              <a:t>Créer table de dates sur table de faits (1/6)</a:t>
            </a:r>
          </a:p>
        </p:txBody>
      </p:sp>
      <p:sp>
        <p:nvSpPr>
          <p:cNvPr id="3" name="Rectangle 2"/>
          <p:cNvSpPr/>
          <p:nvPr/>
        </p:nvSpPr>
        <p:spPr>
          <a:xfrm>
            <a:off x="2240852" y="2210015"/>
            <a:ext cx="9451473" cy="3139321"/>
          </a:xfrm>
          <a:prstGeom prst="rect">
            <a:avLst/>
          </a:prstGeom>
        </p:spPr>
        <p:txBody>
          <a:bodyPr wrap="square">
            <a:spAutoFit/>
          </a:bodyPr>
          <a:lstStyle/>
          <a:p>
            <a:r>
              <a:rPr lang="fr-FR" dirty="0">
                <a:effectLst/>
              </a:rPr>
              <a:t>La </a:t>
            </a:r>
            <a:r>
              <a:rPr lang="fr-FR" b="1" dirty="0">
                <a:solidFill>
                  <a:schemeClr val="accent4"/>
                </a:solidFill>
                <a:effectLst/>
              </a:rPr>
              <a:t>table de dates doit être constituée </a:t>
            </a:r>
            <a:r>
              <a:rPr lang="fr-FR" dirty="0">
                <a:effectLst/>
              </a:rPr>
              <a:t>de la manière suivante :</a:t>
            </a:r>
          </a:p>
          <a:p>
            <a:pPr marL="285750" indent="-285750" algn="just">
              <a:buFont typeface="Wingdings" panose="05000000000000000000" pitchFamily="2" charset="2"/>
              <a:buChar char="ü"/>
            </a:pPr>
            <a:r>
              <a:rPr lang="fr-FR" dirty="0">
                <a:effectLst/>
              </a:rPr>
              <a:t>Elle débute à la </a:t>
            </a:r>
            <a:r>
              <a:rPr lang="fr-FR" b="1" i="1" dirty="0">
                <a:effectLst/>
              </a:rPr>
              <a:t>première date de la table de faits </a:t>
            </a:r>
            <a:r>
              <a:rPr lang="fr-FR" dirty="0">
                <a:effectLst/>
              </a:rPr>
              <a:t>(ventes par exemple),</a:t>
            </a:r>
            <a:endParaRPr lang="fr-FR" i="1" dirty="0">
              <a:effectLst/>
            </a:endParaRPr>
          </a:p>
          <a:p>
            <a:pPr marL="285750" indent="-285750" algn="just">
              <a:buFont typeface="Wingdings" panose="05000000000000000000" pitchFamily="2" charset="2"/>
              <a:buChar char="ü"/>
            </a:pPr>
            <a:r>
              <a:rPr lang="fr-FR" dirty="0">
                <a:effectLst/>
              </a:rPr>
              <a:t>Elle se termine à </a:t>
            </a:r>
            <a:r>
              <a:rPr lang="fr-FR" b="1" i="1" dirty="0">
                <a:effectLst/>
              </a:rPr>
              <a:t>la dernière date de la table de faits </a:t>
            </a:r>
            <a:r>
              <a:rPr lang="fr-FR" dirty="0">
                <a:effectLst/>
              </a:rPr>
              <a:t>(ventes par exemple),</a:t>
            </a:r>
          </a:p>
          <a:p>
            <a:pPr marL="285750" indent="-285750" algn="just">
              <a:buFont typeface="Wingdings" panose="05000000000000000000" pitchFamily="2" charset="2"/>
              <a:buChar char="ü"/>
            </a:pPr>
            <a:r>
              <a:rPr lang="fr-FR" dirty="0">
                <a:effectLst/>
              </a:rPr>
              <a:t>Elle contient </a:t>
            </a:r>
            <a:r>
              <a:rPr lang="fr-FR" u="sng" dirty="0">
                <a:effectLst/>
              </a:rPr>
              <a:t>l’ensemble des jours entre ces 2 dates</a:t>
            </a:r>
          </a:p>
          <a:p>
            <a:pPr algn="just"/>
            <a:endParaRPr lang="fr-FR" b="1" i="1" dirty="0"/>
          </a:p>
          <a:p>
            <a:pPr algn="just"/>
            <a:r>
              <a:rPr lang="fr-FR" b="1" dirty="0">
                <a:solidFill>
                  <a:schemeClr val="accent4"/>
                </a:solidFill>
              </a:rPr>
              <a:t>Conséquence : </a:t>
            </a:r>
          </a:p>
          <a:p>
            <a:pPr marL="285750" indent="-285750" algn="just">
              <a:buFont typeface="Wingdings" panose="05000000000000000000" pitchFamily="2" charset="2"/>
              <a:buChar char="ü"/>
            </a:pPr>
            <a:r>
              <a:rPr lang="fr-FR" dirty="0"/>
              <a:t>A chaque </a:t>
            </a:r>
            <a:r>
              <a:rPr lang="fr-FR" b="1" dirty="0"/>
              <a:t>mise à jour de la table de faits </a:t>
            </a:r>
            <a:r>
              <a:rPr lang="fr-FR" dirty="0"/>
              <a:t>(ventes, inventaire, planning), la table de dates </a:t>
            </a:r>
            <a:r>
              <a:rPr lang="fr-FR" b="1" dirty="0"/>
              <a:t>sera donc recalculée </a:t>
            </a:r>
            <a:r>
              <a:rPr lang="fr-FR" dirty="0"/>
              <a:t>et contiendra ainsi toutes les dates concernées par l’activité de votre entreprise/organisation/etc.</a:t>
            </a:r>
          </a:p>
          <a:p>
            <a:pPr marL="285750" indent="-285750" algn="just">
              <a:buFont typeface="Wingdings" panose="05000000000000000000" pitchFamily="2" charset="2"/>
              <a:buChar char="ü"/>
            </a:pPr>
            <a:endParaRPr lang="fr-FR" b="1" i="1" dirty="0">
              <a:effectLst/>
            </a:endParaRPr>
          </a:p>
          <a:p>
            <a:pPr marL="285750" indent="-285750" algn="just">
              <a:buFont typeface="Wingdings" panose="05000000000000000000" pitchFamily="2" charset="2"/>
              <a:buChar char="ü"/>
            </a:pPr>
            <a:r>
              <a:rPr lang="fr-FR" b="1" i="1" dirty="0">
                <a:solidFill>
                  <a:srgbClr val="00B050"/>
                </a:solidFill>
              </a:rPr>
              <a:t>Pour des dates de début et dates de fin dynamiques !</a:t>
            </a:r>
            <a:endParaRPr lang="en-US" sz="1800" b="1" dirty="0"/>
          </a:p>
        </p:txBody>
      </p:sp>
      <p:sp>
        <p:nvSpPr>
          <p:cNvPr id="5" name="Espace réservé du numéro de diapositive 4"/>
          <p:cNvSpPr>
            <a:spLocks noGrp="1"/>
          </p:cNvSpPr>
          <p:nvPr>
            <p:ph type="sldNum" sz="quarter" idx="12"/>
          </p:nvPr>
        </p:nvSpPr>
        <p:spPr/>
        <p:txBody>
          <a:bodyPr/>
          <a:lstStyle/>
          <a:p>
            <a:pPr rtl="0"/>
            <a:fld id="{401CF334-2D5C-4859-84A6-CA7E6E43FAEB}" type="slidenum">
              <a:rPr lang="fr-FR" noProof="0" smtClean="0"/>
              <a:t>74</a:t>
            </a:fld>
            <a:endParaRPr lang="fr-FR" noProof="0"/>
          </a:p>
        </p:txBody>
      </p:sp>
    </p:spTree>
    <p:extLst>
      <p:ext uri="{BB962C8B-B14F-4D97-AF65-F5344CB8AC3E}">
        <p14:creationId xmlns:p14="http://schemas.microsoft.com/office/powerpoint/2010/main" val="1319206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A11C19-B246-7D03-4016-A1839538CA9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B01C241-CC2A-0CB6-35B4-7C3155A2ED34}"/>
              </a:ext>
            </a:extLst>
          </p:cNvPr>
          <p:cNvSpPr>
            <a:spLocks noGrp="1"/>
          </p:cNvSpPr>
          <p:nvPr>
            <p:ph type="title"/>
          </p:nvPr>
        </p:nvSpPr>
        <p:spPr>
          <a:xfrm>
            <a:off x="2226881" y="519759"/>
            <a:ext cx="9192675" cy="1280890"/>
          </a:xfrm>
        </p:spPr>
        <p:txBody>
          <a:bodyPr rtlCol="0">
            <a:normAutofit/>
          </a:bodyPr>
          <a:lstStyle/>
          <a:p>
            <a:pPr rtl="0"/>
            <a:r>
              <a:rPr lang="fr-FR" dirty="0"/>
              <a:t>Créer un calendrier sur M</a:t>
            </a:r>
            <a:br>
              <a:rPr lang="fr-FR" dirty="0"/>
            </a:br>
            <a:r>
              <a:rPr lang="fr-FR" dirty="0"/>
              <a:t>Fonction </a:t>
            </a:r>
            <a:r>
              <a:rPr lang="fr-FR" dirty="0" err="1"/>
              <a:t>List.Dates</a:t>
            </a:r>
            <a:r>
              <a:rPr lang="fr-FR" dirty="0"/>
              <a:t> (2/6)</a:t>
            </a:r>
          </a:p>
        </p:txBody>
      </p:sp>
      <p:sp>
        <p:nvSpPr>
          <p:cNvPr id="3" name="Rectangle 2">
            <a:extLst>
              <a:ext uri="{FF2B5EF4-FFF2-40B4-BE49-F238E27FC236}">
                <a16:creationId xmlns:a16="http://schemas.microsoft.com/office/drawing/2014/main" id="{900D7BD7-6291-ABAC-CFF7-C15A3BB19681}"/>
              </a:ext>
            </a:extLst>
          </p:cNvPr>
          <p:cNvSpPr/>
          <p:nvPr/>
        </p:nvSpPr>
        <p:spPr>
          <a:xfrm>
            <a:off x="2226881" y="2146905"/>
            <a:ext cx="9116291" cy="4524315"/>
          </a:xfrm>
          <a:prstGeom prst="rect">
            <a:avLst/>
          </a:prstGeom>
        </p:spPr>
        <p:txBody>
          <a:bodyPr wrap="square">
            <a:spAutoFit/>
          </a:bodyPr>
          <a:lstStyle/>
          <a:p>
            <a:pPr marL="285750" indent="-285750" algn="just">
              <a:buFont typeface="Wingdings" panose="05000000000000000000" pitchFamily="2" charset="2"/>
              <a:buChar char="Ø"/>
            </a:pPr>
            <a:r>
              <a:rPr lang="fr-FR" b="1" dirty="0">
                <a:solidFill>
                  <a:schemeClr val="accent2"/>
                </a:solidFill>
                <a:effectLst/>
              </a:rPr>
              <a:t>Utilisation de la fonction </a:t>
            </a:r>
            <a:r>
              <a:rPr lang="fr-FR" b="1" dirty="0" err="1">
                <a:solidFill>
                  <a:schemeClr val="accent2"/>
                </a:solidFill>
                <a:effectLst/>
              </a:rPr>
              <a:t>List.Dates</a:t>
            </a:r>
            <a:r>
              <a:rPr lang="fr-FR" b="1" dirty="0">
                <a:solidFill>
                  <a:schemeClr val="accent2"/>
                </a:solidFill>
                <a:effectLst/>
              </a:rPr>
              <a:t> composée de 3 arguments :</a:t>
            </a:r>
          </a:p>
          <a:p>
            <a:pPr marL="285750" indent="-285750" algn="just">
              <a:buFont typeface="Wingdings" panose="05000000000000000000" pitchFamily="2" charset="2"/>
              <a:buChar char="ü"/>
            </a:pPr>
            <a:r>
              <a:rPr lang="fr-FR" b="1" dirty="0">
                <a:effectLst/>
              </a:rPr>
              <a:t>Start </a:t>
            </a:r>
            <a:r>
              <a:rPr lang="fr-FR" dirty="0">
                <a:effectLst/>
              </a:rPr>
              <a:t>(date) : la date de début du calendrier,</a:t>
            </a:r>
          </a:p>
          <a:p>
            <a:pPr marL="285750" indent="-285750" algn="just">
              <a:buFont typeface="Wingdings" panose="05000000000000000000" pitchFamily="2" charset="2"/>
              <a:buChar char="ü"/>
            </a:pPr>
            <a:r>
              <a:rPr lang="fr-FR" b="1" dirty="0"/>
              <a:t>Count </a:t>
            </a:r>
            <a:r>
              <a:rPr lang="fr-FR" dirty="0"/>
              <a:t>(décimal) : le nombre de dates de la liste. Généralement un calcul entre la date de début et la date de fin. Il </a:t>
            </a:r>
            <a:r>
              <a:rPr lang="fr-FR" u="sng" dirty="0"/>
              <a:t>faut donc toujours rajouté +1 </a:t>
            </a:r>
            <a:r>
              <a:rPr lang="fr-FR" dirty="0"/>
              <a:t>au résultat pour bien avoir toutes les dates (du 01 au 03 </a:t>
            </a:r>
            <a:r>
              <a:rPr lang="fr-FR" dirty="0" err="1"/>
              <a:t>janv</a:t>
            </a:r>
            <a:r>
              <a:rPr lang="fr-FR" dirty="0"/>
              <a:t> : compte 2 mais il y a bien 3 jours),</a:t>
            </a:r>
          </a:p>
          <a:p>
            <a:pPr marL="285750" indent="-285750" algn="just">
              <a:buFont typeface="Wingdings" panose="05000000000000000000" pitchFamily="2" charset="2"/>
              <a:buChar char="ü"/>
            </a:pPr>
            <a:r>
              <a:rPr lang="fr-FR" b="1" dirty="0" err="1">
                <a:effectLst/>
              </a:rPr>
              <a:t>Step</a:t>
            </a:r>
            <a:r>
              <a:rPr lang="fr-FR" b="1" dirty="0">
                <a:effectLst/>
              </a:rPr>
              <a:t> </a:t>
            </a:r>
            <a:r>
              <a:rPr lang="fr-FR" dirty="0">
                <a:effectLst/>
              </a:rPr>
              <a:t>(durée) : l’incrément choisi entre chaque date de la liste.</a:t>
            </a:r>
          </a:p>
          <a:p>
            <a:pPr marL="285750" indent="-285750" algn="just">
              <a:buFont typeface="Wingdings" panose="05000000000000000000" pitchFamily="2" charset="2"/>
              <a:buChar char="ü"/>
            </a:pPr>
            <a:endParaRPr lang="fr-FR" dirty="0"/>
          </a:p>
          <a:p>
            <a:pPr marL="285750" indent="-285750" algn="just">
              <a:buFont typeface="Wingdings" panose="05000000000000000000" pitchFamily="2" charset="2"/>
              <a:buChar char="ü"/>
            </a:pPr>
            <a:endParaRPr lang="fr-FR" dirty="0"/>
          </a:p>
          <a:p>
            <a:pPr marL="285750" indent="-285750" algn="just">
              <a:buFont typeface="Wingdings" panose="05000000000000000000" pitchFamily="2" charset="2"/>
              <a:buChar char="ü"/>
            </a:pPr>
            <a:r>
              <a:rPr lang="fr-FR" b="1" dirty="0"/>
              <a:t>La syntaxe de l’argument </a:t>
            </a:r>
            <a:r>
              <a:rPr lang="fr-FR" b="1" dirty="0" err="1"/>
              <a:t>step</a:t>
            </a:r>
            <a:r>
              <a:rPr lang="fr-FR" b="1" dirty="0"/>
              <a:t> est la suivante </a:t>
            </a:r>
            <a:r>
              <a:rPr lang="fr-FR" dirty="0"/>
              <a:t>: </a:t>
            </a:r>
            <a:br>
              <a:rPr lang="fr-FR" dirty="0"/>
            </a:br>
            <a:r>
              <a:rPr lang="fr-FR" i="1" dirty="0"/>
              <a:t>#duration(days as </a:t>
            </a:r>
            <a:r>
              <a:rPr lang="fr-FR" i="1" dirty="0" err="1"/>
              <a:t>number</a:t>
            </a:r>
            <a:r>
              <a:rPr lang="fr-FR" i="1" dirty="0"/>
              <a:t>, </a:t>
            </a:r>
            <a:r>
              <a:rPr lang="fr-FR" i="1" dirty="0" err="1"/>
              <a:t>hours</a:t>
            </a:r>
            <a:r>
              <a:rPr lang="fr-FR" i="1" dirty="0"/>
              <a:t> as </a:t>
            </a:r>
            <a:r>
              <a:rPr lang="fr-FR" i="1" dirty="0" err="1"/>
              <a:t>number</a:t>
            </a:r>
            <a:r>
              <a:rPr lang="fr-FR" i="1" dirty="0"/>
              <a:t>, minutes as </a:t>
            </a:r>
            <a:r>
              <a:rPr lang="fr-FR" i="1" dirty="0" err="1"/>
              <a:t>number</a:t>
            </a:r>
            <a:r>
              <a:rPr lang="fr-FR" i="1" dirty="0"/>
              <a:t>, seconds as </a:t>
            </a:r>
            <a:r>
              <a:rPr lang="fr-FR" i="1" dirty="0" err="1"/>
              <a:t>number</a:t>
            </a:r>
            <a:r>
              <a:rPr lang="fr-FR" i="1" dirty="0"/>
              <a:t>)</a:t>
            </a:r>
          </a:p>
          <a:p>
            <a:pPr marL="285750" indent="-285750" algn="just">
              <a:buFont typeface="Wingdings" panose="05000000000000000000" pitchFamily="2" charset="2"/>
              <a:buChar char="ü"/>
            </a:pPr>
            <a:r>
              <a:rPr lang="fr-FR" u="sng" dirty="0">
                <a:effectLst/>
              </a:rPr>
              <a:t>Pour notre exemple : </a:t>
            </a:r>
            <a:r>
              <a:rPr lang="fr-FR" dirty="0">
                <a:effectLst/>
              </a:rPr>
              <a:t>#duration(1,0,0,0) car nous voulons avoir chaque date (d’un jour sur l’autre)</a:t>
            </a:r>
          </a:p>
          <a:p>
            <a:pPr marL="285750" indent="-285750">
              <a:buFont typeface="Wingdings" panose="05000000000000000000" pitchFamily="2" charset="2"/>
              <a:buChar char="ü"/>
            </a:pPr>
            <a:endParaRPr lang="fr-FR" dirty="0"/>
          </a:p>
          <a:p>
            <a:endParaRPr lang="fr-FR" dirty="0">
              <a:effectLst/>
            </a:endParaRPr>
          </a:p>
        </p:txBody>
      </p:sp>
      <p:sp>
        <p:nvSpPr>
          <p:cNvPr id="5" name="Espace réservé du numéro de diapositive 4">
            <a:extLst>
              <a:ext uri="{FF2B5EF4-FFF2-40B4-BE49-F238E27FC236}">
                <a16:creationId xmlns:a16="http://schemas.microsoft.com/office/drawing/2014/main" id="{0DB7CB24-302C-AE74-D935-ADF3C57724A8}"/>
              </a:ext>
            </a:extLst>
          </p:cNvPr>
          <p:cNvSpPr>
            <a:spLocks noGrp="1"/>
          </p:cNvSpPr>
          <p:nvPr>
            <p:ph type="sldNum" sz="quarter" idx="12"/>
          </p:nvPr>
        </p:nvSpPr>
        <p:spPr/>
        <p:txBody>
          <a:bodyPr/>
          <a:lstStyle/>
          <a:p>
            <a:pPr rtl="0"/>
            <a:fld id="{401CF334-2D5C-4859-84A6-CA7E6E43FAEB}" type="slidenum">
              <a:rPr lang="fr-FR" noProof="0" smtClean="0"/>
              <a:t>75</a:t>
            </a:fld>
            <a:endParaRPr lang="fr-FR" noProof="0"/>
          </a:p>
        </p:txBody>
      </p:sp>
    </p:spTree>
    <p:extLst>
      <p:ext uri="{BB962C8B-B14F-4D97-AF65-F5344CB8AC3E}">
        <p14:creationId xmlns:p14="http://schemas.microsoft.com/office/powerpoint/2010/main" val="45071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F096CD-182D-4CB5-8BA1-F9B10669001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511BCD7-FA12-5679-0E67-5BEF7F62FEA2}"/>
              </a:ext>
            </a:extLst>
          </p:cNvPr>
          <p:cNvSpPr>
            <a:spLocks noGrp="1"/>
          </p:cNvSpPr>
          <p:nvPr>
            <p:ph type="title"/>
          </p:nvPr>
        </p:nvSpPr>
        <p:spPr>
          <a:xfrm>
            <a:off x="2226881" y="519759"/>
            <a:ext cx="9192675" cy="1280890"/>
          </a:xfrm>
        </p:spPr>
        <p:txBody>
          <a:bodyPr rtlCol="0">
            <a:normAutofit/>
          </a:bodyPr>
          <a:lstStyle/>
          <a:p>
            <a:pPr rtl="0"/>
            <a:r>
              <a:rPr lang="fr-FR" dirty="0"/>
              <a:t>Créer un calendrier sur M</a:t>
            </a:r>
            <a:br>
              <a:rPr lang="fr-FR" dirty="0"/>
            </a:br>
            <a:r>
              <a:rPr lang="fr-FR" dirty="0"/>
              <a:t>Code avec dates fixes (3/6)</a:t>
            </a:r>
          </a:p>
        </p:txBody>
      </p:sp>
      <p:sp>
        <p:nvSpPr>
          <p:cNvPr id="3" name="Rectangle 2">
            <a:extLst>
              <a:ext uri="{FF2B5EF4-FFF2-40B4-BE49-F238E27FC236}">
                <a16:creationId xmlns:a16="http://schemas.microsoft.com/office/drawing/2014/main" id="{275E6CB7-9BEF-7C63-FF62-973E789F712E}"/>
              </a:ext>
            </a:extLst>
          </p:cNvPr>
          <p:cNvSpPr/>
          <p:nvPr/>
        </p:nvSpPr>
        <p:spPr>
          <a:xfrm>
            <a:off x="2226881" y="1830017"/>
            <a:ext cx="9116291" cy="4247317"/>
          </a:xfrm>
          <a:prstGeom prst="rect">
            <a:avLst/>
          </a:prstGeom>
        </p:spPr>
        <p:txBody>
          <a:bodyPr wrap="square">
            <a:spAutoFit/>
          </a:bodyPr>
          <a:lstStyle/>
          <a:p>
            <a:pPr marL="285750" indent="-285750" algn="just">
              <a:buFont typeface="Wingdings" panose="05000000000000000000" pitchFamily="2" charset="2"/>
              <a:buChar char="ü"/>
            </a:pPr>
            <a:r>
              <a:rPr lang="fr-FR" b="1" dirty="0">
                <a:solidFill>
                  <a:schemeClr val="accent2"/>
                </a:solidFill>
              </a:rPr>
              <a:t>Ecrire directement du code dans l’éditeur avancé </a:t>
            </a:r>
            <a:r>
              <a:rPr lang="fr-FR" b="1" dirty="0">
                <a:solidFill>
                  <a:schemeClr val="accent2"/>
                </a:solidFill>
                <a:effectLst/>
              </a:rPr>
              <a:t>:</a:t>
            </a:r>
          </a:p>
          <a:p>
            <a:pPr marL="285750" indent="-285750" algn="just">
              <a:buFont typeface="Wingdings" panose="05000000000000000000" pitchFamily="2" charset="2"/>
              <a:buChar char="ü"/>
            </a:pPr>
            <a:r>
              <a:rPr lang="fr-FR" dirty="0"/>
              <a:t>Spécifier que la </a:t>
            </a:r>
            <a:r>
              <a:rPr lang="fr-FR" b="1" dirty="0"/>
              <a:t>date de début </a:t>
            </a:r>
            <a:r>
              <a:rPr lang="fr-FR" dirty="0"/>
              <a:t>est 01 janvier 2010,</a:t>
            </a:r>
          </a:p>
          <a:p>
            <a:pPr marL="285750" indent="-285750" algn="just">
              <a:buFont typeface="Wingdings" panose="05000000000000000000" pitchFamily="2" charset="2"/>
              <a:buChar char="ü"/>
            </a:pPr>
            <a:r>
              <a:rPr lang="fr-FR" dirty="0"/>
              <a:t>Spécifier que la </a:t>
            </a:r>
            <a:r>
              <a:rPr lang="fr-FR" b="1" dirty="0"/>
              <a:t>date de fin </a:t>
            </a:r>
            <a:r>
              <a:rPr lang="fr-FR" dirty="0"/>
              <a:t>est le 31 décembre 2030,</a:t>
            </a:r>
          </a:p>
          <a:p>
            <a:pPr marL="285750" indent="-285750" algn="just">
              <a:buFont typeface="Wingdings" panose="05000000000000000000" pitchFamily="2" charset="2"/>
              <a:buChar char="ü"/>
            </a:pPr>
            <a:r>
              <a:rPr lang="fr-FR" dirty="0"/>
              <a:t>Créer variable qui </a:t>
            </a:r>
            <a:r>
              <a:rPr lang="fr-FR" b="1" dirty="0"/>
              <a:t>compte le nombre de jours </a:t>
            </a:r>
            <a:r>
              <a:rPr lang="fr-FR" dirty="0"/>
              <a:t>entre les deux,</a:t>
            </a:r>
          </a:p>
          <a:p>
            <a:pPr marL="285750" indent="-285750" algn="just">
              <a:buFont typeface="Wingdings" panose="05000000000000000000" pitchFamily="2" charset="2"/>
              <a:buChar char="ü"/>
            </a:pPr>
            <a:r>
              <a:rPr lang="fr-FR" dirty="0"/>
              <a:t>Puis création de la </a:t>
            </a:r>
            <a:r>
              <a:rPr lang="fr-FR" b="1" dirty="0"/>
              <a:t>liste de dates </a:t>
            </a:r>
            <a:r>
              <a:rPr lang="fr-FR" dirty="0"/>
              <a:t>avec fonction </a:t>
            </a:r>
            <a:r>
              <a:rPr lang="fr-FR" dirty="0" err="1"/>
              <a:t>List.Dates</a:t>
            </a:r>
            <a:endParaRPr lang="fr-FR" dirty="0"/>
          </a:p>
          <a:p>
            <a:pPr marL="285750" indent="-285750" algn="just">
              <a:buFont typeface="Wingdings" panose="05000000000000000000" pitchFamily="2" charset="2"/>
              <a:buChar char="ü"/>
            </a:pPr>
            <a:endParaRPr lang="fr-FR" dirty="0"/>
          </a:p>
          <a:p>
            <a:pPr marL="285750" indent="-285750" algn="just">
              <a:buFont typeface="Wingdings" panose="05000000000000000000" pitchFamily="2" charset="2"/>
              <a:buChar char="ü"/>
            </a:pPr>
            <a:endParaRPr lang="fr-FR" dirty="0"/>
          </a:p>
          <a:p>
            <a:pPr marL="285750" indent="-285750" algn="just">
              <a:buFont typeface="Wingdings" panose="05000000000000000000" pitchFamily="2" charset="2"/>
              <a:buChar char="ü"/>
            </a:pPr>
            <a:endParaRPr lang="fr-FR" dirty="0"/>
          </a:p>
          <a:p>
            <a:pPr marL="285750" indent="-285750" algn="just">
              <a:buFont typeface="Wingdings" panose="05000000000000000000" pitchFamily="2" charset="2"/>
              <a:buChar char="ü"/>
            </a:pPr>
            <a:endParaRPr lang="fr-FR" dirty="0"/>
          </a:p>
          <a:p>
            <a:pPr marL="285750" indent="-285750" algn="just">
              <a:buFont typeface="Wingdings" panose="05000000000000000000" pitchFamily="2" charset="2"/>
              <a:buChar char="ü"/>
            </a:pPr>
            <a:endParaRPr lang="fr-FR" dirty="0"/>
          </a:p>
          <a:p>
            <a:pPr marL="285750" indent="-285750" algn="just">
              <a:buFont typeface="Wingdings" panose="05000000000000000000" pitchFamily="2" charset="2"/>
              <a:buChar char="ü"/>
            </a:pPr>
            <a:endParaRPr lang="fr-FR" dirty="0"/>
          </a:p>
          <a:p>
            <a:pPr algn="just"/>
            <a:endParaRPr lang="fr-FR" dirty="0"/>
          </a:p>
          <a:p>
            <a:pPr marL="285750" indent="-285750" algn="just">
              <a:buFont typeface="Wingdings" panose="05000000000000000000" pitchFamily="2" charset="2"/>
              <a:buChar char="ü"/>
            </a:pPr>
            <a:endParaRPr lang="fr-FR" dirty="0"/>
          </a:p>
          <a:p>
            <a:pPr marL="285750" indent="-285750" algn="just">
              <a:buFont typeface="Wingdings" panose="05000000000000000000" pitchFamily="2" charset="2"/>
              <a:buChar char="ü"/>
            </a:pPr>
            <a:r>
              <a:rPr lang="fr-FR" dirty="0"/>
              <a:t>Dans l’onglet </a:t>
            </a:r>
            <a:r>
              <a:rPr lang="fr-FR" b="1" dirty="0"/>
              <a:t>Outils de liste</a:t>
            </a:r>
            <a:r>
              <a:rPr lang="fr-FR" dirty="0"/>
              <a:t> &gt; </a:t>
            </a:r>
            <a:r>
              <a:rPr lang="fr-FR" b="1" dirty="0"/>
              <a:t>Transformer</a:t>
            </a:r>
            <a:r>
              <a:rPr lang="fr-FR" dirty="0"/>
              <a:t>, cliquer sur </a:t>
            </a:r>
            <a:r>
              <a:rPr lang="fr-FR" b="1" dirty="0"/>
              <a:t>Convertir </a:t>
            </a:r>
            <a:r>
              <a:rPr lang="fr-FR" dirty="0"/>
              <a:t>&gt; </a:t>
            </a:r>
            <a:r>
              <a:rPr lang="fr-FR" b="1" dirty="0"/>
              <a:t>Vers la table</a:t>
            </a:r>
            <a:r>
              <a:rPr lang="fr-FR" dirty="0"/>
              <a:t> puis dans la fenêtre, cliquez sur </a:t>
            </a:r>
            <a:r>
              <a:rPr lang="fr-FR" b="1" dirty="0"/>
              <a:t>OK</a:t>
            </a:r>
          </a:p>
        </p:txBody>
      </p:sp>
      <p:sp>
        <p:nvSpPr>
          <p:cNvPr id="5" name="Espace réservé du numéro de diapositive 4">
            <a:extLst>
              <a:ext uri="{FF2B5EF4-FFF2-40B4-BE49-F238E27FC236}">
                <a16:creationId xmlns:a16="http://schemas.microsoft.com/office/drawing/2014/main" id="{7EBBF168-2205-2C49-07DC-355CE4339C73}"/>
              </a:ext>
            </a:extLst>
          </p:cNvPr>
          <p:cNvSpPr>
            <a:spLocks noGrp="1"/>
          </p:cNvSpPr>
          <p:nvPr>
            <p:ph type="sldNum" sz="quarter" idx="12"/>
          </p:nvPr>
        </p:nvSpPr>
        <p:spPr/>
        <p:txBody>
          <a:bodyPr/>
          <a:lstStyle/>
          <a:p>
            <a:pPr rtl="0"/>
            <a:fld id="{401CF334-2D5C-4859-84A6-CA7E6E43FAEB}" type="slidenum">
              <a:rPr lang="fr-FR" noProof="0" smtClean="0"/>
              <a:t>76</a:t>
            </a:fld>
            <a:endParaRPr lang="fr-FR" noProof="0"/>
          </a:p>
        </p:txBody>
      </p:sp>
      <p:sp>
        <p:nvSpPr>
          <p:cNvPr id="4" name="ZoneTexte 3">
            <a:extLst>
              <a:ext uri="{FF2B5EF4-FFF2-40B4-BE49-F238E27FC236}">
                <a16:creationId xmlns:a16="http://schemas.microsoft.com/office/drawing/2014/main" id="{BCF70037-49B2-3279-E69F-6BC4D1DDFC0C}"/>
              </a:ext>
            </a:extLst>
          </p:cNvPr>
          <p:cNvSpPr txBox="1"/>
          <p:nvPr/>
        </p:nvSpPr>
        <p:spPr>
          <a:xfrm>
            <a:off x="4243812" y="3429000"/>
            <a:ext cx="6097508" cy="1815882"/>
          </a:xfrm>
          <a:prstGeom prst="rect">
            <a:avLst/>
          </a:prstGeom>
          <a:noFill/>
        </p:spPr>
        <p:txBody>
          <a:bodyPr wrap="square">
            <a:spAutoFit/>
          </a:bodyPr>
          <a:lstStyle/>
          <a:p>
            <a:r>
              <a:rPr lang="fr-FR" sz="1400" i="1" dirty="0">
                <a:solidFill>
                  <a:srgbClr val="00B0F0"/>
                </a:solidFill>
              </a:rPr>
              <a:t>let</a:t>
            </a:r>
          </a:p>
          <a:p>
            <a:r>
              <a:rPr lang="fr-FR" sz="1400" i="1" dirty="0">
                <a:solidFill>
                  <a:srgbClr val="00B0F0"/>
                </a:solidFill>
              </a:rPr>
              <a:t>		// Création listing de dates sur dates fixes</a:t>
            </a:r>
          </a:p>
          <a:p>
            <a:r>
              <a:rPr lang="fr-FR" sz="1400" i="1" dirty="0" err="1">
                <a:solidFill>
                  <a:srgbClr val="00B0F0"/>
                </a:solidFill>
              </a:rPr>
              <a:t>DateDebut</a:t>
            </a:r>
            <a:r>
              <a:rPr lang="fr-FR" sz="1400" i="1" dirty="0">
                <a:solidFill>
                  <a:srgbClr val="00B0F0"/>
                </a:solidFill>
              </a:rPr>
              <a:t>=#date(2010, 1, 1),</a:t>
            </a:r>
          </a:p>
          <a:p>
            <a:r>
              <a:rPr lang="fr-FR" sz="1400" i="1" dirty="0" err="1">
                <a:solidFill>
                  <a:srgbClr val="00B0F0"/>
                </a:solidFill>
              </a:rPr>
              <a:t>DateFin</a:t>
            </a:r>
            <a:r>
              <a:rPr lang="fr-FR" sz="1400" i="1" dirty="0">
                <a:solidFill>
                  <a:srgbClr val="00B0F0"/>
                </a:solidFill>
              </a:rPr>
              <a:t>=#date(2030, 12, 31),</a:t>
            </a:r>
          </a:p>
          <a:p>
            <a:r>
              <a:rPr lang="fr-FR" sz="1400" i="1" dirty="0" err="1">
                <a:solidFill>
                  <a:srgbClr val="00B0F0"/>
                </a:solidFill>
              </a:rPr>
              <a:t>NbJour</a:t>
            </a:r>
            <a:r>
              <a:rPr lang="fr-FR" sz="1400" i="1" dirty="0">
                <a:solidFill>
                  <a:srgbClr val="00B0F0"/>
                </a:solidFill>
              </a:rPr>
              <a:t> = </a:t>
            </a:r>
            <a:r>
              <a:rPr lang="fr-FR" sz="1400" i="1" dirty="0" err="1">
                <a:solidFill>
                  <a:srgbClr val="00B0F0"/>
                </a:solidFill>
              </a:rPr>
              <a:t>Duration.Days</a:t>
            </a:r>
            <a:r>
              <a:rPr lang="fr-FR" sz="1400" i="1" dirty="0">
                <a:solidFill>
                  <a:srgbClr val="00B0F0"/>
                </a:solidFill>
              </a:rPr>
              <a:t>(</a:t>
            </a:r>
            <a:r>
              <a:rPr lang="fr-FR" sz="1400" i="1" dirty="0" err="1">
                <a:solidFill>
                  <a:srgbClr val="00B0F0"/>
                </a:solidFill>
              </a:rPr>
              <a:t>DateFin-DateDebut</a:t>
            </a:r>
            <a:r>
              <a:rPr lang="fr-FR" sz="1400" i="1" dirty="0">
                <a:solidFill>
                  <a:srgbClr val="00B0F0"/>
                </a:solidFill>
              </a:rPr>
              <a:t>),</a:t>
            </a:r>
          </a:p>
          <a:p>
            <a:r>
              <a:rPr lang="fr-FR" sz="1400" i="1" dirty="0">
                <a:solidFill>
                  <a:srgbClr val="00B0F0"/>
                </a:solidFill>
              </a:rPr>
              <a:t>Source = </a:t>
            </a:r>
            <a:r>
              <a:rPr lang="fr-FR" sz="1400" i="1" dirty="0" err="1">
                <a:solidFill>
                  <a:srgbClr val="00B0F0"/>
                </a:solidFill>
              </a:rPr>
              <a:t>List.Dates</a:t>
            </a:r>
            <a:r>
              <a:rPr lang="fr-FR" sz="1400" i="1" dirty="0">
                <a:solidFill>
                  <a:srgbClr val="00B0F0"/>
                </a:solidFill>
              </a:rPr>
              <a:t>(</a:t>
            </a:r>
            <a:r>
              <a:rPr lang="fr-FR" sz="1400" i="1" dirty="0" err="1">
                <a:solidFill>
                  <a:srgbClr val="00B0F0"/>
                </a:solidFill>
              </a:rPr>
              <a:t>DateDebut</a:t>
            </a:r>
            <a:r>
              <a:rPr lang="fr-FR" sz="1400" i="1" dirty="0">
                <a:solidFill>
                  <a:srgbClr val="00B0F0"/>
                </a:solidFill>
              </a:rPr>
              <a:t>, NbJour</a:t>
            </a:r>
            <a:r>
              <a:rPr lang="fr-FR" sz="1400" b="1" i="1" dirty="0">
                <a:solidFill>
                  <a:srgbClr val="00B0F0"/>
                </a:solidFill>
              </a:rPr>
              <a:t>+1</a:t>
            </a:r>
            <a:r>
              <a:rPr lang="fr-FR" sz="1400" i="1" dirty="0">
                <a:solidFill>
                  <a:srgbClr val="00B0F0"/>
                </a:solidFill>
              </a:rPr>
              <a:t>, #duration(1, 0, 0 ,0))</a:t>
            </a:r>
          </a:p>
          <a:p>
            <a:endParaRPr lang="fr-FR" sz="1400" i="1" dirty="0">
              <a:solidFill>
                <a:srgbClr val="00B0F0"/>
              </a:solidFill>
            </a:endParaRPr>
          </a:p>
          <a:p>
            <a:r>
              <a:rPr lang="fr-FR" sz="1400" i="1" dirty="0">
                <a:solidFill>
                  <a:srgbClr val="00B0F0"/>
                </a:solidFill>
              </a:rPr>
              <a:t>in Source</a:t>
            </a:r>
          </a:p>
        </p:txBody>
      </p:sp>
    </p:spTree>
    <p:extLst>
      <p:ext uri="{BB962C8B-B14F-4D97-AF65-F5344CB8AC3E}">
        <p14:creationId xmlns:p14="http://schemas.microsoft.com/office/powerpoint/2010/main" val="4281700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B7D946-8DF7-725F-81DA-CF291A6DE58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2E48027-624F-9FF5-189A-49A9CFD7B136}"/>
              </a:ext>
            </a:extLst>
          </p:cNvPr>
          <p:cNvSpPr>
            <a:spLocks noGrp="1"/>
          </p:cNvSpPr>
          <p:nvPr>
            <p:ph type="title"/>
          </p:nvPr>
        </p:nvSpPr>
        <p:spPr>
          <a:xfrm>
            <a:off x="2226881" y="519759"/>
            <a:ext cx="9192675" cy="1280890"/>
          </a:xfrm>
        </p:spPr>
        <p:txBody>
          <a:bodyPr rtlCol="0">
            <a:normAutofit/>
          </a:bodyPr>
          <a:lstStyle/>
          <a:p>
            <a:pPr rtl="0"/>
            <a:r>
              <a:rPr lang="fr-FR" dirty="0"/>
              <a:t>Créer un calendrier sur M</a:t>
            </a:r>
            <a:br>
              <a:rPr lang="fr-FR" dirty="0"/>
            </a:br>
            <a:r>
              <a:rPr lang="fr-FR" dirty="0"/>
              <a:t>Code avec dates dynamiques (4/6)</a:t>
            </a:r>
          </a:p>
        </p:txBody>
      </p:sp>
      <p:sp>
        <p:nvSpPr>
          <p:cNvPr id="3" name="Rectangle 2">
            <a:extLst>
              <a:ext uri="{FF2B5EF4-FFF2-40B4-BE49-F238E27FC236}">
                <a16:creationId xmlns:a16="http://schemas.microsoft.com/office/drawing/2014/main" id="{919ABAEE-5A20-BAD4-FA02-8AA1A357713B}"/>
              </a:ext>
            </a:extLst>
          </p:cNvPr>
          <p:cNvSpPr/>
          <p:nvPr/>
        </p:nvSpPr>
        <p:spPr>
          <a:xfrm>
            <a:off x="2226881" y="1830017"/>
            <a:ext cx="9116291" cy="4247317"/>
          </a:xfrm>
          <a:prstGeom prst="rect">
            <a:avLst/>
          </a:prstGeom>
        </p:spPr>
        <p:txBody>
          <a:bodyPr wrap="square">
            <a:spAutoFit/>
          </a:bodyPr>
          <a:lstStyle/>
          <a:p>
            <a:pPr marL="285750" indent="-285750" algn="just">
              <a:buFont typeface="Wingdings" panose="05000000000000000000" pitchFamily="2" charset="2"/>
              <a:buChar char="ü"/>
            </a:pPr>
            <a:r>
              <a:rPr lang="fr-FR" b="1" dirty="0">
                <a:solidFill>
                  <a:schemeClr val="accent2"/>
                </a:solidFill>
              </a:rPr>
              <a:t>Ecrire directement du code dans l’éditeur avancé </a:t>
            </a:r>
            <a:r>
              <a:rPr lang="fr-FR" b="1" dirty="0">
                <a:solidFill>
                  <a:schemeClr val="accent2"/>
                </a:solidFill>
                <a:effectLst/>
              </a:rPr>
              <a:t>:</a:t>
            </a:r>
          </a:p>
          <a:p>
            <a:pPr marL="285750" indent="-285750" algn="just">
              <a:buFont typeface="Wingdings" panose="05000000000000000000" pitchFamily="2" charset="2"/>
              <a:buChar char="ü"/>
            </a:pPr>
            <a:r>
              <a:rPr lang="fr-FR" dirty="0"/>
              <a:t>Spécifier que la </a:t>
            </a:r>
            <a:r>
              <a:rPr lang="fr-FR" b="1" dirty="0"/>
              <a:t>date de début </a:t>
            </a:r>
            <a:r>
              <a:rPr lang="fr-FR" dirty="0"/>
              <a:t>est la date la plus petite de la table de ventes,</a:t>
            </a:r>
          </a:p>
          <a:p>
            <a:pPr marL="285750" indent="-285750" algn="just">
              <a:buFont typeface="Wingdings" panose="05000000000000000000" pitchFamily="2" charset="2"/>
              <a:buChar char="ü"/>
            </a:pPr>
            <a:r>
              <a:rPr lang="fr-FR" dirty="0"/>
              <a:t>Spécifier que la </a:t>
            </a:r>
            <a:r>
              <a:rPr lang="fr-FR" b="1" dirty="0"/>
              <a:t>date de fin </a:t>
            </a:r>
            <a:r>
              <a:rPr lang="fr-FR" dirty="0"/>
              <a:t>est la date la plus grande de la table de ventes,</a:t>
            </a:r>
          </a:p>
          <a:p>
            <a:pPr marL="285750" indent="-285750" algn="just">
              <a:buFont typeface="Wingdings" panose="05000000000000000000" pitchFamily="2" charset="2"/>
              <a:buChar char="ü"/>
            </a:pPr>
            <a:r>
              <a:rPr lang="fr-FR" dirty="0"/>
              <a:t>Créer variable qui </a:t>
            </a:r>
            <a:r>
              <a:rPr lang="fr-FR" b="1" dirty="0"/>
              <a:t>compte le nombre de jours </a:t>
            </a:r>
            <a:r>
              <a:rPr lang="fr-FR" dirty="0"/>
              <a:t>entre les deux,</a:t>
            </a:r>
          </a:p>
          <a:p>
            <a:pPr marL="285750" indent="-285750" algn="just">
              <a:buFont typeface="Wingdings" panose="05000000000000000000" pitchFamily="2" charset="2"/>
              <a:buChar char="ü"/>
            </a:pPr>
            <a:r>
              <a:rPr lang="fr-FR" dirty="0"/>
              <a:t>Puis création de la </a:t>
            </a:r>
            <a:r>
              <a:rPr lang="fr-FR" b="1" dirty="0"/>
              <a:t>liste de dates </a:t>
            </a:r>
            <a:r>
              <a:rPr lang="fr-FR" dirty="0"/>
              <a:t>avec fonction </a:t>
            </a:r>
            <a:r>
              <a:rPr lang="fr-FR" dirty="0" err="1"/>
              <a:t>List.Dates</a:t>
            </a:r>
            <a:r>
              <a:rPr lang="fr-FR" dirty="0"/>
              <a:t>,</a:t>
            </a:r>
          </a:p>
          <a:p>
            <a:pPr marL="285750" indent="-285750" algn="just">
              <a:buFont typeface="Wingdings" panose="05000000000000000000" pitchFamily="2" charset="2"/>
              <a:buChar char="ü"/>
            </a:pPr>
            <a:endParaRPr lang="fr-FR" dirty="0"/>
          </a:p>
          <a:p>
            <a:pPr marL="285750" indent="-285750" algn="just">
              <a:buFont typeface="Wingdings" panose="05000000000000000000" pitchFamily="2" charset="2"/>
              <a:buChar char="ü"/>
            </a:pPr>
            <a:endParaRPr lang="fr-FR" dirty="0"/>
          </a:p>
          <a:p>
            <a:pPr marL="285750" indent="-285750" algn="just">
              <a:buFont typeface="Wingdings" panose="05000000000000000000" pitchFamily="2" charset="2"/>
              <a:buChar char="ü"/>
            </a:pPr>
            <a:endParaRPr lang="fr-FR" dirty="0"/>
          </a:p>
          <a:p>
            <a:pPr marL="285750" indent="-285750" algn="just">
              <a:buFont typeface="Wingdings" panose="05000000000000000000" pitchFamily="2" charset="2"/>
              <a:buChar char="ü"/>
            </a:pPr>
            <a:endParaRPr lang="fr-FR" dirty="0"/>
          </a:p>
          <a:p>
            <a:pPr marL="285750" indent="-285750" algn="just">
              <a:buFont typeface="Wingdings" panose="05000000000000000000" pitchFamily="2" charset="2"/>
              <a:buChar char="ü"/>
            </a:pPr>
            <a:endParaRPr lang="fr-FR" dirty="0"/>
          </a:p>
          <a:p>
            <a:pPr marL="285750" indent="-285750" algn="just">
              <a:buFont typeface="Wingdings" panose="05000000000000000000" pitchFamily="2" charset="2"/>
              <a:buChar char="ü"/>
            </a:pPr>
            <a:endParaRPr lang="fr-FR" i="1" dirty="0"/>
          </a:p>
          <a:p>
            <a:pPr algn="just"/>
            <a:endParaRPr lang="fr-FR" i="1" dirty="0"/>
          </a:p>
          <a:p>
            <a:pPr algn="just"/>
            <a:endParaRPr lang="fr-FR" i="1" dirty="0"/>
          </a:p>
          <a:p>
            <a:pPr marL="285750" indent="-285750" algn="just">
              <a:buFont typeface="Wingdings" panose="05000000000000000000" pitchFamily="2" charset="2"/>
              <a:buChar char="ü"/>
            </a:pPr>
            <a:r>
              <a:rPr lang="fr-FR" dirty="0"/>
              <a:t>Dans l’onglet </a:t>
            </a:r>
            <a:r>
              <a:rPr lang="fr-FR" b="1" dirty="0"/>
              <a:t>Outils de liste</a:t>
            </a:r>
            <a:r>
              <a:rPr lang="fr-FR" dirty="0"/>
              <a:t> &gt; </a:t>
            </a:r>
            <a:r>
              <a:rPr lang="fr-FR" b="1" dirty="0"/>
              <a:t>Transformer</a:t>
            </a:r>
            <a:r>
              <a:rPr lang="fr-FR" dirty="0"/>
              <a:t>, cliquer sur </a:t>
            </a:r>
            <a:r>
              <a:rPr lang="fr-FR" b="1" dirty="0"/>
              <a:t>Convertir </a:t>
            </a:r>
            <a:r>
              <a:rPr lang="fr-FR" dirty="0"/>
              <a:t>&gt; </a:t>
            </a:r>
            <a:r>
              <a:rPr lang="fr-FR" b="1" dirty="0"/>
              <a:t>Vers la table</a:t>
            </a:r>
            <a:r>
              <a:rPr lang="fr-FR" dirty="0"/>
              <a:t> puis dans la fenêtre, cliquez sur </a:t>
            </a:r>
            <a:r>
              <a:rPr lang="fr-FR" b="1" dirty="0"/>
              <a:t>OK</a:t>
            </a:r>
          </a:p>
        </p:txBody>
      </p:sp>
      <p:sp>
        <p:nvSpPr>
          <p:cNvPr id="5" name="Espace réservé du numéro de diapositive 4">
            <a:extLst>
              <a:ext uri="{FF2B5EF4-FFF2-40B4-BE49-F238E27FC236}">
                <a16:creationId xmlns:a16="http://schemas.microsoft.com/office/drawing/2014/main" id="{330A11EA-F1EA-15F2-4D8D-D89BB9120D8C}"/>
              </a:ext>
            </a:extLst>
          </p:cNvPr>
          <p:cNvSpPr>
            <a:spLocks noGrp="1"/>
          </p:cNvSpPr>
          <p:nvPr>
            <p:ph type="sldNum" sz="quarter" idx="12"/>
          </p:nvPr>
        </p:nvSpPr>
        <p:spPr/>
        <p:txBody>
          <a:bodyPr/>
          <a:lstStyle/>
          <a:p>
            <a:pPr rtl="0"/>
            <a:fld id="{401CF334-2D5C-4859-84A6-CA7E6E43FAEB}" type="slidenum">
              <a:rPr lang="fr-FR" noProof="0" smtClean="0"/>
              <a:t>77</a:t>
            </a:fld>
            <a:endParaRPr lang="fr-FR" noProof="0"/>
          </a:p>
        </p:txBody>
      </p:sp>
      <p:sp>
        <p:nvSpPr>
          <p:cNvPr id="7" name="ZoneTexte 6">
            <a:extLst>
              <a:ext uri="{FF2B5EF4-FFF2-40B4-BE49-F238E27FC236}">
                <a16:creationId xmlns:a16="http://schemas.microsoft.com/office/drawing/2014/main" id="{B9E44C0B-3EC6-BAF5-CADB-B0FC01DDEB7B}"/>
              </a:ext>
            </a:extLst>
          </p:cNvPr>
          <p:cNvSpPr txBox="1"/>
          <p:nvPr/>
        </p:nvSpPr>
        <p:spPr>
          <a:xfrm>
            <a:off x="4252866" y="3429000"/>
            <a:ext cx="6097508" cy="1815882"/>
          </a:xfrm>
          <a:prstGeom prst="rect">
            <a:avLst/>
          </a:prstGeom>
          <a:noFill/>
        </p:spPr>
        <p:txBody>
          <a:bodyPr wrap="square">
            <a:spAutoFit/>
          </a:bodyPr>
          <a:lstStyle/>
          <a:p>
            <a:r>
              <a:rPr lang="fr-FR" sz="1400" i="1" dirty="0">
                <a:solidFill>
                  <a:srgbClr val="00B0F0"/>
                </a:solidFill>
              </a:rPr>
              <a:t>let</a:t>
            </a:r>
          </a:p>
          <a:p>
            <a:r>
              <a:rPr lang="fr-FR" sz="1400" i="1" dirty="0">
                <a:solidFill>
                  <a:srgbClr val="00B0F0"/>
                </a:solidFill>
              </a:rPr>
              <a:t>		// Création listing de dates sur dates dynamiques</a:t>
            </a:r>
          </a:p>
          <a:p>
            <a:r>
              <a:rPr lang="fr-FR" sz="1400" i="1" dirty="0" err="1">
                <a:solidFill>
                  <a:srgbClr val="00B0F0"/>
                </a:solidFill>
              </a:rPr>
              <a:t>DateDebut</a:t>
            </a:r>
            <a:r>
              <a:rPr lang="fr-FR" sz="1400" i="1" dirty="0">
                <a:solidFill>
                  <a:srgbClr val="00B0F0"/>
                </a:solidFill>
              </a:rPr>
              <a:t>=</a:t>
            </a:r>
            <a:r>
              <a:rPr lang="fr-FR" sz="1400" b="1" i="1" dirty="0" err="1">
                <a:solidFill>
                  <a:srgbClr val="00B0F0"/>
                </a:solidFill>
              </a:rPr>
              <a:t>List.Min</a:t>
            </a:r>
            <a:r>
              <a:rPr lang="fr-FR" sz="1400" i="1" dirty="0">
                <a:solidFill>
                  <a:srgbClr val="00B0F0"/>
                </a:solidFill>
              </a:rPr>
              <a:t>(Ventes[Date de vente]),</a:t>
            </a:r>
          </a:p>
          <a:p>
            <a:r>
              <a:rPr lang="fr-FR" sz="1400" i="1" dirty="0" err="1">
                <a:solidFill>
                  <a:srgbClr val="00B0F0"/>
                </a:solidFill>
              </a:rPr>
              <a:t>DateFin</a:t>
            </a:r>
            <a:r>
              <a:rPr lang="fr-FR" sz="1400" i="1" dirty="0">
                <a:solidFill>
                  <a:srgbClr val="00B0F0"/>
                </a:solidFill>
              </a:rPr>
              <a:t>=</a:t>
            </a:r>
            <a:r>
              <a:rPr lang="fr-FR" sz="1400" b="1" i="1" dirty="0" err="1">
                <a:solidFill>
                  <a:srgbClr val="00B0F0"/>
                </a:solidFill>
              </a:rPr>
              <a:t>List.Max</a:t>
            </a:r>
            <a:r>
              <a:rPr lang="fr-FR" sz="1400" i="1" dirty="0">
                <a:solidFill>
                  <a:srgbClr val="00B0F0"/>
                </a:solidFill>
              </a:rPr>
              <a:t>(Ventes[Date de vente]),</a:t>
            </a:r>
          </a:p>
          <a:p>
            <a:r>
              <a:rPr lang="fr-FR" sz="1400" i="1" dirty="0" err="1">
                <a:solidFill>
                  <a:srgbClr val="00B0F0"/>
                </a:solidFill>
              </a:rPr>
              <a:t>NbJour</a:t>
            </a:r>
            <a:r>
              <a:rPr lang="fr-FR" sz="1400" i="1" dirty="0">
                <a:solidFill>
                  <a:srgbClr val="00B0F0"/>
                </a:solidFill>
              </a:rPr>
              <a:t> = </a:t>
            </a:r>
            <a:r>
              <a:rPr lang="fr-FR" sz="1400" i="1" dirty="0" err="1">
                <a:solidFill>
                  <a:srgbClr val="00B0F0"/>
                </a:solidFill>
              </a:rPr>
              <a:t>Duration.Days</a:t>
            </a:r>
            <a:r>
              <a:rPr lang="fr-FR" sz="1400" i="1" dirty="0">
                <a:solidFill>
                  <a:srgbClr val="00B0F0"/>
                </a:solidFill>
              </a:rPr>
              <a:t>(</a:t>
            </a:r>
            <a:r>
              <a:rPr lang="fr-FR" sz="1400" i="1" dirty="0" err="1">
                <a:solidFill>
                  <a:srgbClr val="00B0F0"/>
                </a:solidFill>
              </a:rPr>
              <a:t>DateFin-DateDebut</a:t>
            </a:r>
            <a:r>
              <a:rPr lang="fr-FR" sz="1400" i="1" dirty="0">
                <a:solidFill>
                  <a:srgbClr val="00B0F0"/>
                </a:solidFill>
              </a:rPr>
              <a:t>),</a:t>
            </a:r>
          </a:p>
          <a:p>
            <a:r>
              <a:rPr lang="fr-FR" sz="1400" i="1" dirty="0">
                <a:solidFill>
                  <a:srgbClr val="00B0F0"/>
                </a:solidFill>
              </a:rPr>
              <a:t>Source = </a:t>
            </a:r>
            <a:r>
              <a:rPr lang="fr-FR" sz="1400" i="1" dirty="0" err="1">
                <a:solidFill>
                  <a:srgbClr val="00B0F0"/>
                </a:solidFill>
              </a:rPr>
              <a:t>List.Dates</a:t>
            </a:r>
            <a:r>
              <a:rPr lang="fr-FR" sz="1400" i="1" dirty="0">
                <a:solidFill>
                  <a:srgbClr val="00B0F0"/>
                </a:solidFill>
              </a:rPr>
              <a:t>(</a:t>
            </a:r>
            <a:r>
              <a:rPr lang="fr-FR" sz="1400" i="1" dirty="0" err="1">
                <a:solidFill>
                  <a:srgbClr val="00B0F0"/>
                </a:solidFill>
              </a:rPr>
              <a:t>DateDebut</a:t>
            </a:r>
            <a:r>
              <a:rPr lang="fr-FR" sz="1400" i="1" dirty="0">
                <a:solidFill>
                  <a:srgbClr val="00B0F0"/>
                </a:solidFill>
              </a:rPr>
              <a:t>, NbJour</a:t>
            </a:r>
            <a:r>
              <a:rPr lang="fr-FR" sz="1400" b="1" i="1" dirty="0">
                <a:solidFill>
                  <a:srgbClr val="00B0F0"/>
                </a:solidFill>
              </a:rPr>
              <a:t>+1</a:t>
            </a:r>
            <a:r>
              <a:rPr lang="fr-FR" sz="1400" i="1" dirty="0">
                <a:solidFill>
                  <a:srgbClr val="00B0F0"/>
                </a:solidFill>
              </a:rPr>
              <a:t>, #duration(1, 0, 0 ,0))</a:t>
            </a:r>
          </a:p>
          <a:p>
            <a:endParaRPr lang="fr-FR" sz="1400" i="1" dirty="0">
              <a:solidFill>
                <a:srgbClr val="00B0F0"/>
              </a:solidFill>
            </a:endParaRPr>
          </a:p>
          <a:p>
            <a:r>
              <a:rPr lang="fr-FR" sz="1400" i="1" dirty="0">
                <a:solidFill>
                  <a:srgbClr val="00B0F0"/>
                </a:solidFill>
              </a:rPr>
              <a:t>in Source</a:t>
            </a:r>
          </a:p>
        </p:txBody>
      </p:sp>
    </p:spTree>
    <p:extLst>
      <p:ext uri="{BB962C8B-B14F-4D97-AF65-F5344CB8AC3E}">
        <p14:creationId xmlns:p14="http://schemas.microsoft.com/office/powerpoint/2010/main" val="3820358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BE6D95-2B9C-55A7-94E5-E01BF587CCA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441EB0C-F41C-8334-CD5A-903DC89DB553}"/>
              </a:ext>
            </a:extLst>
          </p:cNvPr>
          <p:cNvSpPr>
            <a:spLocks noGrp="1"/>
          </p:cNvSpPr>
          <p:nvPr>
            <p:ph type="title"/>
          </p:nvPr>
        </p:nvSpPr>
        <p:spPr>
          <a:xfrm>
            <a:off x="2226881" y="519759"/>
            <a:ext cx="9192675" cy="1280890"/>
          </a:xfrm>
        </p:spPr>
        <p:txBody>
          <a:bodyPr rtlCol="0">
            <a:normAutofit/>
          </a:bodyPr>
          <a:lstStyle/>
          <a:p>
            <a:pPr rtl="0"/>
            <a:r>
              <a:rPr lang="fr-FR" dirty="0"/>
              <a:t>Créer un calendrier sur M</a:t>
            </a:r>
            <a:br>
              <a:rPr lang="fr-FR" dirty="0"/>
            </a:br>
            <a:r>
              <a:rPr lang="fr-FR" dirty="0"/>
              <a:t>Génération table finale (5/6)</a:t>
            </a:r>
          </a:p>
        </p:txBody>
      </p:sp>
      <p:sp>
        <p:nvSpPr>
          <p:cNvPr id="3" name="Rectangle 2">
            <a:extLst>
              <a:ext uri="{FF2B5EF4-FFF2-40B4-BE49-F238E27FC236}">
                <a16:creationId xmlns:a16="http://schemas.microsoft.com/office/drawing/2014/main" id="{5F5939D2-3658-6754-8A97-334D1B185252}"/>
              </a:ext>
            </a:extLst>
          </p:cNvPr>
          <p:cNvSpPr/>
          <p:nvPr/>
        </p:nvSpPr>
        <p:spPr>
          <a:xfrm>
            <a:off x="2226881" y="1830017"/>
            <a:ext cx="9116291" cy="3539430"/>
          </a:xfrm>
          <a:prstGeom prst="rect">
            <a:avLst/>
          </a:prstGeom>
        </p:spPr>
        <p:txBody>
          <a:bodyPr wrap="square">
            <a:spAutoFit/>
          </a:bodyPr>
          <a:lstStyle/>
          <a:p>
            <a:pPr marL="285750" indent="-285750" algn="just">
              <a:buFont typeface="Wingdings" panose="05000000000000000000" pitchFamily="2" charset="2"/>
              <a:buChar char="ü"/>
            </a:pPr>
            <a:r>
              <a:rPr lang="fr-FR" b="1" dirty="0">
                <a:solidFill>
                  <a:schemeClr val="accent2"/>
                </a:solidFill>
              </a:rPr>
              <a:t>Transformer la liste en table </a:t>
            </a:r>
            <a:r>
              <a:rPr lang="fr-FR" b="1" dirty="0">
                <a:solidFill>
                  <a:schemeClr val="accent2"/>
                </a:solidFill>
                <a:effectLst/>
              </a:rPr>
              <a:t>:</a:t>
            </a:r>
          </a:p>
          <a:p>
            <a:pPr marL="285750" indent="-285750" algn="just">
              <a:buFont typeface="Wingdings" panose="05000000000000000000" pitchFamily="2" charset="2"/>
              <a:buChar char="ü"/>
            </a:pPr>
            <a:r>
              <a:rPr lang="fr-FR" dirty="0"/>
              <a:t>Dans l’onglet </a:t>
            </a:r>
            <a:r>
              <a:rPr lang="fr-FR" b="1" dirty="0"/>
              <a:t>Outils de liste</a:t>
            </a:r>
            <a:r>
              <a:rPr lang="fr-FR" dirty="0"/>
              <a:t> &gt; </a:t>
            </a:r>
            <a:r>
              <a:rPr lang="fr-FR" b="1" dirty="0"/>
              <a:t>Transformer</a:t>
            </a:r>
            <a:r>
              <a:rPr lang="fr-FR" dirty="0"/>
              <a:t>, cliquer sur </a:t>
            </a:r>
            <a:r>
              <a:rPr lang="fr-FR" b="1" dirty="0"/>
              <a:t>Convertir </a:t>
            </a:r>
            <a:r>
              <a:rPr lang="fr-FR" dirty="0"/>
              <a:t>&gt; </a:t>
            </a:r>
            <a:r>
              <a:rPr lang="fr-FR" b="1" dirty="0"/>
              <a:t>Vers la table</a:t>
            </a:r>
            <a:r>
              <a:rPr lang="fr-FR" dirty="0"/>
              <a:t> puis dans la fenêtre, cliquez sur </a:t>
            </a:r>
            <a:r>
              <a:rPr lang="fr-FR" b="1" dirty="0"/>
              <a:t>OK</a:t>
            </a:r>
          </a:p>
          <a:p>
            <a:pPr marL="285750" indent="-285750" algn="just">
              <a:buFont typeface="Wingdings" panose="05000000000000000000" pitchFamily="2" charset="2"/>
              <a:buChar char="ü"/>
            </a:pPr>
            <a:r>
              <a:rPr lang="fr-FR" b="1" dirty="0"/>
              <a:t>Changer </a:t>
            </a:r>
            <a:r>
              <a:rPr lang="fr-FR" dirty="0"/>
              <a:t>le type de données</a:t>
            </a:r>
          </a:p>
          <a:p>
            <a:pPr marL="285750" indent="-285750" algn="just">
              <a:buFont typeface="Wingdings" panose="05000000000000000000" pitchFamily="2" charset="2"/>
              <a:buChar char="ü"/>
            </a:pPr>
            <a:r>
              <a:rPr lang="fr-FR" b="1" dirty="0"/>
              <a:t>Renommer </a:t>
            </a:r>
            <a:r>
              <a:rPr lang="fr-FR" dirty="0"/>
              <a:t>en « </a:t>
            </a:r>
            <a:r>
              <a:rPr lang="fr-FR" dirty="0" err="1"/>
              <a:t>CleDate</a:t>
            </a:r>
            <a:r>
              <a:rPr lang="fr-FR" dirty="0"/>
              <a:t> »</a:t>
            </a:r>
          </a:p>
          <a:p>
            <a:pPr marL="285750" indent="-285750" algn="just">
              <a:buFont typeface="Wingdings" panose="05000000000000000000" pitchFamily="2" charset="2"/>
              <a:buChar char="ü"/>
            </a:pPr>
            <a:endParaRPr lang="fr-FR" i="1" dirty="0"/>
          </a:p>
          <a:p>
            <a:pPr algn="just"/>
            <a:endParaRPr lang="fr-FR" i="1" dirty="0"/>
          </a:p>
          <a:p>
            <a:pPr algn="just"/>
            <a:endParaRPr lang="fr-FR" sz="800" i="1" dirty="0"/>
          </a:p>
          <a:p>
            <a:pPr marL="285750" indent="-285750" algn="just">
              <a:buFont typeface="Wingdings" panose="05000000000000000000" pitchFamily="2" charset="2"/>
              <a:buChar char="ü"/>
            </a:pPr>
            <a:r>
              <a:rPr lang="fr-FR" b="1" dirty="0">
                <a:solidFill>
                  <a:schemeClr val="accent2"/>
                </a:solidFill>
                <a:effectLst/>
              </a:rPr>
              <a:t>Ajouter </a:t>
            </a:r>
            <a:r>
              <a:rPr lang="fr-FR" b="1" dirty="0">
                <a:solidFill>
                  <a:schemeClr val="accent2"/>
                </a:solidFill>
              </a:rPr>
              <a:t>les colonnes d’attributs de date (année, mois, etc.) </a:t>
            </a:r>
            <a:r>
              <a:rPr lang="fr-FR" b="1" dirty="0">
                <a:solidFill>
                  <a:schemeClr val="accent2"/>
                </a:solidFill>
                <a:effectLst/>
              </a:rPr>
              <a:t>:</a:t>
            </a:r>
          </a:p>
          <a:p>
            <a:pPr marL="285750" indent="-285750" algn="just">
              <a:buFont typeface="Wingdings" panose="05000000000000000000" pitchFamily="2" charset="2"/>
              <a:buChar char="ü"/>
            </a:pPr>
            <a:r>
              <a:rPr lang="fr-FR" dirty="0">
                <a:effectLst/>
              </a:rPr>
              <a:t>Dans l’onglet </a:t>
            </a:r>
            <a:r>
              <a:rPr lang="fr-FR" b="1" dirty="0">
                <a:effectLst/>
              </a:rPr>
              <a:t>Ajouter une colonne &gt; Date &gt; Année/Mois/Trimestre/Semaine/Jour</a:t>
            </a:r>
            <a:endParaRPr lang="fr-FR" dirty="0">
              <a:effectLst/>
            </a:endParaRPr>
          </a:p>
          <a:p>
            <a:pPr marL="285750" indent="-285750" algn="just">
              <a:buFont typeface="Wingdings" panose="05000000000000000000" pitchFamily="2" charset="2"/>
              <a:buChar char="ü"/>
            </a:pPr>
            <a:endParaRPr lang="fr-FR" i="1" dirty="0"/>
          </a:p>
          <a:p>
            <a:endParaRPr lang="fr-FR" i="1" dirty="0"/>
          </a:p>
        </p:txBody>
      </p:sp>
      <p:sp>
        <p:nvSpPr>
          <p:cNvPr id="5" name="Espace réservé du numéro de diapositive 4">
            <a:extLst>
              <a:ext uri="{FF2B5EF4-FFF2-40B4-BE49-F238E27FC236}">
                <a16:creationId xmlns:a16="http://schemas.microsoft.com/office/drawing/2014/main" id="{26F3DE58-4891-2FA4-AD4A-17CCB6E4A6A2}"/>
              </a:ext>
            </a:extLst>
          </p:cNvPr>
          <p:cNvSpPr>
            <a:spLocks noGrp="1"/>
          </p:cNvSpPr>
          <p:nvPr>
            <p:ph type="sldNum" sz="quarter" idx="12"/>
          </p:nvPr>
        </p:nvSpPr>
        <p:spPr/>
        <p:txBody>
          <a:bodyPr/>
          <a:lstStyle/>
          <a:p>
            <a:pPr rtl="0"/>
            <a:fld id="{401CF334-2D5C-4859-84A6-CA7E6E43FAEB}" type="slidenum">
              <a:rPr lang="fr-FR" noProof="0" smtClean="0"/>
              <a:t>78</a:t>
            </a:fld>
            <a:endParaRPr lang="fr-FR" noProof="0"/>
          </a:p>
        </p:txBody>
      </p:sp>
      <p:pic>
        <p:nvPicPr>
          <p:cNvPr id="6" name="Image 5">
            <a:extLst>
              <a:ext uri="{FF2B5EF4-FFF2-40B4-BE49-F238E27FC236}">
                <a16:creationId xmlns:a16="http://schemas.microsoft.com/office/drawing/2014/main" id="{41C3905F-BE83-7857-CB51-46D9F9F2D02E}"/>
              </a:ext>
            </a:extLst>
          </p:cNvPr>
          <p:cNvPicPr>
            <a:picLocks noChangeAspect="1"/>
          </p:cNvPicPr>
          <p:nvPr/>
        </p:nvPicPr>
        <p:blipFill>
          <a:blip r:embed="rId3"/>
          <a:stretch>
            <a:fillRect/>
          </a:stretch>
        </p:blipFill>
        <p:spPr>
          <a:xfrm>
            <a:off x="6132767" y="2700682"/>
            <a:ext cx="5447698" cy="1124128"/>
          </a:xfrm>
          <a:prstGeom prst="rect">
            <a:avLst/>
          </a:prstGeom>
          <a:ln>
            <a:noFill/>
          </a:ln>
          <a:effectLst>
            <a:outerShdw blurRad="292100" dist="139700" dir="2700000" algn="tl" rotWithShape="0">
              <a:srgbClr val="333333">
                <a:alpha val="65000"/>
              </a:srgbClr>
            </a:outerShdw>
          </a:effectLst>
        </p:spPr>
      </p:pic>
      <p:pic>
        <p:nvPicPr>
          <p:cNvPr id="8" name="Image 7">
            <a:extLst>
              <a:ext uri="{FF2B5EF4-FFF2-40B4-BE49-F238E27FC236}">
                <a16:creationId xmlns:a16="http://schemas.microsoft.com/office/drawing/2014/main" id="{165A3D86-545D-E543-E6B1-DCAB6EA166D9}"/>
              </a:ext>
            </a:extLst>
          </p:cNvPr>
          <p:cNvPicPr>
            <a:picLocks noChangeAspect="1"/>
          </p:cNvPicPr>
          <p:nvPr/>
        </p:nvPicPr>
        <p:blipFill>
          <a:blip r:embed="rId4"/>
          <a:stretch>
            <a:fillRect/>
          </a:stretch>
        </p:blipFill>
        <p:spPr>
          <a:xfrm>
            <a:off x="3958389" y="4815790"/>
            <a:ext cx="7622076" cy="17176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41041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CADF8-0617-71D5-5578-C6BCC802046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54BF78C-983A-F5EF-FFE6-1B5EA64E035E}"/>
              </a:ext>
            </a:extLst>
          </p:cNvPr>
          <p:cNvSpPr>
            <a:spLocks noGrp="1"/>
          </p:cNvSpPr>
          <p:nvPr>
            <p:ph type="title"/>
          </p:nvPr>
        </p:nvSpPr>
        <p:spPr>
          <a:xfrm>
            <a:off x="2249905" y="624110"/>
            <a:ext cx="9757611" cy="1144532"/>
          </a:xfrm>
        </p:spPr>
        <p:txBody>
          <a:bodyPr rtlCol="0">
            <a:noAutofit/>
          </a:bodyPr>
          <a:lstStyle/>
          <a:p>
            <a:pPr rtl="0"/>
            <a:r>
              <a:rPr lang="fr-FR" dirty="0"/>
              <a:t>Créer un calendrier sur M</a:t>
            </a:r>
            <a:br>
              <a:rPr lang="fr-FR" dirty="0"/>
            </a:br>
            <a:r>
              <a:rPr lang="fr-FR" dirty="0"/>
              <a:t>Numéro du jour de la semaine (6/6)</a:t>
            </a:r>
          </a:p>
        </p:txBody>
      </p:sp>
      <p:sp>
        <p:nvSpPr>
          <p:cNvPr id="3" name="Rectangle 2">
            <a:extLst>
              <a:ext uri="{FF2B5EF4-FFF2-40B4-BE49-F238E27FC236}">
                <a16:creationId xmlns:a16="http://schemas.microsoft.com/office/drawing/2014/main" id="{C6E46056-3D14-5A3C-6768-8AB259777525}"/>
              </a:ext>
            </a:extLst>
          </p:cNvPr>
          <p:cNvSpPr/>
          <p:nvPr/>
        </p:nvSpPr>
        <p:spPr>
          <a:xfrm>
            <a:off x="2249905" y="2181982"/>
            <a:ext cx="9451473" cy="3693319"/>
          </a:xfrm>
          <a:prstGeom prst="rect">
            <a:avLst/>
          </a:prstGeom>
        </p:spPr>
        <p:txBody>
          <a:bodyPr wrap="square">
            <a:spAutoFit/>
          </a:bodyPr>
          <a:lstStyle/>
          <a:p>
            <a:pPr marL="285750" indent="-285750">
              <a:buFont typeface="Wingdings" panose="05000000000000000000" pitchFamily="2" charset="2"/>
              <a:buChar char="Ø"/>
            </a:pPr>
            <a:r>
              <a:rPr lang="fr-FR" b="1" dirty="0">
                <a:effectLst/>
              </a:rPr>
              <a:t>Fonction jour de la semaine : </a:t>
            </a:r>
            <a:r>
              <a:rPr lang="fr-FR" b="1" dirty="0">
                <a:solidFill>
                  <a:schemeClr val="accent2"/>
                </a:solidFill>
                <a:effectLst/>
              </a:rPr>
              <a:t>Vigilance</a:t>
            </a:r>
            <a:r>
              <a:rPr lang="fr-FR" b="1" dirty="0">
                <a:effectLst/>
              </a:rPr>
              <a:t> </a:t>
            </a:r>
            <a:r>
              <a:rPr lang="fr-FR" b="1" i="1" dirty="0"/>
              <a:t>= </a:t>
            </a:r>
            <a:r>
              <a:rPr lang="fr-FR" i="1" dirty="0">
                <a:effectLst/>
              </a:rPr>
              <a:t>attribue des numéros de 0 à 6.</a:t>
            </a:r>
          </a:p>
          <a:p>
            <a:pPr marL="285750" indent="-285750">
              <a:buFont typeface="Wingdings" panose="05000000000000000000" pitchFamily="2" charset="2"/>
              <a:buChar char="ü"/>
            </a:pPr>
            <a:r>
              <a:rPr lang="fr-FR" dirty="0">
                <a:effectLst/>
              </a:rPr>
              <a:t>Toujours préciser : </a:t>
            </a:r>
            <a:r>
              <a:rPr lang="en-US" dirty="0" err="1">
                <a:effectLst/>
              </a:rPr>
              <a:t>Date.DayOfWeek</a:t>
            </a:r>
            <a:r>
              <a:rPr lang="en-US" dirty="0">
                <a:effectLst/>
              </a:rPr>
              <a:t>([</a:t>
            </a:r>
            <a:r>
              <a:rPr lang="en-US" dirty="0" err="1">
                <a:effectLst/>
              </a:rPr>
              <a:t>CleDate</a:t>
            </a:r>
            <a:r>
              <a:rPr lang="en-US" dirty="0">
                <a:effectLst/>
              </a:rPr>
              <a:t>])</a:t>
            </a:r>
            <a:r>
              <a:rPr lang="en-US" b="1" dirty="0">
                <a:effectLst/>
              </a:rPr>
              <a:t>+1 </a:t>
            </a:r>
            <a:r>
              <a:rPr lang="en-US" dirty="0">
                <a:effectLst/>
              </a:rPr>
              <a:t>: 0 </a:t>
            </a:r>
            <a:r>
              <a:rPr lang="en-US" dirty="0" err="1">
                <a:effectLst/>
              </a:rPr>
              <a:t>devient</a:t>
            </a:r>
            <a:r>
              <a:rPr lang="en-US" dirty="0">
                <a:effectLst/>
              </a:rPr>
              <a:t> 1 et 6 = 7 pour le 7ème jour.</a:t>
            </a:r>
          </a:p>
          <a:p>
            <a:pPr marL="285750" indent="-285750">
              <a:buFont typeface="Wingdings" panose="05000000000000000000" pitchFamily="2" charset="2"/>
              <a:buChar char="ü"/>
            </a:pPr>
            <a:endParaRPr lang="fr-FR" dirty="0">
              <a:effectLst/>
            </a:endParaRPr>
          </a:p>
          <a:p>
            <a:pPr marL="285750" indent="-285750">
              <a:buFont typeface="Wingdings" panose="05000000000000000000" pitchFamily="2" charset="2"/>
              <a:buChar char="ü"/>
            </a:pPr>
            <a:endParaRPr lang="fr-FR" dirty="0">
              <a:effectLst/>
            </a:endParaRPr>
          </a:p>
          <a:p>
            <a:pPr marL="285750" indent="-285750">
              <a:buFont typeface="Wingdings" panose="05000000000000000000" pitchFamily="2" charset="2"/>
              <a:buChar char="Ø"/>
            </a:pPr>
            <a:r>
              <a:rPr lang="fr-FR" dirty="0"/>
              <a:t>Afin d’éviter les problèmes de version, même s’il compte bien </a:t>
            </a:r>
            <a:r>
              <a:rPr lang="fr-FR" b="1" dirty="0"/>
              <a:t>le premier jour de la semaine pour lundi </a:t>
            </a:r>
            <a:r>
              <a:rPr lang="fr-FR" dirty="0"/>
              <a:t>(car version Française dans paramètres régionaux), mieux vaut </a:t>
            </a:r>
            <a:r>
              <a:rPr lang="fr-FR" b="1" dirty="0">
                <a:solidFill>
                  <a:schemeClr val="accent2"/>
                </a:solidFill>
              </a:rPr>
              <a:t>le rajouter en dur dans le code </a:t>
            </a:r>
            <a:r>
              <a:rPr lang="fr-FR" dirty="0"/>
              <a:t>: </a:t>
            </a:r>
          </a:p>
          <a:p>
            <a:r>
              <a:rPr lang="en-US" dirty="0" err="1"/>
              <a:t>Date.DayOfWeek</a:t>
            </a:r>
            <a:r>
              <a:rPr lang="en-US" dirty="0"/>
              <a:t>([</a:t>
            </a:r>
            <a:r>
              <a:rPr lang="en-US" dirty="0" err="1"/>
              <a:t>CleDate</a:t>
            </a:r>
            <a:r>
              <a:rPr lang="en-US" dirty="0"/>
              <a:t>], </a:t>
            </a:r>
            <a:r>
              <a:rPr lang="en-US" b="1" dirty="0" err="1">
                <a:solidFill>
                  <a:schemeClr val="accent5"/>
                </a:solidFill>
              </a:rPr>
              <a:t>Day.Monday</a:t>
            </a:r>
            <a:r>
              <a:rPr lang="en-US" dirty="0"/>
              <a:t>)</a:t>
            </a:r>
            <a:r>
              <a:rPr lang="en-US" b="1" dirty="0"/>
              <a:t>+1</a:t>
            </a:r>
            <a:endParaRPr lang="fr-FR" b="1" dirty="0"/>
          </a:p>
          <a:p>
            <a:pPr marL="285750" indent="-285750">
              <a:buFont typeface="Wingdings" panose="05000000000000000000" pitchFamily="2" charset="2"/>
              <a:buChar char="ü"/>
            </a:pPr>
            <a:r>
              <a:rPr lang="fr-FR" dirty="0"/>
              <a:t>Signifie que le premier jour de la semaine est bien le lundi (il commence à compter ce jour-là. Mets 0 par défaut pour le premier jour).</a:t>
            </a:r>
          </a:p>
          <a:p>
            <a:pPr algn="just"/>
            <a:endParaRPr lang="en-US" sz="1800" b="1" dirty="0"/>
          </a:p>
          <a:p>
            <a:pPr algn="just"/>
            <a:endParaRPr lang="en-US" sz="1800" b="1" dirty="0"/>
          </a:p>
        </p:txBody>
      </p:sp>
      <p:sp>
        <p:nvSpPr>
          <p:cNvPr id="5" name="Espace réservé du numéro de diapositive 4">
            <a:extLst>
              <a:ext uri="{FF2B5EF4-FFF2-40B4-BE49-F238E27FC236}">
                <a16:creationId xmlns:a16="http://schemas.microsoft.com/office/drawing/2014/main" id="{34EEDE2F-63CF-7790-FC41-5ACB8CAA980F}"/>
              </a:ext>
            </a:extLst>
          </p:cNvPr>
          <p:cNvSpPr>
            <a:spLocks noGrp="1"/>
          </p:cNvSpPr>
          <p:nvPr>
            <p:ph type="sldNum" sz="quarter" idx="12"/>
          </p:nvPr>
        </p:nvSpPr>
        <p:spPr/>
        <p:txBody>
          <a:bodyPr/>
          <a:lstStyle/>
          <a:p>
            <a:pPr rtl="0"/>
            <a:fld id="{401CF334-2D5C-4859-84A6-CA7E6E43FAEB}" type="slidenum">
              <a:rPr lang="fr-FR" noProof="0" smtClean="0"/>
              <a:t>79</a:t>
            </a:fld>
            <a:endParaRPr lang="fr-FR" noProof="0"/>
          </a:p>
        </p:txBody>
      </p:sp>
    </p:spTree>
    <p:extLst>
      <p:ext uri="{BB962C8B-B14F-4D97-AF65-F5344CB8AC3E}">
        <p14:creationId xmlns:p14="http://schemas.microsoft.com/office/powerpoint/2010/main" val="2527951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8" name="Group 8">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fr-FR"/>
            </a:p>
          </p:txBody>
        </p:sp>
        <p:sp>
          <p:nvSpPr>
            <p:cNvPr id="11"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fr-FR"/>
            </a:p>
          </p:txBody>
        </p:sp>
        <p:sp>
          <p:nvSpPr>
            <p:cNvPr id="12"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fr-FR"/>
            </a:p>
          </p:txBody>
        </p:sp>
        <p:sp>
          <p:nvSpPr>
            <p:cNvPr id="13"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fr-FR"/>
            </a:p>
          </p:txBody>
        </p:sp>
        <p:sp>
          <p:nvSpPr>
            <p:cNvPr id="14"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fr-FR"/>
            </a:p>
          </p:txBody>
        </p:sp>
        <p:sp>
          <p:nvSpPr>
            <p:cNvPr id="15"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fr-FR"/>
            </a:p>
          </p:txBody>
        </p:sp>
        <p:sp>
          <p:nvSpPr>
            <p:cNvPr id="16"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fr-FR"/>
            </a:p>
          </p:txBody>
        </p:sp>
        <p:sp>
          <p:nvSpPr>
            <p:cNvPr id="17"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fr-FR"/>
            </a:p>
          </p:txBody>
        </p:sp>
        <p:sp>
          <p:nvSpPr>
            <p:cNvPr id="18"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fr-FR"/>
            </a:p>
          </p:txBody>
        </p:sp>
        <p:sp>
          <p:nvSpPr>
            <p:cNvPr id="19"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fr-FR"/>
            </a:p>
          </p:txBody>
        </p:sp>
        <p:sp>
          <p:nvSpPr>
            <p:cNvPr id="20"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fr-FR"/>
            </a:p>
          </p:txBody>
        </p:sp>
        <p:sp>
          <p:nvSpPr>
            <p:cNvPr id="21"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fr-FR"/>
            </a:p>
          </p:txBody>
        </p:sp>
      </p:grpSp>
      <p:grpSp>
        <p:nvGrpSpPr>
          <p:cNvPr id="99" name="Group 22">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4"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fr-FR"/>
            </a:p>
          </p:txBody>
        </p:sp>
        <p:sp>
          <p:nvSpPr>
            <p:cNvPr id="25"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fr-FR"/>
            </a:p>
          </p:txBody>
        </p:sp>
        <p:sp>
          <p:nvSpPr>
            <p:cNvPr id="26"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fr-FR"/>
            </a:p>
          </p:txBody>
        </p:sp>
        <p:sp>
          <p:nvSpPr>
            <p:cNvPr id="27"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fr-FR"/>
            </a:p>
          </p:txBody>
        </p:sp>
        <p:sp>
          <p:nvSpPr>
            <p:cNvPr id="28"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fr-FR"/>
            </a:p>
          </p:txBody>
        </p:sp>
        <p:sp>
          <p:nvSpPr>
            <p:cNvPr id="29"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fr-FR"/>
            </a:p>
          </p:txBody>
        </p:sp>
        <p:sp>
          <p:nvSpPr>
            <p:cNvPr id="30"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fr-FR"/>
            </a:p>
          </p:txBody>
        </p:sp>
        <p:sp>
          <p:nvSpPr>
            <p:cNvPr id="31"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fr-FR"/>
            </a:p>
          </p:txBody>
        </p:sp>
        <p:sp>
          <p:nvSpPr>
            <p:cNvPr id="32"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fr-FR"/>
            </a:p>
          </p:txBody>
        </p:sp>
        <p:sp>
          <p:nvSpPr>
            <p:cNvPr id="33"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fr-FR"/>
            </a:p>
          </p:txBody>
        </p:sp>
        <p:sp>
          <p:nvSpPr>
            <p:cNvPr id="34"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fr-FR"/>
            </a:p>
          </p:txBody>
        </p:sp>
        <p:sp>
          <p:nvSpPr>
            <p:cNvPr id="35"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fr-FR"/>
            </a:p>
          </p:txBody>
        </p:sp>
      </p:grpSp>
      <p:sp>
        <p:nvSpPr>
          <p:cNvPr id="100" name="Rectangle 99">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101" name="Freeform 11">
            <a:extLst>
              <a:ext uri="{FF2B5EF4-FFF2-40B4-BE49-F238E27FC236}">
                <a16:creationId xmlns:a16="http://schemas.microsoft.com/office/drawing/2014/main" id="{BFE4781A-41C7-4F27-8792-A74EFB8E5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fr-FR"/>
          </a:p>
        </p:txBody>
      </p:sp>
      <p:sp useBgFill="1">
        <p:nvSpPr>
          <p:cNvPr id="102" name="Rectangle 101">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D80A5FE-9553-1B7E-0472-2436359001AD}"/>
              </a:ext>
            </a:extLst>
          </p:cNvPr>
          <p:cNvSpPr>
            <a:spLocks noGrp="1"/>
          </p:cNvSpPr>
          <p:nvPr>
            <p:ph type="title"/>
          </p:nvPr>
        </p:nvSpPr>
        <p:spPr>
          <a:xfrm>
            <a:off x="1046019" y="942108"/>
            <a:ext cx="3256550" cy="4969113"/>
          </a:xfrm>
        </p:spPr>
        <p:txBody>
          <a:bodyPr vert="horz" lIns="91440" tIns="45720" rIns="91440" bIns="45720" rtlCol="0" anchor="ctr">
            <a:normAutofit/>
          </a:bodyPr>
          <a:lstStyle/>
          <a:p>
            <a:r>
              <a:rPr lang="fr-FR" dirty="0">
                <a:solidFill>
                  <a:schemeClr val="tx2">
                    <a:lumMod val="75000"/>
                  </a:schemeClr>
                </a:solidFill>
              </a:rPr>
              <a:t>Présentation, rappels et bonnes pratiques</a:t>
            </a:r>
          </a:p>
        </p:txBody>
      </p:sp>
      <p:sp>
        <p:nvSpPr>
          <p:cNvPr id="103" name="Rectangle 102">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4" name="Espace réservé du numéro de diapositive 3">
            <a:extLst>
              <a:ext uri="{FF2B5EF4-FFF2-40B4-BE49-F238E27FC236}">
                <a16:creationId xmlns:a16="http://schemas.microsoft.com/office/drawing/2014/main" id="{D3EA66C2-8277-A160-0A43-51571046F3DB}"/>
              </a:ext>
            </a:extLst>
          </p:cNvPr>
          <p:cNvSpPr>
            <a:spLocks noGrp="1"/>
          </p:cNvSpPr>
          <p:nvPr>
            <p:ph type="sldNum" sz="quarter" idx="12"/>
          </p:nvPr>
        </p:nvSpPr>
        <p:spPr>
          <a:xfrm>
            <a:off x="151790" y="3246438"/>
            <a:ext cx="596886" cy="365125"/>
          </a:xfrm>
        </p:spPr>
        <p:txBody>
          <a:bodyPr vert="horz" lIns="91440" tIns="45720" rIns="91440" bIns="45720" rtlCol="0" anchor="ctr">
            <a:normAutofit/>
          </a:bodyPr>
          <a:lstStyle/>
          <a:p>
            <a:pPr>
              <a:lnSpc>
                <a:spcPct val="90000"/>
              </a:lnSpc>
              <a:spcAft>
                <a:spcPts val="600"/>
              </a:spcAft>
            </a:pPr>
            <a:fld id="{401CF334-2D5C-4859-84A6-CA7E6E43FAEB}" type="slidenum">
              <a:rPr lang="en-US" sz="1900" kern="1200" noProof="0">
                <a:solidFill>
                  <a:schemeClr val="accent1"/>
                </a:solidFill>
                <a:latin typeface="+mn-lt"/>
                <a:ea typeface="+mn-ea"/>
                <a:cs typeface="+mn-cs"/>
              </a:rPr>
              <a:pPr>
                <a:lnSpc>
                  <a:spcPct val="90000"/>
                </a:lnSpc>
                <a:spcAft>
                  <a:spcPts val="600"/>
                </a:spcAft>
              </a:pPr>
              <a:t>8</a:t>
            </a:fld>
            <a:endParaRPr lang="en-US" sz="1900" kern="1200" noProof="0">
              <a:solidFill>
                <a:schemeClr val="accent1"/>
              </a:solidFill>
              <a:latin typeface="+mn-lt"/>
              <a:ea typeface="+mn-ea"/>
              <a:cs typeface="+mn-cs"/>
            </a:endParaRPr>
          </a:p>
        </p:txBody>
      </p:sp>
      <p:cxnSp>
        <p:nvCxnSpPr>
          <p:cNvPr id="104" name="Straight Connector 44">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05" name="Group 46">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106"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fr-FR"/>
            </a:p>
          </p:txBody>
        </p:sp>
        <p:sp>
          <p:nvSpPr>
            <p:cNvPr id="107"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fr-FR"/>
            </a:p>
          </p:txBody>
        </p:sp>
        <p:sp>
          <p:nvSpPr>
            <p:cNvPr id="108"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fr-FR"/>
            </a:p>
          </p:txBody>
        </p:sp>
        <p:sp>
          <p:nvSpPr>
            <p:cNvPr id="109"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fr-FR"/>
            </a:p>
          </p:txBody>
        </p:sp>
        <p:sp>
          <p:nvSpPr>
            <p:cNvPr id="110"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fr-FR"/>
            </a:p>
          </p:txBody>
        </p:sp>
        <p:sp>
          <p:nvSpPr>
            <p:cNvPr id="111"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fr-FR"/>
            </a:p>
          </p:txBody>
        </p:sp>
        <p:sp>
          <p:nvSpPr>
            <p:cNvPr id="112"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fr-FR"/>
            </a:p>
          </p:txBody>
        </p:sp>
        <p:sp>
          <p:nvSpPr>
            <p:cNvPr id="113"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fr-FR"/>
            </a:p>
          </p:txBody>
        </p:sp>
        <p:sp>
          <p:nvSpPr>
            <p:cNvPr id="114"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fr-FR"/>
            </a:p>
          </p:txBody>
        </p:sp>
        <p:sp>
          <p:nvSpPr>
            <p:cNvPr id="115"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fr-FR"/>
            </a:p>
          </p:txBody>
        </p:sp>
        <p:sp>
          <p:nvSpPr>
            <p:cNvPr id="116"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fr-FR"/>
            </a:p>
          </p:txBody>
        </p:sp>
        <p:sp>
          <p:nvSpPr>
            <p:cNvPr id="117"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fr-FR"/>
            </a:p>
          </p:txBody>
        </p:sp>
      </p:grpSp>
      <p:sp>
        <p:nvSpPr>
          <p:cNvPr id="3" name="Espace réservé du contenu 2">
            <a:extLst>
              <a:ext uri="{FF2B5EF4-FFF2-40B4-BE49-F238E27FC236}">
                <a16:creationId xmlns:a16="http://schemas.microsoft.com/office/drawing/2014/main" id="{000F7500-CD68-AD4D-3AAF-92ED65C5151B}"/>
              </a:ext>
            </a:extLst>
          </p:cNvPr>
          <p:cNvSpPr>
            <a:spLocks noGrp="1"/>
          </p:cNvSpPr>
          <p:nvPr>
            <p:ph idx="1"/>
          </p:nvPr>
        </p:nvSpPr>
        <p:spPr>
          <a:xfrm>
            <a:off x="5049062" y="942108"/>
            <a:ext cx="6455549" cy="4969114"/>
          </a:xfrm>
        </p:spPr>
        <p:txBody>
          <a:bodyPr vert="horz" lIns="91440" tIns="45720" rIns="91440" bIns="45720" rtlCol="0" anchor="ctr">
            <a:normAutofit/>
          </a:bodyPr>
          <a:lstStyle/>
          <a:p>
            <a:pPr>
              <a:buClr>
                <a:schemeClr val="tx1"/>
              </a:buClr>
              <a:buFont typeface="Wingdings" panose="05000000000000000000" pitchFamily="2" charset="2"/>
              <a:buChar char="Ø"/>
            </a:pPr>
            <a:r>
              <a:rPr lang="fr-FR" dirty="0">
                <a:solidFill>
                  <a:schemeClr val="tx2">
                    <a:lumMod val="75000"/>
                  </a:schemeClr>
                </a:solidFill>
                <a:effectLst/>
              </a:rPr>
              <a:t>    </a:t>
            </a:r>
            <a:r>
              <a:rPr lang="fr-FR" sz="2000" dirty="0">
                <a:solidFill>
                  <a:schemeClr val="tx2">
                    <a:lumMod val="75000"/>
                  </a:schemeClr>
                </a:solidFill>
                <a:effectLst/>
              </a:rPr>
              <a:t>Rappel du cycle de conception d’un rapport Power BI</a:t>
            </a:r>
            <a:r>
              <a:rPr lang="fr-FR" sz="2000" dirty="0">
                <a:solidFill>
                  <a:schemeClr val="tx2">
                    <a:lumMod val="75000"/>
                  </a:schemeClr>
                </a:solidFill>
              </a:rPr>
              <a:t> :</a:t>
            </a:r>
            <a:endParaRPr lang="fr-FR" sz="2000" dirty="0">
              <a:solidFill>
                <a:schemeClr val="tx2">
                  <a:lumMod val="75000"/>
                </a:schemeClr>
              </a:solidFill>
              <a:effectLst/>
            </a:endParaRPr>
          </a:p>
          <a:p>
            <a:pPr>
              <a:buClr>
                <a:schemeClr val="tx1"/>
              </a:buClr>
              <a:buFont typeface="Wingdings" panose="05000000000000000000" pitchFamily="2" charset="2"/>
              <a:buChar char="ü"/>
            </a:pPr>
            <a:r>
              <a:rPr lang="fr-FR" sz="2000" dirty="0">
                <a:solidFill>
                  <a:schemeClr val="tx2">
                    <a:lumMod val="75000"/>
                  </a:schemeClr>
                </a:solidFill>
                <a:effectLst/>
              </a:rPr>
              <a:t>    Expression du besoin et identification des sources de données.</a:t>
            </a:r>
          </a:p>
          <a:p>
            <a:pPr>
              <a:buClr>
                <a:schemeClr val="tx1"/>
              </a:buClr>
              <a:buFont typeface="Wingdings" panose="05000000000000000000" pitchFamily="2" charset="2"/>
              <a:buChar char="ü"/>
            </a:pPr>
            <a:r>
              <a:rPr lang="fr-FR" sz="2000" dirty="0">
                <a:solidFill>
                  <a:schemeClr val="tx2">
                    <a:lumMod val="75000"/>
                  </a:schemeClr>
                </a:solidFill>
                <a:effectLst/>
              </a:rPr>
              <a:t>    Se connecter et préparer les données.</a:t>
            </a:r>
          </a:p>
          <a:p>
            <a:pPr>
              <a:buClr>
                <a:schemeClr val="tx1"/>
              </a:buClr>
              <a:buFont typeface="Wingdings" panose="05000000000000000000" pitchFamily="2" charset="2"/>
              <a:buChar char="ü"/>
            </a:pPr>
            <a:r>
              <a:rPr lang="fr-FR" sz="2000" dirty="0">
                <a:solidFill>
                  <a:schemeClr val="tx2">
                    <a:lumMod val="75000"/>
                  </a:schemeClr>
                </a:solidFill>
                <a:effectLst/>
              </a:rPr>
              <a:t>    Organiser les tables et les relations, définir des mesures, visualisation.</a:t>
            </a:r>
          </a:p>
          <a:p>
            <a:pPr>
              <a:buClr>
                <a:schemeClr val="tx1"/>
              </a:buClr>
              <a:buFont typeface="Wingdings" panose="05000000000000000000" pitchFamily="2" charset="2"/>
              <a:buChar char="Ø"/>
            </a:pPr>
            <a:r>
              <a:rPr lang="fr-FR" sz="2000" dirty="0">
                <a:solidFill>
                  <a:schemeClr val="tx2">
                    <a:lumMod val="75000"/>
                  </a:schemeClr>
                </a:solidFill>
                <a:effectLst/>
              </a:rPr>
              <a:t>    Comprendre l'organisation d'un modèle en étoile, des tables de faits, des tables de dimensions.</a:t>
            </a:r>
          </a:p>
          <a:p>
            <a:pPr>
              <a:buClr>
                <a:schemeClr val="tx1"/>
              </a:buClr>
              <a:buFont typeface="Wingdings" panose="05000000000000000000" pitchFamily="2" charset="2"/>
              <a:buChar char="Ø"/>
            </a:pPr>
            <a:r>
              <a:rPr lang="fr-FR" sz="2000" dirty="0">
                <a:solidFill>
                  <a:schemeClr val="tx2">
                    <a:lumMod val="75000"/>
                  </a:schemeClr>
                </a:solidFill>
              </a:rPr>
              <a:t>    Comprendre l’intérêt et l’utilisation d’une table de Date / Calendrier</a:t>
            </a:r>
            <a:endParaRPr lang="fr-FR" sz="2000" dirty="0">
              <a:solidFill>
                <a:schemeClr val="tx2">
                  <a:lumMod val="75000"/>
                </a:schemeClr>
              </a:solidFill>
              <a:effectLst/>
            </a:endParaRPr>
          </a:p>
        </p:txBody>
      </p:sp>
    </p:spTree>
    <p:extLst>
      <p:ext uri="{BB962C8B-B14F-4D97-AF65-F5344CB8AC3E}">
        <p14:creationId xmlns:p14="http://schemas.microsoft.com/office/powerpoint/2010/main" val="1084062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49905" y="624110"/>
            <a:ext cx="9757611" cy="1144532"/>
          </a:xfrm>
        </p:spPr>
        <p:txBody>
          <a:bodyPr rtlCol="0">
            <a:normAutofit fontScale="90000"/>
          </a:bodyPr>
          <a:lstStyle/>
          <a:p>
            <a:pPr rtl="0"/>
            <a:r>
              <a:rPr lang="fr-FR" dirty="0"/>
              <a:t>Créer un calendrier sur M</a:t>
            </a:r>
            <a:br>
              <a:rPr lang="fr-FR" dirty="0"/>
            </a:br>
            <a:r>
              <a:rPr lang="fr-FR" dirty="0"/>
              <a:t>Gestion des jours fériés (France) (1/2)</a:t>
            </a:r>
          </a:p>
        </p:txBody>
      </p:sp>
      <p:sp>
        <p:nvSpPr>
          <p:cNvPr id="3" name="Rectangle 2"/>
          <p:cNvSpPr/>
          <p:nvPr/>
        </p:nvSpPr>
        <p:spPr>
          <a:xfrm>
            <a:off x="2249905" y="1844531"/>
            <a:ext cx="9451473" cy="4739759"/>
          </a:xfrm>
          <a:prstGeom prst="rect">
            <a:avLst/>
          </a:prstGeom>
        </p:spPr>
        <p:txBody>
          <a:bodyPr wrap="square">
            <a:spAutoFit/>
          </a:bodyPr>
          <a:lstStyle/>
          <a:p>
            <a:pPr marL="285750" indent="-285750" algn="just">
              <a:buFont typeface="Wingdings" panose="05000000000000000000" pitchFamily="2" charset="2"/>
              <a:buChar char="Ø"/>
            </a:pPr>
            <a:r>
              <a:rPr lang="fr-FR" b="1" dirty="0">
                <a:solidFill>
                  <a:schemeClr val="accent4"/>
                </a:solidFill>
              </a:rPr>
              <a:t>Depuis un navigateur Internet : Connexion au site d’API* du gouvernement ! </a:t>
            </a:r>
          </a:p>
          <a:p>
            <a:pPr marL="285750" indent="-285750" algn="just">
              <a:buFont typeface="Wingdings" panose="05000000000000000000" pitchFamily="2" charset="2"/>
              <a:buChar char="ü"/>
            </a:pPr>
            <a:r>
              <a:rPr lang="fr-FR" dirty="0"/>
              <a:t>Se connecter au </a:t>
            </a:r>
            <a:r>
              <a:rPr lang="fr-FR" b="1" dirty="0"/>
              <a:t>site</a:t>
            </a:r>
            <a:r>
              <a:rPr lang="fr-FR" dirty="0"/>
              <a:t> </a:t>
            </a:r>
            <a:r>
              <a:rPr lang="fr-FR" dirty="0">
                <a:hlinkClick r:id="rId3"/>
              </a:rPr>
              <a:t>https://api.gouv.fr/documentation/jours-feries</a:t>
            </a:r>
            <a:r>
              <a:rPr lang="fr-FR" dirty="0"/>
              <a:t> </a:t>
            </a:r>
          </a:p>
          <a:p>
            <a:pPr marL="285750" indent="-285750" algn="just">
              <a:buFont typeface="Wingdings" panose="05000000000000000000" pitchFamily="2" charset="2"/>
              <a:buChar char="ü"/>
            </a:pPr>
            <a:r>
              <a:rPr lang="fr-FR" dirty="0"/>
              <a:t>Cliquer sur </a:t>
            </a:r>
            <a:r>
              <a:rPr lang="fr-FR" b="1" dirty="0"/>
              <a:t>GET</a:t>
            </a:r>
            <a:r>
              <a:rPr lang="fr-FR" dirty="0"/>
              <a:t> /{zone}.</a:t>
            </a:r>
            <a:r>
              <a:rPr lang="fr-FR" dirty="0" err="1"/>
              <a:t>json</a:t>
            </a:r>
            <a:r>
              <a:rPr lang="fr-FR" dirty="0"/>
              <a:t>   </a:t>
            </a:r>
            <a:r>
              <a:rPr lang="fr-FR" sz="1400" i="1" dirty="0"/>
              <a:t>(liste sur 20 ans en arrière et 5 ans dans le futur)</a:t>
            </a:r>
            <a:endParaRPr lang="fr-FR" sz="1400" dirty="0"/>
          </a:p>
          <a:p>
            <a:pPr marL="285750" indent="-285750" algn="just">
              <a:buFont typeface="Wingdings" panose="05000000000000000000" pitchFamily="2" charset="2"/>
              <a:buChar char="ü"/>
            </a:pPr>
            <a:r>
              <a:rPr lang="fr-FR" dirty="0"/>
              <a:t>Par défaut, la zone est la métropole, cliquer sur </a:t>
            </a:r>
            <a:r>
              <a:rPr lang="fr-FR" b="1" dirty="0"/>
              <a:t>« Try </a:t>
            </a:r>
            <a:r>
              <a:rPr lang="fr-FR" b="1" dirty="0" err="1"/>
              <a:t>it</a:t>
            </a:r>
            <a:r>
              <a:rPr lang="fr-FR" b="1" dirty="0"/>
              <a:t> out » </a:t>
            </a:r>
            <a:r>
              <a:rPr lang="fr-FR" dirty="0"/>
              <a:t>en haut à gauche,</a:t>
            </a:r>
          </a:p>
          <a:p>
            <a:pPr marL="285750" indent="-285750" algn="just">
              <a:buFont typeface="Wingdings" panose="05000000000000000000" pitchFamily="2" charset="2"/>
              <a:buChar char="ü"/>
            </a:pPr>
            <a:r>
              <a:rPr lang="fr-FR" dirty="0"/>
              <a:t>Cliquer sur </a:t>
            </a:r>
            <a:r>
              <a:rPr lang="fr-FR" b="1" dirty="0"/>
              <a:t>Exécute</a:t>
            </a:r>
            <a:r>
              <a:rPr lang="fr-FR" dirty="0"/>
              <a:t>,</a:t>
            </a:r>
          </a:p>
          <a:p>
            <a:pPr marL="285750" indent="-285750" algn="just">
              <a:buFont typeface="Wingdings" panose="05000000000000000000" pitchFamily="2" charset="2"/>
              <a:buChar char="ü"/>
            </a:pPr>
            <a:r>
              <a:rPr lang="fr-FR" dirty="0"/>
              <a:t>Copier le résultat de la requête URL récupérée : </a:t>
            </a:r>
            <a:r>
              <a:rPr lang="fr-FR" dirty="0" err="1"/>
              <a:t>Request</a:t>
            </a:r>
            <a:r>
              <a:rPr lang="fr-FR" dirty="0"/>
              <a:t> URL</a:t>
            </a:r>
          </a:p>
          <a:p>
            <a:pPr algn="just"/>
            <a:r>
              <a:rPr lang="fr-FR" dirty="0">
                <a:hlinkClick r:id="rId4"/>
              </a:rPr>
              <a:t>https://calendrier.api.gouv.fr/jours-feries/metropole.json</a:t>
            </a:r>
            <a:r>
              <a:rPr lang="fr-FR" dirty="0"/>
              <a:t> </a:t>
            </a:r>
          </a:p>
          <a:p>
            <a:pPr algn="just"/>
            <a:endParaRPr lang="fr-FR" b="1" i="1" dirty="0">
              <a:effectLst/>
            </a:endParaRPr>
          </a:p>
          <a:p>
            <a:pPr marL="285750" indent="-285750" algn="just">
              <a:buFont typeface="Wingdings" panose="05000000000000000000" pitchFamily="2" charset="2"/>
              <a:buChar char="Ø"/>
            </a:pPr>
            <a:r>
              <a:rPr lang="fr-FR" b="1" i="1" dirty="0">
                <a:solidFill>
                  <a:srgbClr val="00B050"/>
                </a:solidFill>
              </a:rPr>
              <a:t>Depuis Power BI : Connexion à une nouvelle source : WEB</a:t>
            </a:r>
            <a:endParaRPr lang="fr-FR" b="1" i="1" dirty="0">
              <a:solidFill>
                <a:srgbClr val="00B050"/>
              </a:solidFill>
              <a:effectLst/>
            </a:endParaRPr>
          </a:p>
          <a:p>
            <a:pPr marL="285750" indent="-285750" algn="just">
              <a:buFont typeface="Wingdings" panose="05000000000000000000" pitchFamily="2" charset="2"/>
              <a:buChar char="ü"/>
            </a:pPr>
            <a:r>
              <a:rPr lang="fr-FR" sz="1800" dirty="0"/>
              <a:t>Il crée 3 étapes : </a:t>
            </a:r>
            <a:r>
              <a:rPr lang="fr-FR" sz="1800" b="1" dirty="0"/>
              <a:t>ne garder que « Source » </a:t>
            </a:r>
            <a:r>
              <a:rPr lang="fr-FR" sz="1800" i="1" dirty="0"/>
              <a:t>(car il a créé par défaut une table au mauvais format),</a:t>
            </a:r>
          </a:p>
          <a:p>
            <a:pPr marL="285750" indent="-285750" algn="just">
              <a:buFont typeface="Wingdings" panose="05000000000000000000" pitchFamily="2" charset="2"/>
              <a:buChar char="ü"/>
            </a:pPr>
            <a:r>
              <a:rPr lang="fr-FR" dirty="0"/>
              <a:t>Cliquer en haut dans l’onglet « Convertir » sur « En table » puis attribuer les types de données.</a:t>
            </a:r>
          </a:p>
          <a:p>
            <a:pPr marL="285750" indent="-285750" algn="just">
              <a:buFont typeface="Wingdings" panose="05000000000000000000" pitchFamily="2" charset="2"/>
              <a:buChar char="ü"/>
            </a:pPr>
            <a:r>
              <a:rPr lang="fr-FR" dirty="0"/>
              <a:t>Renommer les colonnes : « Date » et « Jours Fériés » </a:t>
            </a:r>
          </a:p>
          <a:p>
            <a:pPr marL="285750" indent="-285750" algn="just">
              <a:buFont typeface="Wingdings" panose="05000000000000000000" pitchFamily="2" charset="2"/>
              <a:buChar char="ü"/>
            </a:pPr>
            <a:r>
              <a:rPr lang="fr-FR" sz="1800" dirty="0"/>
              <a:t>Trier la colonne « Date »</a:t>
            </a:r>
          </a:p>
          <a:p>
            <a:pPr algn="just"/>
            <a:endParaRPr lang="fr-FR" sz="1800" b="1" dirty="0"/>
          </a:p>
          <a:p>
            <a:pPr algn="just"/>
            <a:r>
              <a:rPr lang="fr-FR" sz="1400" i="1" dirty="0"/>
              <a:t>* Un API est une interface de données en code universelle (ici JSON)</a:t>
            </a:r>
          </a:p>
        </p:txBody>
      </p:sp>
      <p:sp>
        <p:nvSpPr>
          <p:cNvPr id="5" name="Espace réservé du numéro de diapositive 4"/>
          <p:cNvSpPr>
            <a:spLocks noGrp="1"/>
          </p:cNvSpPr>
          <p:nvPr>
            <p:ph type="sldNum" sz="quarter" idx="12"/>
          </p:nvPr>
        </p:nvSpPr>
        <p:spPr/>
        <p:txBody>
          <a:bodyPr/>
          <a:lstStyle/>
          <a:p>
            <a:pPr rtl="0"/>
            <a:fld id="{401CF334-2D5C-4859-84A6-CA7E6E43FAEB}" type="slidenum">
              <a:rPr lang="fr-FR" noProof="0" smtClean="0"/>
              <a:t>80</a:t>
            </a:fld>
            <a:endParaRPr lang="fr-FR" noProof="0"/>
          </a:p>
        </p:txBody>
      </p:sp>
      <p:pic>
        <p:nvPicPr>
          <p:cNvPr id="10" name="Image 9">
            <a:extLst>
              <a:ext uri="{FF2B5EF4-FFF2-40B4-BE49-F238E27FC236}">
                <a16:creationId xmlns:a16="http://schemas.microsoft.com/office/drawing/2014/main" id="{C3C31F7A-0356-05A9-60C0-A678E4EA7204}"/>
              </a:ext>
            </a:extLst>
          </p:cNvPr>
          <p:cNvPicPr>
            <a:picLocks noChangeAspect="1"/>
          </p:cNvPicPr>
          <p:nvPr/>
        </p:nvPicPr>
        <p:blipFill>
          <a:blip r:embed="rId5"/>
          <a:stretch>
            <a:fillRect/>
          </a:stretch>
        </p:blipFill>
        <p:spPr>
          <a:xfrm>
            <a:off x="8597348" y="5327748"/>
            <a:ext cx="2209508" cy="7669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22003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49905" y="624110"/>
            <a:ext cx="9757611" cy="1144532"/>
          </a:xfrm>
        </p:spPr>
        <p:txBody>
          <a:bodyPr rtlCol="0">
            <a:normAutofit fontScale="90000"/>
          </a:bodyPr>
          <a:lstStyle/>
          <a:p>
            <a:pPr rtl="0"/>
            <a:r>
              <a:rPr lang="fr-FR" dirty="0"/>
              <a:t>Créer un calendrier sur M</a:t>
            </a:r>
            <a:br>
              <a:rPr lang="fr-FR" dirty="0"/>
            </a:br>
            <a:r>
              <a:rPr lang="fr-FR" dirty="0"/>
              <a:t>Gestion des jours fériés (France) (2/2)</a:t>
            </a:r>
          </a:p>
        </p:txBody>
      </p:sp>
      <p:sp>
        <p:nvSpPr>
          <p:cNvPr id="3" name="Rectangle 2"/>
          <p:cNvSpPr/>
          <p:nvPr/>
        </p:nvSpPr>
        <p:spPr>
          <a:xfrm>
            <a:off x="2249905" y="2045692"/>
            <a:ext cx="9757611" cy="2862322"/>
          </a:xfrm>
          <a:prstGeom prst="rect">
            <a:avLst/>
          </a:prstGeom>
        </p:spPr>
        <p:txBody>
          <a:bodyPr wrap="square">
            <a:spAutoFit/>
          </a:bodyPr>
          <a:lstStyle/>
          <a:p>
            <a:pPr marL="285750" indent="-285750" algn="just">
              <a:buFont typeface="Wingdings" panose="05000000000000000000" pitchFamily="2" charset="2"/>
              <a:buChar char="Ø"/>
            </a:pPr>
            <a:r>
              <a:rPr lang="fr-FR" b="1" dirty="0">
                <a:solidFill>
                  <a:schemeClr val="accent4"/>
                </a:solidFill>
              </a:rPr>
              <a:t>Fusion des requêtes afin de récupérer la colonne Jour fériés dans la table de dates : </a:t>
            </a:r>
          </a:p>
          <a:p>
            <a:pPr marL="285750" indent="-285750" algn="just">
              <a:buFont typeface="Wingdings" panose="05000000000000000000" pitchFamily="2" charset="2"/>
              <a:buChar char="Ø"/>
            </a:pPr>
            <a:r>
              <a:rPr lang="fr-FR" dirty="0"/>
              <a:t>Type de jointure : </a:t>
            </a:r>
            <a:r>
              <a:rPr lang="fr-FR" b="1" dirty="0"/>
              <a:t>Externe gauche</a:t>
            </a:r>
            <a:r>
              <a:rPr lang="fr-FR" dirty="0"/>
              <a:t> car je veux garder tous les jours de ma table de dates même si ce n’est pas un jour férié.</a:t>
            </a:r>
          </a:p>
          <a:p>
            <a:pPr marL="285750" indent="-285750" algn="just">
              <a:buFont typeface="Wingdings" panose="05000000000000000000" pitchFamily="2" charset="2"/>
              <a:buChar char="Ø"/>
            </a:pPr>
            <a:r>
              <a:rPr lang="fr-FR" b="1" dirty="0"/>
              <a:t>Correspondance via la </a:t>
            </a:r>
            <a:r>
              <a:rPr lang="fr-FR" b="1" dirty="0" err="1"/>
              <a:t>cleDate</a:t>
            </a:r>
            <a:r>
              <a:rPr lang="fr-FR" dirty="0"/>
              <a:t> dans la table de dates et Date sur table des jours fériés.</a:t>
            </a:r>
          </a:p>
          <a:p>
            <a:pPr marL="285750" indent="-285750" algn="just">
              <a:buFont typeface="Wingdings" panose="05000000000000000000" pitchFamily="2" charset="2"/>
              <a:buChar char="Ø"/>
            </a:pPr>
            <a:endParaRPr lang="fr-FR" dirty="0"/>
          </a:p>
          <a:p>
            <a:pPr marL="285750" indent="-285750" algn="just">
              <a:buFont typeface="Wingdings" panose="05000000000000000000" pitchFamily="2" charset="2"/>
              <a:buChar char="Ø"/>
            </a:pPr>
            <a:r>
              <a:rPr lang="fr-FR" b="1" dirty="0">
                <a:solidFill>
                  <a:schemeClr val="accent4"/>
                </a:solidFill>
              </a:rPr>
              <a:t>Création d’une colonne conditionnelle pour colonne finale : </a:t>
            </a:r>
          </a:p>
          <a:p>
            <a:pPr algn="just"/>
            <a:r>
              <a:rPr lang="fr-FR" b="1" dirty="0">
                <a:solidFill>
                  <a:schemeClr val="accent4"/>
                </a:solidFill>
              </a:rPr>
              <a:t>Jours fériés OUI/NON</a:t>
            </a:r>
          </a:p>
          <a:p>
            <a:pPr marL="285750" indent="-285750" algn="just">
              <a:buFont typeface="Wingdings" panose="05000000000000000000" pitchFamily="2" charset="2"/>
              <a:buChar char="ü"/>
            </a:pPr>
            <a:r>
              <a:rPr lang="fr-FR" dirty="0"/>
              <a:t>S’il y a une valeur dans la colonne récupérée : c’est un jour férié,</a:t>
            </a:r>
          </a:p>
          <a:p>
            <a:pPr marL="285750" indent="-285750" algn="just">
              <a:buFont typeface="Wingdings" panose="05000000000000000000" pitchFamily="2" charset="2"/>
              <a:buChar char="ü"/>
            </a:pPr>
            <a:r>
              <a:rPr lang="fr-FR" dirty="0"/>
              <a:t>S’il n’y a en a pas : ce n’est pas un jour férié.</a:t>
            </a:r>
          </a:p>
        </p:txBody>
      </p:sp>
      <p:sp>
        <p:nvSpPr>
          <p:cNvPr id="5" name="Espace réservé du numéro de diapositive 4"/>
          <p:cNvSpPr>
            <a:spLocks noGrp="1"/>
          </p:cNvSpPr>
          <p:nvPr>
            <p:ph type="sldNum" sz="quarter" idx="12"/>
          </p:nvPr>
        </p:nvSpPr>
        <p:spPr/>
        <p:txBody>
          <a:bodyPr/>
          <a:lstStyle/>
          <a:p>
            <a:pPr rtl="0"/>
            <a:fld id="{401CF334-2D5C-4859-84A6-CA7E6E43FAEB}" type="slidenum">
              <a:rPr lang="fr-FR" noProof="0" smtClean="0"/>
              <a:t>81</a:t>
            </a:fld>
            <a:endParaRPr lang="fr-FR" noProof="0"/>
          </a:p>
        </p:txBody>
      </p:sp>
      <p:pic>
        <p:nvPicPr>
          <p:cNvPr id="7" name="Image 6">
            <a:extLst>
              <a:ext uri="{FF2B5EF4-FFF2-40B4-BE49-F238E27FC236}">
                <a16:creationId xmlns:a16="http://schemas.microsoft.com/office/drawing/2014/main" id="{CC35A916-B990-3BC9-F935-74F52196869D}"/>
              </a:ext>
            </a:extLst>
          </p:cNvPr>
          <p:cNvPicPr>
            <a:picLocks noChangeAspect="1"/>
          </p:cNvPicPr>
          <p:nvPr/>
        </p:nvPicPr>
        <p:blipFill>
          <a:blip r:embed="rId3"/>
          <a:stretch>
            <a:fillRect/>
          </a:stretch>
        </p:blipFill>
        <p:spPr>
          <a:xfrm>
            <a:off x="7502274" y="5089358"/>
            <a:ext cx="3048425" cy="8192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53650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49905" y="624110"/>
            <a:ext cx="9757611" cy="1144532"/>
          </a:xfrm>
        </p:spPr>
        <p:txBody>
          <a:bodyPr rtlCol="0">
            <a:normAutofit fontScale="90000"/>
          </a:bodyPr>
          <a:lstStyle/>
          <a:p>
            <a:pPr rtl="0"/>
            <a:r>
              <a:rPr lang="fr-FR" dirty="0"/>
              <a:t>Créer un calendrier sur M – Perf +</a:t>
            </a:r>
            <a:br>
              <a:rPr lang="fr-FR" dirty="0"/>
            </a:br>
            <a:r>
              <a:rPr lang="fr-FR" dirty="0"/>
              <a:t>Gestion des jours ouvrés (France) 1/5 (Perf +)</a:t>
            </a:r>
          </a:p>
        </p:txBody>
      </p:sp>
      <p:sp>
        <p:nvSpPr>
          <p:cNvPr id="3" name="Rectangle 2"/>
          <p:cNvSpPr/>
          <p:nvPr/>
        </p:nvSpPr>
        <p:spPr>
          <a:xfrm>
            <a:off x="2249905" y="1983679"/>
            <a:ext cx="9350856" cy="3662541"/>
          </a:xfrm>
          <a:prstGeom prst="rect">
            <a:avLst/>
          </a:prstGeom>
        </p:spPr>
        <p:txBody>
          <a:bodyPr wrap="square">
            <a:spAutoFit/>
          </a:bodyPr>
          <a:lstStyle/>
          <a:p>
            <a:pPr marL="285750" indent="-285750">
              <a:buFont typeface="Wingdings" panose="05000000000000000000" pitchFamily="2" charset="2"/>
              <a:buChar char="Ø"/>
            </a:pPr>
            <a:r>
              <a:rPr lang="fr-FR" b="1" u="sng" dirty="0">
                <a:sym typeface="Wingdings" panose="05000000000000000000" pitchFamily="2" charset="2"/>
              </a:rPr>
              <a:t>Création des colonnes binaires pour jours ouvrés/fermés :</a:t>
            </a:r>
          </a:p>
          <a:p>
            <a:pPr marL="285750" indent="-285750" algn="just">
              <a:buFont typeface="Wingdings" panose="05000000000000000000" pitchFamily="2" charset="2"/>
              <a:buChar char="ü"/>
            </a:pPr>
            <a:r>
              <a:rPr lang="fr-FR" dirty="0">
                <a:sym typeface="Wingdings" panose="05000000000000000000" pitchFamily="2" charset="2"/>
              </a:rPr>
              <a:t>Création de la colonne</a:t>
            </a:r>
            <a:r>
              <a:rPr lang="fr-FR" b="1" dirty="0">
                <a:solidFill>
                  <a:schemeClr val="accent4"/>
                </a:solidFill>
                <a:sym typeface="Wingdings" panose="05000000000000000000" pitchFamily="2" charset="2"/>
              </a:rPr>
              <a:t> « WE »</a:t>
            </a:r>
            <a:r>
              <a:rPr lang="fr-FR" dirty="0">
                <a:sym typeface="Wingdings" panose="05000000000000000000" pitchFamily="2" charset="2"/>
              </a:rPr>
              <a:t> : si le numéro du jour de semaine est 6 ou 7 alors 1 sinon 0,</a:t>
            </a:r>
          </a:p>
          <a:p>
            <a:pPr marL="285750" indent="-285750" algn="just">
              <a:buFont typeface="Wingdings" panose="05000000000000000000" pitchFamily="2" charset="2"/>
              <a:buChar char="ü"/>
            </a:pPr>
            <a:r>
              <a:rPr lang="fr-FR" dirty="0">
                <a:sym typeface="Wingdings" panose="05000000000000000000" pitchFamily="2" charset="2"/>
              </a:rPr>
              <a:t>Création de la colonne « </a:t>
            </a:r>
            <a:r>
              <a:rPr lang="fr-FR" b="1" dirty="0">
                <a:solidFill>
                  <a:schemeClr val="accent4"/>
                </a:solidFill>
                <a:sym typeface="Wingdings" panose="05000000000000000000" pitchFamily="2" charset="2"/>
              </a:rPr>
              <a:t>férié </a:t>
            </a:r>
            <a:r>
              <a:rPr lang="fr-FR" dirty="0">
                <a:sym typeface="Wingdings" panose="05000000000000000000" pitchFamily="2" charset="2"/>
              </a:rPr>
              <a:t>» : si la valeur de la colonne « Jours fériés » est égale à </a:t>
            </a:r>
            <a:r>
              <a:rPr lang="fr-FR" dirty="0" err="1">
                <a:sym typeface="Wingdings" panose="05000000000000000000" pitchFamily="2" charset="2"/>
              </a:rPr>
              <a:t>null</a:t>
            </a:r>
            <a:r>
              <a:rPr lang="fr-FR" dirty="0">
                <a:sym typeface="Wingdings" panose="05000000000000000000" pitchFamily="2" charset="2"/>
              </a:rPr>
              <a:t> alors 0 sinon 1 (il y a un nom de jour férié donc c’est férié),</a:t>
            </a:r>
          </a:p>
          <a:p>
            <a:pPr algn="just"/>
            <a:endParaRPr lang="fr-FR" dirty="0">
              <a:sym typeface="Wingdings" panose="05000000000000000000" pitchFamily="2" charset="2"/>
            </a:endParaRPr>
          </a:p>
          <a:p>
            <a:pPr algn="just"/>
            <a:endParaRPr lang="fr-FR" dirty="0">
              <a:sym typeface="Wingdings" panose="05000000000000000000" pitchFamily="2" charset="2"/>
            </a:endParaRPr>
          </a:p>
          <a:p>
            <a:pPr marL="285750" indent="-285750" algn="just">
              <a:buFont typeface="Wingdings" panose="05000000000000000000" pitchFamily="2" charset="2"/>
              <a:buChar char="Ø"/>
            </a:pPr>
            <a:r>
              <a:rPr lang="fr-FR" b="1" u="sng" dirty="0">
                <a:sym typeface="Wingdings" panose="05000000000000000000" pitchFamily="2" charset="2"/>
              </a:rPr>
              <a:t>Création des colonnes « jours fermés » et « jours ouvrés » dans table de dates :</a:t>
            </a:r>
          </a:p>
          <a:p>
            <a:pPr marL="285750" indent="-285750" algn="just">
              <a:buFont typeface="Wingdings" panose="05000000000000000000" pitchFamily="2" charset="2"/>
              <a:buChar char="ü"/>
            </a:pPr>
            <a:r>
              <a:rPr lang="fr-FR" dirty="0">
                <a:sym typeface="Wingdings" panose="05000000000000000000" pitchFamily="2" charset="2"/>
              </a:rPr>
              <a:t>Création de la colonne </a:t>
            </a:r>
            <a:r>
              <a:rPr lang="fr-FR" b="1" dirty="0">
                <a:solidFill>
                  <a:schemeClr val="accent4"/>
                </a:solidFill>
                <a:sym typeface="Wingdings" panose="05000000000000000000" pitchFamily="2" charset="2"/>
              </a:rPr>
              <a:t>« jours fermés » </a:t>
            </a:r>
            <a:r>
              <a:rPr lang="fr-FR" dirty="0">
                <a:sym typeface="Wingdings" panose="05000000000000000000" pitchFamily="2" charset="2"/>
              </a:rPr>
              <a:t>: calcul des valeurs des 2 colonnes précédemment créées, </a:t>
            </a:r>
            <a:r>
              <a:rPr lang="fr-FR" sz="1600" i="1" dirty="0">
                <a:sym typeface="Wingdings" panose="05000000000000000000" pitchFamily="2" charset="2"/>
              </a:rPr>
              <a:t>(0 ce n’est ni un jour de week-end ni jour férié, 1 = soit l’un soit l’autre, 2 : jour férié et jour de WE)</a:t>
            </a:r>
            <a:endParaRPr lang="fr-FR" sz="1600" dirty="0">
              <a:sym typeface="Wingdings" panose="05000000000000000000" pitchFamily="2" charset="2"/>
            </a:endParaRPr>
          </a:p>
          <a:p>
            <a:pPr marL="285750" indent="-285750" algn="just">
              <a:buFont typeface="Wingdings" panose="05000000000000000000" pitchFamily="2" charset="2"/>
              <a:buChar char="ü"/>
            </a:pPr>
            <a:r>
              <a:rPr lang="fr-FR" dirty="0">
                <a:sym typeface="Wingdings" panose="05000000000000000000" pitchFamily="2" charset="2"/>
              </a:rPr>
              <a:t>Création de la colonne </a:t>
            </a:r>
            <a:r>
              <a:rPr lang="fr-FR" b="1" dirty="0">
                <a:solidFill>
                  <a:schemeClr val="accent4"/>
                </a:solidFill>
                <a:sym typeface="Wingdings" panose="05000000000000000000" pitchFamily="2" charset="2"/>
              </a:rPr>
              <a:t>« jours ouvrables » </a:t>
            </a:r>
            <a:r>
              <a:rPr lang="fr-FR" dirty="0">
                <a:sym typeface="Wingdings" panose="05000000000000000000" pitchFamily="2" charset="2"/>
              </a:rPr>
              <a:t>: c’est un jour hors WE et jours fériés, </a:t>
            </a:r>
            <a:r>
              <a:rPr lang="fr-FR" sz="1800" i="1" dirty="0">
                <a:sym typeface="Wingdings" panose="05000000000000000000" pitchFamily="2" charset="2"/>
              </a:rPr>
              <a:t>(Condition sur la colonne précédente : si 0 alors 1 donc oui, sinon 0)</a:t>
            </a:r>
            <a:endParaRPr lang="fr-FR" sz="1800" dirty="0">
              <a:sym typeface="Wingdings" panose="05000000000000000000" pitchFamily="2" charset="2"/>
            </a:endParaRPr>
          </a:p>
        </p:txBody>
      </p:sp>
      <p:sp>
        <p:nvSpPr>
          <p:cNvPr id="5" name="Espace réservé du numéro de diapositive 4"/>
          <p:cNvSpPr>
            <a:spLocks noGrp="1"/>
          </p:cNvSpPr>
          <p:nvPr>
            <p:ph type="sldNum" sz="quarter" idx="12"/>
          </p:nvPr>
        </p:nvSpPr>
        <p:spPr/>
        <p:txBody>
          <a:bodyPr/>
          <a:lstStyle/>
          <a:p>
            <a:pPr rtl="0"/>
            <a:fld id="{401CF334-2D5C-4859-84A6-CA7E6E43FAEB}" type="slidenum">
              <a:rPr lang="fr-FR" noProof="0" smtClean="0"/>
              <a:t>82</a:t>
            </a:fld>
            <a:endParaRPr lang="fr-FR" noProof="0"/>
          </a:p>
        </p:txBody>
      </p:sp>
      <p:pic>
        <p:nvPicPr>
          <p:cNvPr id="6" name="Image 5">
            <a:extLst>
              <a:ext uri="{FF2B5EF4-FFF2-40B4-BE49-F238E27FC236}">
                <a16:creationId xmlns:a16="http://schemas.microsoft.com/office/drawing/2014/main" id="{153B514B-4BF9-66D1-1F7D-1D8CAA19C905}"/>
              </a:ext>
            </a:extLst>
          </p:cNvPr>
          <p:cNvPicPr>
            <a:picLocks noChangeAspect="1"/>
          </p:cNvPicPr>
          <p:nvPr/>
        </p:nvPicPr>
        <p:blipFill>
          <a:blip r:embed="rId3"/>
          <a:stretch>
            <a:fillRect/>
          </a:stretch>
        </p:blipFill>
        <p:spPr>
          <a:xfrm>
            <a:off x="3819671" y="2650366"/>
            <a:ext cx="8278380" cy="161948"/>
          </a:xfrm>
          <a:prstGeom prst="rect">
            <a:avLst/>
          </a:prstGeom>
          <a:ln>
            <a:noFill/>
          </a:ln>
          <a:effectLst>
            <a:outerShdw blurRad="292100" dist="139700" dir="2700000" algn="tl" rotWithShape="0">
              <a:srgbClr val="333333">
                <a:alpha val="65000"/>
              </a:srgbClr>
            </a:outerShdw>
          </a:effectLst>
        </p:spPr>
      </p:pic>
      <p:pic>
        <p:nvPicPr>
          <p:cNvPr id="8" name="Image 7">
            <a:extLst>
              <a:ext uri="{FF2B5EF4-FFF2-40B4-BE49-F238E27FC236}">
                <a16:creationId xmlns:a16="http://schemas.microsoft.com/office/drawing/2014/main" id="{698E9EE5-6B8A-2C09-F27A-0F622AC75770}"/>
              </a:ext>
            </a:extLst>
          </p:cNvPr>
          <p:cNvPicPr>
            <a:picLocks noChangeAspect="1"/>
          </p:cNvPicPr>
          <p:nvPr/>
        </p:nvPicPr>
        <p:blipFill>
          <a:blip r:embed="rId4"/>
          <a:stretch>
            <a:fillRect/>
          </a:stretch>
        </p:blipFill>
        <p:spPr>
          <a:xfrm>
            <a:off x="4067355" y="3463499"/>
            <a:ext cx="8030696" cy="152421"/>
          </a:xfrm>
          <a:prstGeom prst="rect">
            <a:avLst/>
          </a:prstGeom>
          <a:ln>
            <a:noFill/>
          </a:ln>
          <a:effectLst>
            <a:outerShdw blurRad="292100" dist="139700" dir="2700000" algn="tl" rotWithShape="0">
              <a:srgbClr val="333333">
                <a:alpha val="65000"/>
              </a:srgbClr>
            </a:outerShdw>
          </a:effectLst>
        </p:spPr>
      </p:pic>
      <p:pic>
        <p:nvPicPr>
          <p:cNvPr id="10" name="Image 9">
            <a:extLst>
              <a:ext uri="{FF2B5EF4-FFF2-40B4-BE49-F238E27FC236}">
                <a16:creationId xmlns:a16="http://schemas.microsoft.com/office/drawing/2014/main" id="{2B1AFE72-58A5-97AC-8BBB-9EA937AF4317}"/>
              </a:ext>
            </a:extLst>
          </p:cNvPr>
          <p:cNvPicPr>
            <a:picLocks noChangeAspect="1"/>
          </p:cNvPicPr>
          <p:nvPr/>
        </p:nvPicPr>
        <p:blipFill>
          <a:blip r:embed="rId5"/>
          <a:stretch>
            <a:fillRect/>
          </a:stretch>
        </p:blipFill>
        <p:spPr>
          <a:xfrm>
            <a:off x="5982147" y="4875577"/>
            <a:ext cx="6115904" cy="142895"/>
          </a:xfrm>
          <a:prstGeom prst="rect">
            <a:avLst/>
          </a:prstGeom>
          <a:ln>
            <a:noFill/>
          </a:ln>
          <a:effectLst>
            <a:outerShdw blurRad="292100" dist="139700" dir="2700000" algn="tl" rotWithShape="0">
              <a:srgbClr val="333333">
                <a:alpha val="65000"/>
              </a:srgbClr>
            </a:outerShdw>
          </a:effectLst>
        </p:spPr>
      </p:pic>
      <p:pic>
        <p:nvPicPr>
          <p:cNvPr id="12" name="Image 11">
            <a:extLst>
              <a:ext uri="{FF2B5EF4-FFF2-40B4-BE49-F238E27FC236}">
                <a16:creationId xmlns:a16="http://schemas.microsoft.com/office/drawing/2014/main" id="{2EA48E85-7132-1BBF-4B6A-B9FB02BBBA80}"/>
              </a:ext>
            </a:extLst>
          </p:cNvPr>
          <p:cNvPicPr>
            <a:picLocks noChangeAspect="1"/>
          </p:cNvPicPr>
          <p:nvPr/>
        </p:nvPicPr>
        <p:blipFill>
          <a:blip r:embed="rId6"/>
          <a:stretch>
            <a:fillRect/>
          </a:stretch>
        </p:blipFill>
        <p:spPr>
          <a:xfrm>
            <a:off x="4067355" y="5620813"/>
            <a:ext cx="8030696" cy="1524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30694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FC1089-49CA-309F-50C7-8EF4B27D7B2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AA1CF9F-59FE-207F-B9C2-88A7AA0E81DF}"/>
              </a:ext>
            </a:extLst>
          </p:cNvPr>
          <p:cNvSpPr>
            <a:spLocks noGrp="1"/>
          </p:cNvSpPr>
          <p:nvPr>
            <p:ph type="title"/>
          </p:nvPr>
        </p:nvSpPr>
        <p:spPr>
          <a:xfrm>
            <a:off x="2249905" y="624110"/>
            <a:ext cx="9757611" cy="1144532"/>
          </a:xfrm>
        </p:spPr>
        <p:txBody>
          <a:bodyPr rtlCol="0">
            <a:normAutofit fontScale="90000"/>
          </a:bodyPr>
          <a:lstStyle/>
          <a:p>
            <a:pPr rtl="0"/>
            <a:r>
              <a:rPr lang="fr-FR" dirty="0"/>
              <a:t>Créer un calendrier sur M – Perf +</a:t>
            </a:r>
            <a:br>
              <a:rPr lang="fr-FR" dirty="0"/>
            </a:br>
            <a:r>
              <a:rPr lang="fr-FR" dirty="0"/>
              <a:t>Gestion des jours ouvrés (France) 2/5 (Perf +) </a:t>
            </a:r>
          </a:p>
        </p:txBody>
      </p:sp>
      <p:sp>
        <p:nvSpPr>
          <p:cNvPr id="3" name="Rectangle 2">
            <a:extLst>
              <a:ext uri="{FF2B5EF4-FFF2-40B4-BE49-F238E27FC236}">
                <a16:creationId xmlns:a16="http://schemas.microsoft.com/office/drawing/2014/main" id="{C1A0724C-7023-E341-F47C-8CFC1ECA2A98}"/>
              </a:ext>
            </a:extLst>
          </p:cNvPr>
          <p:cNvSpPr/>
          <p:nvPr/>
        </p:nvSpPr>
        <p:spPr>
          <a:xfrm>
            <a:off x="2249905" y="2136338"/>
            <a:ext cx="9678262" cy="3416320"/>
          </a:xfrm>
          <a:prstGeom prst="rect">
            <a:avLst/>
          </a:prstGeom>
        </p:spPr>
        <p:txBody>
          <a:bodyPr wrap="square">
            <a:spAutoFit/>
          </a:bodyPr>
          <a:lstStyle/>
          <a:p>
            <a:pPr marL="285750" indent="-285750">
              <a:buFont typeface="Wingdings" panose="05000000000000000000" pitchFamily="2" charset="2"/>
              <a:buChar char="Ø"/>
            </a:pPr>
            <a:r>
              <a:rPr lang="fr-FR" b="1" u="sng" dirty="0">
                <a:sym typeface="Wingdings" panose="05000000000000000000" pitchFamily="2" charset="2"/>
              </a:rPr>
              <a:t>Chargement de la table « livraisons et retours » </a:t>
            </a:r>
          </a:p>
          <a:p>
            <a:pPr algn="just"/>
            <a:endParaRPr lang="fr-FR" b="1" u="sng" dirty="0">
              <a:sym typeface="Wingdings" panose="05000000000000000000" pitchFamily="2" charset="2"/>
            </a:endParaRPr>
          </a:p>
          <a:p>
            <a:pPr marL="285750" indent="-285750" algn="just">
              <a:buFont typeface="Wingdings" panose="05000000000000000000" pitchFamily="2" charset="2"/>
              <a:buChar char="Ø"/>
            </a:pPr>
            <a:r>
              <a:rPr lang="fr-FR" b="1" u="sng" dirty="0">
                <a:sym typeface="Wingdings" panose="05000000000000000000" pitchFamily="2" charset="2"/>
              </a:rPr>
              <a:t>Création d’une référence de la « Ventes </a:t>
            </a:r>
            <a:r>
              <a:rPr lang="fr-FR" dirty="0">
                <a:sym typeface="Wingdings" panose="05000000000000000000" pitchFamily="2" charset="2"/>
              </a:rPr>
              <a:t>» (qui contient toutes les ventes –avant et depuis 2023) afin de </a:t>
            </a:r>
            <a:r>
              <a:rPr lang="fr-FR" u="sng" dirty="0">
                <a:sym typeface="Wingdings" panose="05000000000000000000" pitchFamily="2" charset="2"/>
              </a:rPr>
              <a:t>construire la table finale avec colonnes calculées</a:t>
            </a:r>
            <a:r>
              <a:rPr lang="fr-FR" dirty="0">
                <a:sym typeface="Wingdings" panose="05000000000000000000" pitchFamily="2" charset="2"/>
              </a:rPr>
              <a:t>.</a:t>
            </a:r>
          </a:p>
          <a:p>
            <a:pPr marL="285750" indent="-285750" algn="just">
              <a:buFont typeface="Wingdings" panose="05000000000000000000" pitchFamily="2" charset="2"/>
              <a:buChar char="ü"/>
            </a:pPr>
            <a:r>
              <a:rPr lang="fr-FR" dirty="0">
                <a:sym typeface="Wingdings" panose="05000000000000000000" pitchFamily="2" charset="2"/>
              </a:rPr>
              <a:t>Utiliser « Fusionner les requêtes » pour récupérer les colonnes « date de livraison » et « date de retour » (colonnes de la table « livraisons et retours ».)</a:t>
            </a:r>
            <a:r>
              <a:rPr lang="fr-FR" i="1" dirty="0">
                <a:sym typeface="Wingdings" panose="05000000000000000000" pitchFamily="2" charset="2"/>
              </a:rPr>
              <a:t> </a:t>
            </a:r>
            <a:r>
              <a:rPr lang="fr-FR" sz="1400" i="1" dirty="0">
                <a:solidFill>
                  <a:srgbClr val="00B0F0"/>
                </a:solidFill>
                <a:sym typeface="Wingdings" panose="05000000000000000000" pitchFamily="2" charset="2"/>
              </a:rPr>
              <a:t>Si pas fait au préalable</a:t>
            </a:r>
            <a:endParaRPr lang="fr-FR" sz="1400" dirty="0">
              <a:solidFill>
                <a:srgbClr val="00B0F0"/>
              </a:solidFill>
              <a:sym typeface="Wingdings" panose="05000000000000000000" pitchFamily="2" charset="2"/>
            </a:endParaRPr>
          </a:p>
          <a:p>
            <a:r>
              <a:rPr lang="fr-FR" dirty="0">
                <a:sym typeface="Wingdings" panose="05000000000000000000" pitchFamily="2" charset="2"/>
              </a:rPr>
              <a:t> </a:t>
            </a:r>
          </a:p>
          <a:p>
            <a:pPr marL="285750" indent="-285750" algn="just">
              <a:buFont typeface="Wingdings" panose="05000000000000000000" pitchFamily="2" charset="2"/>
              <a:buChar char="Ø"/>
            </a:pPr>
            <a:r>
              <a:rPr lang="fr-FR" b="1" u="sng" dirty="0">
                <a:sym typeface="Wingdings" panose="05000000000000000000" pitchFamily="2" charset="2"/>
              </a:rPr>
              <a:t>Création et suppression des colonnes dans la table référence à Ventes :</a:t>
            </a:r>
          </a:p>
          <a:p>
            <a:pPr marL="285750" indent="-285750" algn="just">
              <a:buFont typeface="Wingdings" panose="05000000000000000000" pitchFamily="2" charset="2"/>
              <a:buChar char="ü"/>
            </a:pPr>
            <a:r>
              <a:rPr lang="fr-FR" dirty="0">
                <a:sym typeface="Wingdings" panose="05000000000000000000" pitchFamily="2" charset="2"/>
              </a:rPr>
              <a:t>Création de la colonne «</a:t>
            </a:r>
            <a:r>
              <a:rPr lang="fr-FR" b="1" dirty="0">
                <a:solidFill>
                  <a:schemeClr val="accent4"/>
                </a:solidFill>
                <a:sym typeface="Wingdings" panose="05000000000000000000" pitchFamily="2" charset="2"/>
              </a:rPr>
              <a:t> Nb jours livraison globale » </a:t>
            </a:r>
            <a:r>
              <a:rPr lang="fr-FR" dirty="0">
                <a:sym typeface="Wingdings" panose="05000000000000000000" pitchFamily="2" charset="2"/>
              </a:rPr>
              <a:t>: mettre des conditions (si pas de date de livraison alors 0 sinon faire le calcul entre les deux dates),</a:t>
            </a:r>
          </a:p>
          <a:p>
            <a:pPr marL="285750" indent="-285750" algn="just">
              <a:buFont typeface="Wingdings" panose="05000000000000000000" pitchFamily="2" charset="2"/>
              <a:buChar char="ü"/>
            </a:pPr>
            <a:r>
              <a:rPr lang="fr-FR" b="1" dirty="0">
                <a:solidFill>
                  <a:schemeClr val="accent4"/>
                </a:solidFill>
                <a:sym typeface="Wingdings" panose="05000000000000000000" pitchFamily="2" charset="2"/>
              </a:rPr>
              <a:t>Suppression de toutes les colonnes exceptées </a:t>
            </a:r>
            <a:r>
              <a:rPr lang="fr-FR" dirty="0">
                <a:sym typeface="Wingdings" panose="05000000000000000000" pitchFamily="2" charset="2"/>
              </a:rPr>
              <a:t>: « Idvente », « Date de vente », « Date de livraison » et « Nb jours livraison globale »,</a:t>
            </a:r>
          </a:p>
        </p:txBody>
      </p:sp>
      <p:sp>
        <p:nvSpPr>
          <p:cNvPr id="5" name="Espace réservé du numéro de diapositive 4">
            <a:extLst>
              <a:ext uri="{FF2B5EF4-FFF2-40B4-BE49-F238E27FC236}">
                <a16:creationId xmlns:a16="http://schemas.microsoft.com/office/drawing/2014/main" id="{B440FCA1-3034-AA92-6B02-B8799874F8C2}"/>
              </a:ext>
            </a:extLst>
          </p:cNvPr>
          <p:cNvSpPr>
            <a:spLocks noGrp="1"/>
          </p:cNvSpPr>
          <p:nvPr>
            <p:ph type="sldNum" sz="quarter" idx="12"/>
          </p:nvPr>
        </p:nvSpPr>
        <p:spPr/>
        <p:txBody>
          <a:bodyPr/>
          <a:lstStyle/>
          <a:p>
            <a:pPr rtl="0"/>
            <a:fld id="{401CF334-2D5C-4859-84A6-CA7E6E43FAEB}" type="slidenum">
              <a:rPr lang="fr-FR" noProof="0" smtClean="0"/>
              <a:t>83</a:t>
            </a:fld>
            <a:endParaRPr lang="fr-FR" noProof="0"/>
          </a:p>
        </p:txBody>
      </p:sp>
      <p:pic>
        <p:nvPicPr>
          <p:cNvPr id="6" name="Image 5">
            <a:extLst>
              <a:ext uri="{FF2B5EF4-FFF2-40B4-BE49-F238E27FC236}">
                <a16:creationId xmlns:a16="http://schemas.microsoft.com/office/drawing/2014/main" id="{287371E1-1C85-F831-5523-DACF508D5927}"/>
              </a:ext>
            </a:extLst>
          </p:cNvPr>
          <p:cNvPicPr>
            <a:picLocks noChangeAspect="1"/>
          </p:cNvPicPr>
          <p:nvPr/>
        </p:nvPicPr>
        <p:blipFill>
          <a:blip r:embed="rId3"/>
          <a:stretch>
            <a:fillRect/>
          </a:stretch>
        </p:blipFill>
        <p:spPr>
          <a:xfrm>
            <a:off x="1390928" y="5552658"/>
            <a:ext cx="10616588" cy="8161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53619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CB054F-FE2C-D585-6D34-0A32B5119B3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7A07B5F-F97D-111A-65BF-E200C8B3C610}"/>
              </a:ext>
            </a:extLst>
          </p:cNvPr>
          <p:cNvSpPr>
            <a:spLocks noGrp="1"/>
          </p:cNvSpPr>
          <p:nvPr>
            <p:ph type="title"/>
          </p:nvPr>
        </p:nvSpPr>
        <p:spPr>
          <a:xfrm>
            <a:off x="2249905" y="624110"/>
            <a:ext cx="9757611" cy="1144532"/>
          </a:xfrm>
        </p:spPr>
        <p:txBody>
          <a:bodyPr rtlCol="0">
            <a:normAutofit fontScale="90000"/>
          </a:bodyPr>
          <a:lstStyle/>
          <a:p>
            <a:pPr rtl="0"/>
            <a:r>
              <a:rPr lang="fr-FR" dirty="0"/>
              <a:t>Créer un calendrier sur M – Perf +</a:t>
            </a:r>
            <a:br>
              <a:rPr lang="fr-FR" dirty="0"/>
            </a:br>
            <a:r>
              <a:rPr lang="fr-FR" dirty="0"/>
              <a:t>Gestion des jours ouvrés (France) 3/5 (Perf +)</a:t>
            </a:r>
          </a:p>
        </p:txBody>
      </p:sp>
      <p:sp>
        <p:nvSpPr>
          <p:cNvPr id="3" name="Rectangle 2">
            <a:extLst>
              <a:ext uri="{FF2B5EF4-FFF2-40B4-BE49-F238E27FC236}">
                <a16:creationId xmlns:a16="http://schemas.microsoft.com/office/drawing/2014/main" id="{01D7E575-11FF-E224-BB53-8B26D07B42E8}"/>
              </a:ext>
            </a:extLst>
          </p:cNvPr>
          <p:cNvSpPr/>
          <p:nvPr/>
        </p:nvSpPr>
        <p:spPr>
          <a:xfrm>
            <a:off x="2249904" y="1950038"/>
            <a:ext cx="9757611" cy="3139321"/>
          </a:xfrm>
          <a:prstGeom prst="rect">
            <a:avLst/>
          </a:prstGeom>
        </p:spPr>
        <p:txBody>
          <a:bodyPr wrap="square">
            <a:spAutoFit/>
          </a:bodyPr>
          <a:lstStyle/>
          <a:p>
            <a:pPr marL="285750" indent="-285750" algn="just">
              <a:buFont typeface="Wingdings" panose="05000000000000000000" pitchFamily="2" charset="2"/>
              <a:buChar char="ü"/>
            </a:pPr>
            <a:r>
              <a:rPr lang="fr-FR" b="1" u="sng" dirty="0">
                <a:sym typeface="Wingdings" panose="05000000000000000000" pitchFamily="2" charset="2"/>
              </a:rPr>
              <a:t>Création d’une colonne de liste :</a:t>
            </a:r>
          </a:p>
          <a:p>
            <a:pPr marL="285750" indent="-285750" algn="just">
              <a:buFont typeface="Wingdings" panose="05000000000000000000" pitchFamily="2" charset="2"/>
              <a:buChar char="ü"/>
            </a:pPr>
            <a:r>
              <a:rPr lang="fr-FR" dirty="0">
                <a:sym typeface="Wingdings" panose="05000000000000000000" pitchFamily="2" charset="2"/>
              </a:rPr>
              <a:t>Il est impératif de </a:t>
            </a:r>
            <a:r>
              <a:rPr lang="fr-FR" b="1" dirty="0">
                <a:solidFill>
                  <a:schemeClr val="accent4"/>
                </a:solidFill>
                <a:sym typeface="Wingdings" panose="05000000000000000000" pitchFamily="2" charset="2"/>
              </a:rPr>
              <a:t>distribuer/développer toutes les dates entre la date de vente et la date de livraison </a:t>
            </a:r>
            <a:r>
              <a:rPr lang="fr-FR" dirty="0">
                <a:sym typeface="Wingdings" panose="05000000000000000000" pitchFamily="2" charset="2"/>
              </a:rPr>
              <a:t>afin de bien compter ensuite le </a:t>
            </a:r>
            <a:r>
              <a:rPr lang="fr-FR" b="1" dirty="0">
                <a:solidFill>
                  <a:schemeClr val="accent5"/>
                </a:solidFill>
                <a:sym typeface="Wingdings" panose="05000000000000000000" pitchFamily="2" charset="2"/>
              </a:rPr>
              <a:t>nombre de jours ouvrés</a:t>
            </a:r>
            <a:r>
              <a:rPr lang="fr-FR" dirty="0">
                <a:sym typeface="Wingdings" panose="05000000000000000000" pitchFamily="2" charset="2"/>
              </a:rPr>
              <a:t>.</a:t>
            </a:r>
            <a:r>
              <a:rPr lang="fr-FR" b="1" u="sng" dirty="0">
                <a:sym typeface="Wingdings" panose="05000000000000000000" pitchFamily="2" charset="2"/>
              </a:rPr>
              <a:t> </a:t>
            </a:r>
          </a:p>
          <a:p>
            <a:pPr algn="just"/>
            <a:r>
              <a:rPr lang="fr-FR" dirty="0">
                <a:sym typeface="Wingdings" panose="05000000000000000000" pitchFamily="2" charset="2"/>
              </a:rPr>
              <a:t>On part à chaque fois de la date de vente et on rajoute le nombre de jours comptabilisés entre les deux </a:t>
            </a:r>
          </a:p>
          <a:p>
            <a:pPr algn="just"/>
            <a:r>
              <a:rPr lang="fr-FR" i="1" dirty="0" err="1">
                <a:sym typeface="Wingdings" panose="05000000000000000000" pitchFamily="2" charset="2"/>
              </a:rPr>
              <a:t>List.Dates</a:t>
            </a:r>
            <a:r>
              <a:rPr lang="fr-FR" i="1" dirty="0">
                <a:sym typeface="Wingdings" panose="05000000000000000000" pitchFamily="2" charset="2"/>
              </a:rPr>
              <a:t>([Date de vente],[Nb jours livraison globale]+1,#duration(1,0,0,0))</a:t>
            </a:r>
          </a:p>
          <a:p>
            <a:pPr algn="just"/>
            <a:endParaRPr lang="fr-FR" i="1" dirty="0">
              <a:sym typeface="Wingdings" panose="05000000000000000000" pitchFamily="2" charset="2"/>
            </a:endParaRPr>
          </a:p>
          <a:p>
            <a:pPr marL="285750" indent="-285750" algn="just">
              <a:buFont typeface="Wingdings" panose="05000000000000000000" pitchFamily="2" charset="2"/>
              <a:buChar char="ü"/>
            </a:pPr>
            <a:r>
              <a:rPr lang="fr-FR" dirty="0">
                <a:sym typeface="Wingdings" panose="05000000000000000000" pitchFamily="2" charset="2"/>
              </a:rPr>
              <a:t>Cliquer sur l’icône à droite de l’entête de </a:t>
            </a:r>
            <a:r>
              <a:rPr lang="fr-FR" b="1" dirty="0">
                <a:solidFill>
                  <a:schemeClr val="accent4"/>
                </a:solidFill>
                <a:sym typeface="Wingdings" panose="05000000000000000000" pitchFamily="2" charset="2"/>
              </a:rPr>
              <a:t>« liste de Dates » </a:t>
            </a:r>
            <a:r>
              <a:rPr lang="fr-FR" dirty="0">
                <a:sym typeface="Wingdings" panose="05000000000000000000" pitchFamily="2" charset="2"/>
              </a:rPr>
              <a:t>puis </a:t>
            </a:r>
            <a:r>
              <a:rPr lang="fr-FR" b="1" dirty="0">
                <a:solidFill>
                  <a:schemeClr val="accent4"/>
                </a:solidFill>
                <a:sym typeface="Wingdings" panose="05000000000000000000" pitchFamily="2" charset="2"/>
              </a:rPr>
              <a:t>« Développer sur de nouvelles lignes ».</a:t>
            </a:r>
          </a:p>
          <a:p>
            <a:pPr marL="285750" indent="-285750" algn="just">
              <a:buFont typeface="Wingdings" panose="05000000000000000000" pitchFamily="2" charset="2"/>
              <a:buChar char="ü"/>
            </a:pPr>
            <a:r>
              <a:rPr lang="fr-FR" dirty="0">
                <a:sym typeface="Wingdings" panose="05000000000000000000" pitchFamily="2" charset="2"/>
              </a:rPr>
              <a:t>Changer le type de données en « Date »</a:t>
            </a:r>
          </a:p>
          <a:p>
            <a:pPr marL="285750" indent="-285750">
              <a:buFont typeface="Wingdings" panose="05000000000000000000" pitchFamily="2" charset="2"/>
              <a:buChar char="ü"/>
            </a:pPr>
            <a:endParaRPr lang="fr-FR" b="1" dirty="0">
              <a:sym typeface="Wingdings" panose="05000000000000000000" pitchFamily="2" charset="2"/>
            </a:endParaRPr>
          </a:p>
        </p:txBody>
      </p:sp>
      <p:sp>
        <p:nvSpPr>
          <p:cNvPr id="5" name="Espace réservé du numéro de diapositive 4">
            <a:extLst>
              <a:ext uri="{FF2B5EF4-FFF2-40B4-BE49-F238E27FC236}">
                <a16:creationId xmlns:a16="http://schemas.microsoft.com/office/drawing/2014/main" id="{30FE9EAA-D011-65BD-50EA-B3FCD61BDF17}"/>
              </a:ext>
            </a:extLst>
          </p:cNvPr>
          <p:cNvSpPr>
            <a:spLocks noGrp="1"/>
          </p:cNvSpPr>
          <p:nvPr>
            <p:ph type="sldNum" sz="quarter" idx="12"/>
          </p:nvPr>
        </p:nvSpPr>
        <p:spPr/>
        <p:txBody>
          <a:bodyPr/>
          <a:lstStyle/>
          <a:p>
            <a:pPr rtl="0"/>
            <a:fld id="{401CF334-2D5C-4859-84A6-CA7E6E43FAEB}" type="slidenum">
              <a:rPr lang="fr-FR" noProof="0" smtClean="0"/>
              <a:t>84</a:t>
            </a:fld>
            <a:endParaRPr lang="fr-FR" noProof="0"/>
          </a:p>
        </p:txBody>
      </p:sp>
      <p:pic>
        <p:nvPicPr>
          <p:cNvPr id="6" name="Image 5">
            <a:extLst>
              <a:ext uri="{FF2B5EF4-FFF2-40B4-BE49-F238E27FC236}">
                <a16:creationId xmlns:a16="http://schemas.microsoft.com/office/drawing/2014/main" id="{51D9298B-A760-87C5-B7BE-0294B2D5E0CF}"/>
              </a:ext>
            </a:extLst>
          </p:cNvPr>
          <p:cNvPicPr>
            <a:picLocks noChangeAspect="1"/>
          </p:cNvPicPr>
          <p:nvPr/>
        </p:nvPicPr>
        <p:blipFill>
          <a:blip r:embed="rId3"/>
          <a:stretch>
            <a:fillRect/>
          </a:stretch>
        </p:blipFill>
        <p:spPr>
          <a:xfrm>
            <a:off x="3723701" y="4831978"/>
            <a:ext cx="7022186" cy="14874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29103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0A8B6-05A1-0BBD-87F5-F0BB6FFF321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667064E-62E5-0A8C-C1A9-E4BE9CCCB6E4}"/>
              </a:ext>
            </a:extLst>
          </p:cNvPr>
          <p:cNvSpPr>
            <a:spLocks noGrp="1"/>
          </p:cNvSpPr>
          <p:nvPr>
            <p:ph type="title"/>
          </p:nvPr>
        </p:nvSpPr>
        <p:spPr>
          <a:xfrm>
            <a:off x="2249905" y="624110"/>
            <a:ext cx="9757611" cy="1144532"/>
          </a:xfrm>
        </p:spPr>
        <p:txBody>
          <a:bodyPr rtlCol="0">
            <a:normAutofit fontScale="90000"/>
          </a:bodyPr>
          <a:lstStyle/>
          <a:p>
            <a:pPr rtl="0"/>
            <a:r>
              <a:rPr lang="fr-FR" dirty="0"/>
              <a:t>Créer un calendrier sur M – Perf +</a:t>
            </a:r>
            <a:br>
              <a:rPr lang="fr-FR" dirty="0"/>
            </a:br>
            <a:r>
              <a:rPr lang="fr-FR" dirty="0"/>
              <a:t>Gestion des jours ouvrés (France) 4/5 (Perf +)</a:t>
            </a:r>
          </a:p>
        </p:txBody>
      </p:sp>
      <p:sp>
        <p:nvSpPr>
          <p:cNvPr id="3" name="Rectangle 2">
            <a:extLst>
              <a:ext uri="{FF2B5EF4-FFF2-40B4-BE49-F238E27FC236}">
                <a16:creationId xmlns:a16="http://schemas.microsoft.com/office/drawing/2014/main" id="{59F70510-C020-1F65-EFF3-AAB6C37260B2}"/>
              </a:ext>
            </a:extLst>
          </p:cNvPr>
          <p:cNvSpPr/>
          <p:nvPr/>
        </p:nvSpPr>
        <p:spPr>
          <a:xfrm>
            <a:off x="2249905" y="1983679"/>
            <a:ext cx="9451473" cy="3693319"/>
          </a:xfrm>
          <a:prstGeom prst="rect">
            <a:avLst/>
          </a:prstGeom>
        </p:spPr>
        <p:txBody>
          <a:bodyPr wrap="square">
            <a:spAutoFit/>
          </a:bodyPr>
          <a:lstStyle/>
          <a:p>
            <a:pPr marL="285750" indent="-285750" algn="just">
              <a:buFont typeface="Wingdings" panose="05000000000000000000" pitchFamily="2" charset="2"/>
              <a:buChar char="Ø"/>
            </a:pPr>
            <a:r>
              <a:rPr lang="fr-FR" b="1" u="sng" dirty="0">
                <a:sym typeface="Wingdings" panose="05000000000000000000" pitchFamily="2" charset="2"/>
              </a:rPr>
              <a:t>Connexion à la table de dates : </a:t>
            </a:r>
          </a:p>
          <a:p>
            <a:pPr marL="285750" indent="-285750" algn="just">
              <a:buFont typeface="Wingdings" panose="05000000000000000000" pitchFamily="2" charset="2"/>
              <a:buChar char="ü"/>
            </a:pPr>
            <a:r>
              <a:rPr lang="fr-FR" b="1" dirty="0">
                <a:solidFill>
                  <a:schemeClr val="accent4"/>
                </a:solidFill>
                <a:sym typeface="Wingdings" panose="05000000000000000000" pitchFamily="2" charset="2"/>
              </a:rPr>
              <a:t>Connexion à notre table de dates </a:t>
            </a:r>
            <a:r>
              <a:rPr lang="fr-FR" dirty="0">
                <a:sym typeface="Wingdings" panose="05000000000000000000" pitchFamily="2" charset="2"/>
              </a:rPr>
              <a:t>complète,</a:t>
            </a:r>
          </a:p>
          <a:p>
            <a:pPr marL="285750" indent="-285750" algn="just">
              <a:buFont typeface="Wingdings" panose="05000000000000000000" pitchFamily="2" charset="2"/>
              <a:buChar char="ü"/>
            </a:pPr>
            <a:r>
              <a:rPr lang="fr-FR" dirty="0">
                <a:sym typeface="Wingdings" panose="05000000000000000000" pitchFamily="2" charset="2"/>
              </a:rPr>
              <a:t>Récupération de </a:t>
            </a:r>
            <a:r>
              <a:rPr lang="fr-FR" b="1" dirty="0">
                <a:solidFill>
                  <a:schemeClr val="accent4"/>
                </a:solidFill>
                <a:sym typeface="Wingdings" panose="05000000000000000000" pitchFamily="2" charset="2"/>
              </a:rPr>
              <a:t>la colonne « Jours ouvrables »</a:t>
            </a:r>
            <a:r>
              <a:rPr lang="fr-FR" dirty="0">
                <a:sym typeface="Wingdings" panose="05000000000000000000" pitchFamily="2" charset="2"/>
              </a:rPr>
              <a:t>,</a:t>
            </a:r>
          </a:p>
          <a:p>
            <a:pPr algn="just"/>
            <a:r>
              <a:rPr lang="fr-FR" i="1" dirty="0">
                <a:sym typeface="Wingdings" panose="05000000000000000000" pitchFamily="2" charset="2"/>
              </a:rPr>
              <a:t>Ce qui nous permet de savoir, pour chaque jour entre la date de vente incluse et la date de livraison incluse, si ce sont des jours ouvrés (pas WE et pas fériés) ou non.</a:t>
            </a:r>
            <a:r>
              <a:rPr lang="fr-FR" dirty="0">
                <a:sym typeface="Wingdings" panose="05000000000000000000" pitchFamily="2" charset="2"/>
              </a:rPr>
              <a:t> </a:t>
            </a:r>
            <a:endParaRPr lang="fr-FR" b="1" dirty="0">
              <a:solidFill>
                <a:schemeClr val="accent4"/>
              </a:solidFill>
              <a:sym typeface="Wingdings" panose="05000000000000000000" pitchFamily="2" charset="2"/>
            </a:endParaRPr>
          </a:p>
          <a:p>
            <a:pPr marL="285750" indent="-285750" algn="just">
              <a:buFont typeface="Wingdings" panose="05000000000000000000" pitchFamily="2" charset="2"/>
              <a:buChar char="ü"/>
            </a:pPr>
            <a:endParaRPr lang="fr-FR" dirty="0">
              <a:sym typeface="Wingdings" panose="05000000000000000000" pitchFamily="2" charset="2"/>
            </a:endParaRPr>
          </a:p>
          <a:p>
            <a:pPr marL="285750" indent="-285750" algn="just">
              <a:buFont typeface="Wingdings" panose="05000000000000000000" pitchFamily="2" charset="2"/>
              <a:buChar char="Ø"/>
            </a:pPr>
            <a:r>
              <a:rPr lang="fr-FR" b="1" u="sng" dirty="0">
                <a:sym typeface="Wingdings" panose="05000000000000000000" pitchFamily="2" charset="2"/>
              </a:rPr>
              <a:t>Regroupement et calcul colonnes sur le nombre de jours de livraison :</a:t>
            </a:r>
          </a:p>
          <a:p>
            <a:pPr marL="285750" indent="-285750" algn="just">
              <a:buFont typeface="Wingdings" panose="05000000000000000000" pitchFamily="2" charset="2"/>
              <a:buChar char="ü"/>
            </a:pPr>
            <a:r>
              <a:rPr lang="fr-FR" b="1" dirty="0">
                <a:solidFill>
                  <a:schemeClr val="accent4"/>
                </a:solidFill>
                <a:sym typeface="Wingdings" panose="05000000000000000000" pitchFamily="2" charset="2"/>
              </a:rPr>
              <a:t>Regrouper la table </a:t>
            </a:r>
            <a:r>
              <a:rPr lang="fr-FR" dirty="0">
                <a:sym typeface="Wingdings" panose="05000000000000000000" pitchFamily="2" charset="2"/>
              </a:rPr>
              <a:t>: Pour chaque vente (regroupement), je souhaite calculer la somme des jours de livraison au global ainsi que la somme des jours de livraisons ouvrés. Je renomme les colonnes.</a:t>
            </a:r>
            <a:endParaRPr lang="en-US" b="1" dirty="0">
              <a:sym typeface="Wingdings" panose="05000000000000000000" pitchFamily="2" charset="2"/>
            </a:endParaRPr>
          </a:p>
          <a:p>
            <a:pPr marL="285750" indent="-285750" algn="just">
              <a:buFont typeface="Wingdings" panose="05000000000000000000" pitchFamily="2" charset="2"/>
              <a:buChar char="ü"/>
            </a:pPr>
            <a:r>
              <a:rPr lang="fr-FR" dirty="0">
                <a:sym typeface="Wingdings" panose="05000000000000000000" pitchFamily="2" charset="2"/>
              </a:rPr>
              <a:t>Je </a:t>
            </a:r>
            <a:r>
              <a:rPr lang="fr-FR" b="1" dirty="0">
                <a:solidFill>
                  <a:schemeClr val="accent5"/>
                </a:solidFill>
                <a:sym typeface="Wingdings" panose="05000000000000000000" pitchFamily="2" charset="2"/>
              </a:rPr>
              <a:t>modifie le code du regroupement </a:t>
            </a:r>
            <a:r>
              <a:rPr lang="fr-FR" dirty="0">
                <a:sym typeface="Wingdings" panose="05000000000000000000" pitchFamily="2" charset="2"/>
              </a:rPr>
              <a:t>: il calcul le nombre de jours ouvrés mais en comptant également le jour de départ (de vente) donc il faut soustraire 1 jour à chaque calcul.</a:t>
            </a:r>
          </a:p>
        </p:txBody>
      </p:sp>
      <p:sp>
        <p:nvSpPr>
          <p:cNvPr id="5" name="Espace réservé du numéro de diapositive 4">
            <a:extLst>
              <a:ext uri="{FF2B5EF4-FFF2-40B4-BE49-F238E27FC236}">
                <a16:creationId xmlns:a16="http://schemas.microsoft.com/office/drawing/2014/main" id="{B47256D2-7E61-3BF7-9AA1-41CC3FED588B}"/>
              </a:ext>
            </a:extLst>
          </p:cNvPr>
          <p:cNvSpPr>
            <a:spLocks noGrp="1"/>
          </p:cNvSpPr>
          <p:nvPr>
            <p:ph type="sldNum" sz="quarter" idx="12"/>
          </p:nvPr>
        </p:nvSpPr>
        <p:spPr/>
        <p:txBody>
          <a:bodyPr/>
          <a:lstStyle/>
          <a:p>
            <a:pPr rtl="0"/>
            <a:fld id="{401CF334-2D5C-4859-84A6-CA7E6E43FAEB}" type="slidenum">
              <a:rPr lang="fr-FR" noProof="0" smtClean="0"/>
              <a:t>85</a:t>
            </a:fld>
            <a:endParaRPr lang="fr-FR" noProof="0"/>
          </a:p>
        </p:txBody>
      </p:sp>
      <p:pic>
        <p:nvPicPr>
          <p:cNvPr id="6" name="Image 5">
            <a:extLst>
              <a:ext uri="{FF2B5EF4-FFF2-40B4-BE49-F238E27FC236}">
                <a16:creationId xmlns:a16="http://schemas.microsoft.com/office/drawing/2014/main" id="{0D5B3CC3-AA37-A2EF-DA40-1E2E9751E283}"/>
              </a:ext>
            </a:extLst>
          </p:cNvPr>
          <p:cNvPicPr>
            <a:picLocks noChangeAspect="1"/>
          </p:cNvPicPr>
          <p:nvPr/>
        </p:nvPicPr>
        <p:blipFill>
          <a:blip r:embed="rId3"/>
          <a:stretch>
            <a:fillRect/>
          </a:stretch>
        </p:blipFill>
        <p:spPr>
          <a:xfrm>
            <a:off x="2035422" y="5752875"/>
            <a:ext cx="9256868" cy="481015"/>
          </a:xfrm>
          <a:prstGeom prst="rect">
            <a:avLst/>
          </a:prstGeom>
        </p:spPr>
      </p:pic>
    </p:spTree>
    <p:extLst>
      <p:ext uri="{BB962C8B-B14F-4D97-AF65-F5344CB8AC3E}">
        <p14:creationId xmlns:p14="http://schemas.microsoft.com/office/powerpoint/2010/main" val="1440206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57770-321D-EE3A-13EF-267B0F3684F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89E9664-2C4F-B8D4-21B7-30E65301046F}"/>
              </a:ext>
            </a:extLst>
          </p:cNvPr>
          <p:cNvSpPr>
            <a:spLocks noGrp="1"/>
          </p:cNvSpPr>
          <p:nvPr>
            <p:ph type="title"/>
          </p:nvPr>
        </p:nvSpPr>
        <p:spPr>
          <a:xfrm>
            <a:off x="2249905" y="624110"/>
            <a:ext cx="9757611" cy="1144532"/>
          </a:xfrm>
        </p:spPr>
        <p:txBody>
          <a:bodyPr rtlCol="0">
            <a:normAutofit fontScale="90000"/>
          </a:bodyPr>
          <a:lstStyle/>
          <a:p>
            <a:pPr rtl="0"/>
            <a:r>
              <a:rPr lang="fr-FR" dirty="0"/>
              <a:t>Créer un calendrier sur M – Perf +</a:t>
            </a:r>
            <a:br>
              <a:rPr lang="fr-FR" dirty="0"/>
            </a:br>
            <a:r>
              <a:rPr lang="fr-FR" dirty="0"/>
              <a:t>Gestion des jours ouvrés (France) 5/5 (Perf +)</a:t>
            </a:r>
          </a:p>
        </p:txBody>
      </p:sp>
      <p:sp>
        <p:nvSpPr>
          <p:cNvPr id="3" name="Rectangle 2">
            <a:extLst>
              <a:ext uri="{FF2B5EF4-FFF2-40B4-BE49-F238E27FC236}">
                <a16:creationId xmlns:a16="http://schemas.microsoft.com/office/drawing/2014/main" id="{97901AC9-5072-4FC2-DE54-EE578FE63829}"/>
              </a:ext>
            </a:extLst>
          </p:cNvPr>
          <p:cNvSpPr/>
          <p:nvPr/>
        </p:nvSpPr>
        <p:spPr>
          <a:xfrm>
            <a:off x="2249905" y="1878575"/>
            <a:ext cx="9757611" cy="4678204"/>
          </a:xfrm>
          <a:prstGeom prst="rect">
            <a:avLst/>
          </a:prstGeom>
        </p:spPr>
        <p:txBody>
          <a:bodyPr wrap="square">
            <a:spAutoFit/>
          </a:bodyPr>
          <a:lstStyle/>
          <a:p>
            <a:pPr marL="285750" indent="-285750" algn="just">
              <a:buFont typeface="Wingdings" panose="05000000000000000000" pitchFamily="2" charset="2"/>
              <a:buChar char="Ø"/>
            </a:pPr>
            <a:r>
              <a:rPr lang="fr-FR" b="1" dirty="0">
                <a:solidFill>
                  <a:schemeClr val="accent5"/>
                </a:solidFill>
                <a:sym typeface="Wingdings" panose="05000000000000000000" pitchFamily="2" charset="2"/>
              </a:rPr>
              <a:t>Afin d’avoir toutes les colonnes quantitatives dans la table vente</a:t>
            </a:r>
            <a:r>
              <a:rPr lang="fr-FR" dirty="0">
                <a:sym typeface="Wingdings" panose="05000000000000000000" pitchFamily="2" charset="2"/>
              </a:rPr>
              <a:t>, il me faut réunir toutes les colonnes au même endroit (colonnes de ventes et jours ouvrés).</a:t>
            </a:r>
          </a:p>
          <a:p>
            <a:pPr marL="285750" indent="-285750" algn="just">
              <a:buFont typeface="Wingdings" panose="05000000000000000000" pitchFamily="2" charset="2"/>
              <a:buChar char="Ø"/>
            </a:pPr>
            <a:r>
              <a:rPr lang="fr-FR" dirty="0">
                <a:sym typeface="Wingdings" panose="05000000000000000000" pitchFamily="2" charset="2"/>
              </a:rPr>
              <a:t>Cependant, je ne peux pas récupérer les colonnes de la table de référence de ventes créée précédemment dans la table de vente car cela crée une boucle (</a:t>
            </a:r>
            <a:r>
              <a:rPr lang="fr-FR" b="1" i="1" dirty="0">
                <a:sym typeface="Wingdings" panose="05000000000000000000" pitchFamily="2" charset="2"/>
              </a:rPr>
              <a:t>la référence étant liée et dépendante de la table vente</a:t>
            </a:r>
            <a:r>
              <a:rPr lang="fr-FR" dirty="0">
                <a:sym typeface="Wingdings" panose="05000000000000000000" pitchFamily="2" charset="2"/>
              </a:rPr>
              <a:t>) et bloque le processus.</a:t>
            </a:r>
          </a:p>
          <a:p>
            <a:pPr marL="285750" indent="-285750" algn="just">
              <a:buFont typeface="Wingdings" panose="05000000000000000000" pitchFamily="2" charset="2"/>
              <a:buChar char="Ø"/>
            </a:pPr>
            <a:endParaRPr lang="fr-FR" dirty="0">
              <a:sym typeface="Wingdings" panose="05000000000000000000" pitchFamily="2" charset="2"/>
            </a:endParaRPr>
          </a:p>
          <a:p>
            <a:pPr marL="285750" indent="-285750" algn="just">
              <a:buFont typeface="Wingdings" panose="05000000000000000000" pitchFamily="2" charset="2"/>
              <a:buChar char="Ø"/>
            </a:pPr>
            <a:r>
              <a:rPr lang="fr-FR" dirty="0">
                <a:sym typeface="Wingdings" panose="05000000000000000000" pitchFamily="2" charset="2"/>
              </a:rPr>
              <a:t>On peut néanmoins le faire depuis la </a:t>
            </a:r>
            <a:r>
              <a:rPr lang="fr-FR" b="1" dirty="0">
                <a:solidFill>
                  <a:schemeClr val="accent5"/>
                </a:solidFill>
                <a:sym typeface="Wingdings" panose="05000000000000000000" pitchFamily="2" charset="2"/>
              </a:rPr>
              <a:t>table de référence de ventes</a:t>
            </a:r>
            <a:r>
              <a:rPr lang="fr-FR" dirty="0">
                <a:sym typeface="Wingdings" panose="05000000000000000000" pitchFamily="2" charset="2"/>
              </a:rPr>
              <a:t>. </a:t>
            </a:r>
          </a:p>
          <a:p>
            <a:pPr marL="285750" indent="-285750" algn="just">
              <a:buFont typeface="Wingdings" panose="05000000000000000000" pitchFamily="2" charset="2"/>
              <a:buChar char="ü"/>
            </a:pPr>
            <a:r>
              <a:rPr lang="fr-FR" b="1" dirty="0">
                <a:solidFill>
                  <a:schemeClr val="accent4"/>
                </a:solidFill>
                <a:sym typeface="Wingdings" panose="05000000000000000000" pitchFamily="2" charset="2"/>
              </a:rPr>
              <a:t>Fusion des requêtes</a:t>
            </a:r>
            <a:r>
              <a:rPr lang="fr-FR" dirty="0">
                <a:sym typeface="Wingdings" panose="05000000000000000000" pitchFamily="2" charset="2"/>
              </a:rPr>
              <a:t> afin de récupérer les colonnes de la table de ventes dans la table de référence en utilisant « </a:t>
            </a:r>
            <a:r>
              <a:rPr lang="fr-FR" dirty="0" err="1">
                <a:sym typeface="Wingdings" panose="05000000000000000000" pitchFamily="2" charset="2"/>
              </a:rPr>
              <a:t>idvente</a:t>
            </a:r>
            <a:r>
              <a:rPr lang="fr-FR" dirty="0">
                <a:sym typeface="Wingdings" panose="05000000000000000000" pitchFamily="2" charset="2"/>
              </a:rPr>
              <a:t> » comme colonne de correspondance,</a:t>
            </a:r>
          </a:p>
          <a:p>
            <a:pPr marL="285750" indent="-285750" algn="just">
              <a:buFont typeface="Wingdings" panose="05000000000000000000" pitchFamily="2" charset="2"/>
              <a:buChar char="ü"/>
            </a:pPr>
            <a:r>
              <a:rPr lang="fr-FR" u="sng" dirty="0">
                <a:sym typeface="Wingdings" panose="05000000000000000000" pitchFamily="2" charset="2"/>
              </a:rPr>
              <a:t>Récupérer toutes les colonnes de la table « ventes » exceptée « </a:t>
            </a:r>
            <a:r>
              <a:rPr lang="fr-FR" u="sng" dirty="0" err="1">
                <a:sym typeface="Wingdings" panose="05000000000000000000" pitchFamily="2" charset="2"/>
              </a:rPr>
              <a:t>idvente</a:t>
            </a:r>
            <a:r>
              <a:rPr lang="fr-FR" u="sng" dirty="0">
                <a:sym typeface="Wingdings" panose="05000000000000000000" pitchFamily="2" charset="2"/>
              </a:rPr>
              <a:t> » </a:t>
            </a:r>
            <a:r>
              <a:rPr lang="fr-FR" dirty="0">
                <a:sym typeface="Wingdings" panose="05000000000000000000" pitchFamily="2" charset="2"/>
              </a:rPr>
              <a:t>déjà présente dans la table de réf.</a:t>
            </a:r>
          </a:p>
          <a:p>
            <a:pPr marL="285750" indent="-285750" algn="just">
              <a:buFont typeface="Wingdings" panose="05000000000000000000" pitchFamily="2" charset="2"/>
              <a:buChar char="ü"/>
            </a:pPr>
            <a:r>
              <a:rPr lang="fr-FR" b="1" dirty="0">
                <a:solidFill>
                  <a:schemeClr val="accent4"/>
                </a:solidFill>
                <a:sym typeface="Wingdings" panose="05000000000000000000" pitchFamily="2" charset="2"/>
              </a:rPr>
              <a:t>Créer une colonne conditionnelle : </a:t>
            </a:r>
            <a:r>
              <a:rPr lang="fr-FR" b="1" dirty="0">
                <a:sym typeface="Wingdings" panose="05000000000000000000" pitchFamily="2" charset="2"/>
              </a:rPr>
              <a:t>le nombre de jours ouvrés </a:t>
            </a:r>
            <a:r>
              <a:rPr lang="fr-FR" dirty="0">
                <a:sym typeface="Wingdings" panose="05000000000000000000" pitchFamily="2" charset="2"/>
              </a:rPr>
              <a:t>n’est </a:t>
            </a:r>
            <a:r>
              <a:rPr lang="fr-FR" b="1" dirty="0">
                <a:solidFill>
                  <a:schemeClr val="accent5"/>
                </a:solidFill>
                <a:sym typeface="Wingdings" panose="05000000000000000000" pitchFamily="2" charset="2"/>
              </a:rPr>
              <a:t>pas bon </a:t>
            </a:r>
            <a:r>
              <a:rPr lang="fr-FR" dirty="0">
                <a:sym typeface="Wingdings" panose="05000000000000000000" pitchFamily="2" charset="2"/>
              </a:rPr>
              <a:t>car il se calcule même quand la date de livraison est inconnue. Il faut donc lui dire de ne rien calculer si il n’existe pas de date de livraison.</a:t>
            </a:r>
          </a:p>
          <a:p>
            <a:pPr algn="just"/>
            <a:endParaRPr lang="fr-FR" b="1" dirty="0">
              <a:solidFill>
                <a:schemeClr val="accent4"/>
              </a:solidFill>
              <a:sym typeface="Wingdings" panose="05000000000000000000" pitchFamily="2" charset="2"/>
            </a:endParaRPr>
          </a:p>
          <a:p>
            <a:pPr algn="just"/>
            <a:r>
              <a:rPr lang="fr-FR" sz="1400" i="1" dirty="0">
                <a:solidFill>
                  <a:schemeClr val="accent5"/>
                </a:solidFill>
                <a:sym typeface="Wingdings" panose="05000000000000000000" pitchFamily="2" charset="2"/>
              </a:rPr>
              <a:t>Ensuite, bien penser à désactiver le chargement de la table « Ventes » initiale et renommer la nouvelle table créée contenant les notions de jours ouvrés, « ventes ouvrés </a:t>
            </a:r>
            <a:r>
              <a:rPr lang="fr-FR" sz="1400" i="1" dirty="0" err="1">
                <a:solidFill>
                  <a:schemeClr val="accent5"/>
                </a:solidFill>
                <a:sym typeface="Wingdings" panose="05000000000000000000" pitchFamily="2" charset="2"/>
              </a:rPr>
              <a:t>Pquery</a:t>
            </a:r>
            <a:r>
              <a:rPr lang="fr-FR" sz="1400" i="1" dirty="0">
                <a:solidFill>
                  <a:schemeClr val="accent5"/>
                </a:solidFill>
                <a:sym typeface="Wingdings" panose="05000000000000000000" pitchFamily="2" charset="2"/>
              </a:rPr>
              <a:t> ».</a:t>
            </a:r>
          </a:p>
        </p:txBody>
      </p:sp>
      <p:sp>
        <p:nvSpPr>
          <p:cNvPr id="5" name="Espace réservé du numéro de diapositive 4">
            <a:extLst>
              <a:ext uri="{FF2B5EF4-FFF2-40B4-BE49-F238E27FC236}">
                <a16:creationId xmlns:a16="http://schemas.microsoft.com/office/drawing/2014/main" id="{7635F1C8-8B98-89DF-EA6D-708BCFBA5877}"/>
              </a:ext>
            </a:extLst>
          </p:cNvPr>
          <p:cNvSpPr>
            <a:spLocks noGrp="1"/>
          </p:cNvSpPr>
          <p:nvPr>
            <p:ph type="sldNum" sz="quarter" idx="12"/>
          </p:nvPr>
        </p:nvSpPr>
        <p:spPr/>
        <p:txBody>
          <a:bodyPr/>
          <a:lstStyle/>
          <a:p>
            <a:pPr rtl="0"/>
            <a:fld id="{401CF334-2D5C-4859-84A6-CA7E6E43FAEB}" type="slidenum">
              <a:rPr lang="fr-FR" noProof="0" smtClean="0"/>
              <a:t>86</a:t>
            </a:fld>
            <a:endParaRPr lang="fr-FR" noProof="0"/>
          </a:p>
        </p:txBody>
      </p:sp>
      <p:pic>
        <p:nvPicPr>
          <p:cNvPr id="7" name="Image 6">
            <a:extLst>
              <a:ext uri="{FF2B5EF4-FFF2-40B4-BE49-F238E27FC236}">
                <a16:creationId xmlns:a16="http://schemas.microsoft.com/office/drawing/2014/main" id="{20045E5B-A125-9D74-F146-047D885925E5}"/>
              </a:ext>
            </a:extLst>
          </p:cNvPr>
          <p:cNvPicPr>
            <a:picLocks noChangeAspect="1"/>
          </p:cNvPicPr>
          <p:nvPr/>
        </p:nvPicPr>
        <p:blipFill>
          <a:blip r:embed="rId3"/>
          <a:stretch>
            <a:fillRect/>
          </a:stretch>
        </p:blipFill>
        <p:spPr>
          <a:xfrm>
            <a:off x="1015271" y="5756195"/>
            <a:ext cx="10707127" cy="2089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04022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ADE86E4A-1E3E-835B-4F05-80CB59C5E980}"/>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A3161AA2-D039-1360-3A27-D44B54290B26}"/>
              </a:ext>
            </a:extLst>
          </p:cNvPr>
          <p:cNvSpPr>
            <a:spLocks noGrp="1"/>
          </p:cNvSpPr>
          <p:nvPr>
            <p:ph type="ctrTitle"/>
          </p:nvPr>
        </p:nvSpPr>
        <p:spPr>
          <a:xfrm>
            <a:off x="2818770" y="1133555"/>
            <a:ext cx="8663174" cy="3906982"/>
          </a:xfrm>
        </p:spPr>
        <p:txBody>
          <a:bodyPr>
            <a:noAutofit/>
          </a:bodyPr>
          <a:lstStyle/>
          <a:p>
            <a:pPr>
              <a:lnSpc>
                <a:spcPct val="90000"/>
              </a:lnSpc>
            </a:pPr>
            <a:r>
              <a:rPr lang="fr-FR" dirty="0">
                <a:solidFill>
                  <a:schemeClr val="tx1"/>
                </a:solidFill>
                <a:effectLst/>
              </a:rPr>
              <a:t>Rappels outils de table et création/identification table de Date/Calendrier</a:t>
            </a:r>
            <a:endParaRPr lang="fr-FR" dirty="0"/>
          </a:p>
        </p:txBody>
      </p:sp>
      <p:sp>
        <p:nvSpPr>
          <p:cNvPr id="4" name="Espace réservé du numéro de diapositive 3">
            <a:extLst>
              <a:ext uri="{FF2B5EF4-FFF2-40B4-BE49-F238E27FC236}">
                <a16:creationId xmlns:a16="http://schemas.microsoft.com/office/drawing/2014/main" id="{53265EE9-705F-92D5-0D05-55E87CF5F7EA}"/>
              </a:ext>
            </a:extLst>
          </p:cNvPr>
          <p:cNvSpPr>
            <a:spLocks noGrp="1"/>
          </p:cNvSpPr>
          <p:nvPr>
            <p:ph type="sldNum" sz="quarter" idx="12"/>
          </p:nvPr>
        </p:nvSpPr>
        <p:spPr>
          <a:xfrm>
            <a:off x="110598" y="4543907"/>
            <a:ext cx="779767" cy="365125"/>
          </a:xfrm>
        </p:spPr>
        <p:txBody>
          <a:bodyPr>
            <a:normAutofit/>
          </a:bodyPr>
          <a:lstStyle/>
          <a:p>
            <a:pPr rtl="0">
              <a:lnSpc>
                <a:spcPct val="90000"/>
              </a:lnSpc>
              <a:spcAft>
                <a:spcPts val="600"/>
              </a:spcAft>
            </a:pPr>
            <a:fld id="{401CF334-2D5C-4859-84A6-CA7E6E43FAEB}" type="slidenum">
              <a:rPr lang="fr-FR" sz="1900" noProof="0" smtClean="0"/>
              <a:pPr rtl="0">
                <a:lnSpc>
                  <a:spcPct val="90000"/>
                </a:lnSpc>
                <a:spcAft>
                  <a:spcPts val="600"/>
                </a:spcAft>
              </a:pPr>
              <a:t>87</a:t>
            </a:fld>
            <a:endParaRPr lang="fr-FR" sz="1900" noProof="0"/>
          </a:p>
        </p:txBody>
      </p:sp>
    </p:spTree>
    <p:extLst>
      <p:ext uri="{BB962C8B-B14F-4D97-AF65-F5344CB8AC3E}">
        <p14:creationId xmlns:p14="http://schemas.microsoft.com/office/powerpoint/2010/main" val="38719509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9192675" cy="1280890"/>
          </a:xfrm>
        </p:spPr>
        <p:txBody>
          <a:bodyPr rtlCol="0">
            <a:normAutofit/>
          </a:bodyPr>
          <a:lstStyle/>
          <a:p>
            <a:pPr rtl="0"/>
            <a:r>
              <a:rPr lang="fr-FR" dirty="0"/>
              <a:t>Les outils de table</a:t>
            </a:r>
            <a:br>
              <a:rPr lang="fr-FR" dirty="0"/>
            </a:br>
            <a:r>
              <a:rPr lang="fr-FR" dirty="0"/>
              <a:t>Possibilités</a:t>
            </a:r>
          </a:p>
        </p:txBody>
      </p:sp>
      <p:sp>
        <p:nvSpPr>
          <p:cNvPr id="3" name="Rectangle 2"/>
          <p:cNvSpPr/>
          <p:nvPr/>
        </p:nvSpPr>
        <p:spPr>
          <a:xfrm>
            <a:off x="2669308" y="2283982"/>
            <a:ext cx="9116291" cy="2308324"/>
          </a:xfrm>
          <a:prstGeom prst="rect">
            <a:avLst/>
          </a:prstGeom>
        </p:spPr>
        <p:txBody>
          <a:bodyPr wrap="square">
            <a:spAutoFit/>
          </a:bodyPr>
          <a:lstStyle/>
          <a:p>
            <a:pPr algn="just"/>
            <a:r>
              <a:rPr lang="fr-FR" sz="1800" dirty="0"/>
              <a:t>En cliquant sur une table, dans la zone des données à droite, un nouvel onglet en haut apparaît </a:t>
            </a:r>
            <a:r>
              <a:rPr lang="fr-FR" sz="1800" b="1" dirty="0"/>
              <a:t>: “Outils de table”</a:t>
            </a:r>
          </a:p>
          <a:p>
            <a:pPr algn="just"/>
            <a:endParaRPr lang="fr-FR" b="1" dirty="0"/>
          </a:p>
          <a:p>
            <a:pPr algn="just"/>
            <a:r>
              <a:rPr lang="fr-FR" sz="1800" b="1" dirty="0"/>
              <a:t>On peut </a:t>
            </a:r>
          </a:p>
          <a:p>
            <a:pPr marL="285750" indent="-285750" algn="just">
              <a:buFontTx/>
              <a:buChar char="-"/>
            </a:pPr>
            <a:r>
              <a:rPr lang="fr-FR" sz="1800" b="1" dirty="0"/>
              <a:t>« Marquer comme table de date »,</a:t>
            </a:r>
          </a:p>
          <a:p>
            <a:pPr marL="285750" indent="-285750" algn="just">
              <a:buFontTx/>
              <a:buChar char="-"/>
            </a:pPr>
            <a:r>
              <a:rPr lang="fr-FR" sz="1800" b="1" dirty="0"/>
              <a:t> avoir accès à la création de mesures, de colonnes et d’autres tables.</a:t>
            </a:r>
          </a:p>
          <a:p>
            <a:pPr algn="just"/>
            <a:endParaRPr lang="en-US" sz="1800" b="1" dirty="0"/>
          </a:p>
          <a:p>
            <a:pPr algn="just"/>
            <a:endParaRPr lang="fr-FR" sz="1800" b="1" dirty="0"/>
          </a:p>
        </p:txBody>
      </p:sp>
      <p:sp>
        <p:nvSpPr>
          <p:cNvPr id="5" name="Espace réservé du numéro de diapositive 4"/>
          <p:cNvSpPr>
            <a:spLocks noGrp="1"/>
          </p:cNvSpPr>
          <p:nvPr>
            <p:ph type="sldNum" sz="quarter" idx="12"/>
          </p:nvPr>
        </p:nvSpPr>
        <p:spPr/>
        <p:txBody>
          <a:bodyPr/>
          <a:lstStyle/>
          <a:p>
            <a:pPr rtl="0"/>
            <a:fld id="{401CF334-2D5C-4859-84A6-CA7E6E43FAEB}" type="slidenum">
              <a:rPr lang="fr-FR" noProof="0" smtClean="0"/>
              <a:t>88</a:t>
            </a:fld>
            <a:endParaRPr lang="fr-FR" noProof="0"/>
          </a:p>
        </p:txBody>
      </p:sp>
      <p:pic>
        <p:nvPicPr>
          <p:cNvPr id="8" name="Image 7">
            <a:extLst>
              <a:ext uri="{FF2B5EF4-FFF2-40B4-BE49-F238E27FC236}">
                <a16:creationId xmlns:a16="http://schemas.microsoft.com/office/drawing/2014/main" id="{BFCF5C02-417D-3013-5B77-6B6EF50936AF}"/>
              </a:ext>
            </a:extLst>
          </p:cNvPr>
          <p:cNvPicPr>
            <a:picLocks noChangeAspect="1"/>
          </p:cNvPicPr>
          <p:nvPr/>
        </p:nvPicPr>
        <p:blipFill>
          <a:blip r:embed="rId3"/>
          <a:stretch>
            <a:fillRect/>
          </a:stretch>
        </p:blipFill>
        <p:spPr>
          <a:xfrm>
            <a:off x="3824617" y="4125920"/>
            <a:ext cx="6729289" cy="21079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94925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35576" y="589276"/>
            <a:ext cx="9192675" cy="1280890"/>
          </a:xfrm>
        </p:spPr>
        <p:txBody>
          <a:bodyPr rtlCol="0">
            <a:normAutofit/>
          </a:bodyPr>
          <a:lstStyle/>
          <a:p>
            <a:r>
              <a:rPr lang="fr-FR" dirty="0"/>
              <a:t>Les outils de table</a:t>
            </a:r>
            <a:br>
              <a:rPr lang="fr-FR" dirty="0"/>
            </a:br>
            <a:r>
              <a:rPr lang="fr-FR" dirty="0"/>
              <a:t>Notions de temporalité et table DATE</a:t>
            </a:r>
          </a:p>
        </p:txBody>
      </p:sp>
      <p:sp>
        <p:nvSpPr>
          <p:cNvPr id="4" name="Espace réservé du numéro de diapositive 3"/>
          <p:cNvSpPr>
            <a:spLocks noGrp="1"/>
          </p:cNvSpPr>
          <p:nvPr>
            <p:ph type="sldNum" sz="quarter" idx="12"/>
          </p:nvPr>
        </p:nvSpPr>
        <p:spPr/>
        <p:txBody>
          <a:bodyPr/>
          <a:lstStyle/>
          <a:p>
            <a:pPr rtl="0"/>
            <a:fld id="{401CF334-2D5C-4859-84A6-CA7E6E43FAEB}" type="slidenum">
              <a:rPr lang="fr-FR" noProof="0" smtClean="0"/>
              <a:t>89</a:t>
            </a:fld>
            <a:endParaRPr lang="fr-FR" noProof="0"/>
          </a:p>
        </p:txBody>
      </p:sp>
      <p:sp>
        <p:nvSpPr>
          <p:cNvPr id="9" name="Rectangle 8"/>
          <p:cNvSpPr/>
          <p:nvPr/>
        </p:nvSpPr>
        <p:spPr>
          <a:xfrm>
            <a:off x="2035576" y="2274838"/>
            <a:ext cx="9292824" cy="3170099"/>
          </a:xfrm>
          <a:prstGeom prst="rect">
            <a:avLst/>
          </a:prstGeom>
        </p:spPr>
        <p:txBody>
          <a:bodyPr wrap="square">
            <a:spAutoFit/>
          </a:bodyPr>
          <a:lstStyle/>
          <a:p>
            <a:pPr algn="just"/>
            <a:r>
              <a:rPr lang="fr-FR" sz="2000" dirty="0"/>
              <a:t>La </a:t>
            </a:r>
            <a:r>
              <a:rPr lang="fr-FR" sz="2000" b="1" dirty="0"/>
              <a:t>notion de temporalité et de DATE est indispensable a tout </a:t>
            </a:r>
            <a:r>
              <a:rPr lang="fr-FR" sz="2000" b="1" dirty="0" err="1"/>
              <a:t>procces</a:t>
            </a:r>
            <a:r>
              <a:rPr lang="fr-FR" sz="2000" b="1" dirty="0"/>
              <a:t> décisionnel car :</a:t>
            </a:r>
          </a:p>
          <a:p>
            <a:pPr algn="just"/>
            <a:endParaRPr lang="fr-FR" sz="2000" b="1" dirty="0"/>
          </a:p>
          <a:p>
            <a:pPr marL="285750" indent="-285750" algn="just">
              <a:buFontTx/>
              <a:buChar char="-"/>
            </a:pPr>
            <a:r>
              <a:rPr lang="fr-FR" sz="2000" dirty="0"/>
              <a:t>On </a:t>
            </a:r>
            <a:r>
              <a:rPr lang="fr-FR" sz="2000" b="1" dirty="0"/>
              <a:t>souhaite récupérer toutes les notions de temporalités </a:t>
            </a:r>
            <a:r>
              <a:rPr lang="fr-FR" sz="2000" dirty="0"/>
              <a:t>(années, mois, jours, etc. à partir d’une date de vente ou autre transaction a analyser),</a:t>
            </a:r>
          </a:p>
          <a:p>
            <a:pPr marL="285750" indent="-285750" algn="just">
              <a:buFontTx/>
              <a:buChar char="-"/>
            </a:pPr>
            <a:endParaRPr lang="fr-FR" sz="2000" dirty="0"/>
          </a:p>
          <a:p>
            <a:pPr marL="285750" indent="-285750" algn="just">
              <a:buFontTx/>
              <a:buChar char="-"/>
            </a:pPr>
            <a:endParaRPr lang="fr-FR" sz="2000" dirty="0"/>
          </a:p>
          <a:p>
            <a:pPr marL="285750" indent="-285750" algn="just">
              <a:buFontTx/>
              <a:buChar char="-"/>
            </a:pPr>
            <a:r>
              <a:rPr lang="fr-FR" sz="2000" dirty="0"/>
              <a:t>Elle nous permet d’utiliser sans problème </a:t>
            </a:r>
            <a:r>
              <a:rPr lang="fr-FR" sz="2000" b="1" dirty="0"/>
              <a:t>les fonctions Dax Time Intelligence </a:t>
            </a:r>
            <a:r>
              <a:rPr lang="fr-FR" sz="2000" dirty="0"/>
              <a:t>ensuite dans les mesures DAX.</a:t>
            </a:r>
          </a:p>
        </p:txBody>
      </p:sp>
    </p:spTree>
    <p:extLst>
      <p:ext uri="{BB962C8B-B14F-4D97-AF65-F5344CB8AC3E}">
        <p14:creationId xmlns:p14="http://schemas.microsoft.com/office/powerpoint/2010/main" val="2488685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895225" y="615896"/>
            <a:ext cx="9669842" cy="1136073"/>
          </a:xfrm>
        </p:spPr>
        <p:txBody>
          <a:bodyPr vert="horz" lIns="91440" tIns="45720" rIns="91440" bIns="45720" rtlCol="0" anchor="ctr">
            <a:noAutofit/>
          </a:bodyPr>
          <a:lstStyle/>
          <a:p>
            <a:r>
              <a:rPr lang="en-US" dirty="0">
                <a:solidFill>
                  <a:schemeClr val="tx2">
                    <a:lumMod val="75000"/>
                  </a:schemeClr>
                </a:solidFill>
              </a:rPr>
              <a:t>La Business Intelligence</a:t>
            </a:r>
            <a:br>
              <a:rPr lang="en-US" dirty="0">
                <a:solidFill>
                  <a:schemeClr val="tx2">
                    <a:lumMod val="75000"/>
                  </a:schemeClr>
                </a:solidFill>
              </a:rPr>
            </a:br>
            <a:r>
              <a:rPr lang="fr-FR" noProof="1">
                <a:solidFill>
                  <a:schemeClr val="tx2">
                    <a:lumMod val="75000"/>
                  </a:schemeClr>
                </a:solidFill>
              </a:rPr>
              <a:t>Qu’est-ce que c’est </a:t>
            </a:r>
            <a:r>
              <a:rPr lang="en-US" dirty="0">
                <a:solidFill>
                  <a:schemeClr val="tx2">
                    <a:lumMod val="75000"/>
                  </a:schemeClr>
                </a:solidFill>
              </a:rPr>
              <a:t>?</a:t>
            </a:r>
          </a:p>
        </p:txBody>
      </p:sp>
      <p:sp>
        <p:nvSpPr>
          <p:cNvPr id="3" name="Espace réservé du contenu 2"/>
          <p:cNvSpPr>
            <a:spLocks noGrp="1"/>
          </p:cNvSpPr>
          <p:nvPr>
            <p:ph idx="1"/>
          </p:nvPr>
        </p:nvSpPr>
        <p:spPr>
          <a:xfrm>
            <a:off x="2025284" y="2206650"/>
            <a:ext cx="9479328" cy="3704571"/>
          </a:xfrm>
        </p:spPr>
        <p:txBody>
          <a:bodyPr vert="horz" lIns="91440" tIns="45720" rIns="91440" bIns="45720" rtlCol="0" anchor="ctr">
            <a:normAutofit/>
          </a:bodyPr>
          <a:lstStyle/>
          <a:p>
            <a:pPr marL="0" indent="0" algn="just">
              <a:defRPr/>
            </a:pPr>
            <a:r>
              <a:rPr lang="fr-FR" altLang="fr-FR" b="1" dirty="0">
                <a:solidFill>
                  <a:schemeClr val="tx2">
                    <a:lumMod val="75000"/>
                  </a:schemeClr>
                </a:solidFill>
              </a:rPr>
              <a:t>L´informatique décisionnelle</a:t>
            </a:r>
            <a:r>
              <a:rPr lang="fr-FR" altLang="fr-FR" dirty="0">
                <a:solidFill>
                  <a:schemeClr val="tx2">
                    <a:lumMod val="75000"/>
                  </a:schemeClr>
                </a:solidFill>
              </a:rPr>
              <a:t> </a:t>
            </a:r>
            <a:r>
              <a:rPr lang="fr-FR" altLang="fr-FR" b="1" dirty="0">
                <a:solidFill>
                  <a:schemeClr val="tx2">
                    <a:lumMod val="75000"/>
                  </a:schemeClr>
                </a:solidFill>
              </a:rPr>
              <a:t>ou la BI</a:t>
            </a:r>
          </a:p>
          <a:p>
            <a:pPr marL="400050" lvl="1" indent="0" algn="just">
              <a:buNone/>
              <a:defRPr/>
            </a:pPr>
            <a:r>
              <a:rPr lang="fr-FR" altLang="fr-FR" sz="1800" dirty="0">
                <a:solidFill>
                  <a:schemeClr val="tx2">
                    <a:lumMod val="75000"/>
                  </a:schemeClr>
                </a:solidFill>
              </a:rPr>
              <a:t>Ensemble des moyens, outils et méthodes qui permettent 	de collecter, de consolider, de modéliser et de de restituer les données, matérielles ou immatérielles, d´une entreprise en vue d´offrir une aide à la décision.</a:t>
            </a:r>
          </a:p>
        </p:txBody>
      </p:sp>
      <p:sp>
        <p:nvSpPr>
          <p:cNvPr id="4" name="Espace réservé du numéro de diapositive 3"/>
          <p:cNvSpPr>
            <a:spLocks noGrp="1"/>
          </p:cNvSpPr>
          <p:nvPr>
            <p:ph type="sldNum" sz="quarter" idx="12"/>
          </p:nvPr>
        </p:nvSpPr>
        <p:spPr>
          <a:xfrm>
            <a:off x="559869" y="818807"/>
            <a:ext cx="596886" cy="365125"/>
          </a:xfrm>
        </p:spPr>
        <p:txBody>
          <a:bodyPr vert="horz" lIns="91440" tIns="45720" rIns="91440" bIns="45720" rtlCol="0" anchor="ctr">
            <a:normAutofit/>
          </a:bodyPr>
          <a:lstStyle/>
          <a:p>
            <a:pPr>
              <a:lnSpc>
                <a:spcPct val="90000"/>
              </a:lnSpc>
              <a:spcAft>
                <a:spcPts val="600"/>
              </a:spcAft>
            </a:pPr>
            <a:fld id="{401CF334-2D5C-4859-84A6-CA7E6E43FAEB}" type="slidenum">
              <a:rPr lang="en-US" sz="1900" kern="1200" noProof="0">
                <a:solidFill>
                  <a:schemeClr val="bg1"/>
                </a:solidFill>
                <a:latin typeface="+mn-lt"/>
                <a:ea typeface="+mn-ea"/>
                <a:cs typeface="+mn-cs"/>
              </a:rPr>
              <a:pPr>
                <a:lnSpc>
                  <a:spcPct val="90000"/>
                </a:lnSpc>
                <a:spcAft>
                  <a:spcPts val="600"/>
                </a:spcAft>
              </a:pPr>
              <a:t>9</a:t>
            </a:fld>
            <a:endParaRPr lang="en-US" sz="1900" kern="1200" noProof="0" dirty="0">
              <a:solidFill>
                <a:schemeClr val="bg1"/>
              </a:solidFill>
              <a:latin typeface="+mn-lt"/>
              <a:ea typeface="+mn-ea"/>
              <a:cs typeface="+mn-cs"/>
            </a:endParaRPr>
          </a:p>
        </p:txBody>
      </p:sp>
    </p:spTree>
    <p:extLst>
      <p:ext uri="{BB962C8B-B14F-4D97-AF65-F5344CB8AC3E}">
        <p14:creationId xmlns:p14="http://schemas.microsoft.com/office/powerpoint/2010/main" val="35143411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35576" y="589276"/>
            <a:ext cx="9970894" cy="1280890"/>
          </a:xfrm>
        </p:spPr>
        <p:txBody>
          <a:bodyPr rtlCol="0">
            <a:noAutofit/>
          </a:bodyPr>
          <a:lstStyle/>
          <a:p>
            <a:r>
              <a:rPr lang="fr-FR" dirty="0"/>
              <a:t>Les outils de table</a:t>
            </a:r>
            <a:br>
              <a:rPr lang="fr-FR" dirty="0"/>
            </a:br>
            <a:r>
              <a:rPr lang="fr-FR" dirty="0"/>
              <a:t>Création et détermination de la table DATE</a:t>
            </a:r>
          </a:p>
        </p:txBody>
      </p:sp>
      <p:sp>
        <p:nvSpPr>
          <p:cNvPr id="4" name="Espace réservé du numéro de diapositive 3"/>
          <p:cNvSpPr>
            <a:spLocks noGrp="1"/>
          </p:cNvSpPr>
          <p:nvPr>
            <p:ph type="sldNum" sz="quarter" idx="12"/>
          </p:nvPr>
        </p:nvSpPr>
        <p:spPr/>
        <p:txBody>
          <a:bodyPr/>
          <a:lstStyle/>
          <a:p>
            <a:pPr rtl="0"/>
            <a:fld id="{401CF334-2D5C-4859-84A6-CA7E6E43FAEB}" type="slidenum">
              <a:rPr lang="fr-FR" noProof="0" smtClean="0"/>
              <a:t>90</a:t>
            </a:fld>
            <a:endParaRPr lang="fr-FR" noProof="0"/>
          </a:p>
        </p:txBody>
      </p:sp>
      <p:sp>
        <p:nvSpPr>
          <p:cNvPr id="9" name="Rectangle 8"/>
          <p:cNvSpPr/>
          <p:nvPr/>
        </p:nvSpPr>
        <p:spPr>
          <a:xfrm>
            <a:off x="2107475" y="2139557"/>
            <a:ext cx="9701348" cy="3477875"/>
          </a:xfrm>
          <a:prstGeom prst="rect">
            <a:avLst/>
          </a:prstGeom>
        </p:spPr>
        <p:txBody>
          <a:bodyPr wrap="square">
            <a:spAutoFit/>
          </a:bodyPr>
          <a:lstStyle/>
          <a:p>
            <a:pPr algn="just"/>
            <a:r>
              <a:rPr lang="fr-FR" sz="2000" dirty="0"/>
              <a:t>La </a:t>
            </a:r>
            <a:r>
              <a:rPr lang="fr-FR" sz="2000" b="1" dirty="0"/>
              <a:t>table de date doit donc être créée si elle </a:t>
            </a:r>
          </a:p>
          <a:p>
            <a:pPr algn="just"/>
            <a:r>
              <a:rPr lang="fr-FR" sz="2000" b="1" dirty="0"/>
              <a:t>n’existe pas </a:t>
            </a:r>
          </a:p>
          <a:p>
            <a:pPr algn="just"/>
            <a:endParaRPr lang="fr-FR" sz="2000" b="1" dirty="0"/>
          </a:p>
          <a:p>
            <a:pPr algn="just"/>
            <a:r>
              <a:rPr lang="fr-FR" sz="2000" b="1" dirty="0"/>
              <a:t>ET</a:t>
            </a:r>
          </a:p>
          <a:p>
            <a:pPr algn="just"/>
            <a:endParaRPr lang="fr-FR" sz="2000" b="1" dirty="0"/>
          </a:p>
          <a:p>
            <a:pPr algn="just"/>
            <a:r>
              <a:rPr lang="fr-FR" sz="2000" dirty="0"/>
              <a:t>Il faut dire à Power BI, quelle est notre table </a:t>
            </a:r>
          </a:p>
          <a:p>
            <a:pPr algn="just"/>
            <a:r>
              <a:rPr lang="fr-FR" sz="2000" dirty="0"/>
              <a:t>de Date. </a:t>
            </a:r>
          </a:p>
          <a:p>
            <a:pPr algn="just"/>
            <a:endParaRPr lang="fr-FR" sz="2000" dirty="0"/>
          </a:p>
          <a:p>
            <a:pPr algn="just"/>
            <a:r>
              <a:rPr lang="fr-FR" sz="2000" dirty="0"/>
              <a:t>Il va falloir cliquer droit sur la table de date :</a:t>
            </a:r>
          </a:p>
          <a:p>
            <a:pPr algn="just"/>
            <a:endParaRPr lang="fr-FR" sz="2000" dirty="0"/>
          </a:p>
          <a:p>
            <a:pPr algn="just"/>
            <a:r>
              <a:rPr lang="fr-FR" sz="2000" dirty="0"/>
              <a:t>Cliquer sur </a:t>
            </a:r>
            <a:r>
              <a:rPr lang="fr-FR" sz="2000" b="1" dirty="0"/>
              <a:t>Marquer comme table de date</a:t>
            </a:r>
          </a:p>
        </p:txBody>
      </p:sp>
      <p:pic>
        <p:nvPicPr>
          <p:cNvPr id="5" name="Image 4">
            <a:extLst>
              <a:ext uri="{FF2B5EF4-FFF2-40B4-BE49-F238E27FC236}">
                <a16:creationId xmlns:a16="http://schemas.microsoft.com/office/drawing/2014/main" id="{9BB038C5-7BBA-47EE-AE30-AFE08D5D0E3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680053" y="1870166"/>
            <a:ext cx="4128770" cy="4274185"/>
          </a:xfrm>
          <a:prstGeom prst="rect">
            <a:avLst/>
          </a:prstGeom>
          <a:noFill/>
          <a:ln>
            <a:noFill/>
          </a:ln>
        </p:spPr>
      </p:pic>
    </p:spTree>
    <p:extLst>
      <p:ext uri="{BB962C8B-B14F-4D97-AF65-F5344CB8AC3E}">
        <p14:creationId xmlns:p14="http://schemas.microsoft.com/office/powerpoint/2010/main" val="1642021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D3627487-C0D1-06C7-1D28-B71C4782182B}"/>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66B4C657-F110-494D-DADD-9447999580C5}"/>
              </a:ext>
            </a:extLst>
          </p:cNvPr>
          <p:cNvSpPr>
            <a:spLocks noGrp="1"/>
          </p:cNvSpPr>
          <p:nvPr>
            <p:ph type="ctrTitle"/>
          </p:nvPr>
        </p:nvSpPr>
        <p:spPr>
          <a:xfrm>
            <a:off x="3350394" y="2599617"/>
            <a:ext cx="8131550" cy="2440919"/>
          </a:xfrm>
        </p:spPr>
        <p:txBody>
          <a:bodyPr>
            <a:normAutofit/>
          </a:bodyPr>
          <a:lstStyle/>
          <a:p>
            <a:pPr>
              <a:lnSpc>
                <a:spcPct val="90000"/>
              </a:lnSpc>
            </a:pPr>
            <a:r>
              <a:rPr lang="fr-FR" sz="5400" dirty="0">
                <a:solidFill>
                  <a:schemeClr val="tx1"/>
                </a:solidFill>
                <a:effectLst/>
              </a:rPr>
              <a:t>Intérêt des mesures Création de table de mesures et rangement</a:t>
            </a:r>
            <a:endParaRPr lang="fr-FR" sz="5000" dirty="0"/>
          </a:p>
        </p:txBody>
      </p:sp>
      <p:sp>
        <p:nvSpPr>
          <p:cNvPr id="4" name="Espace réservé du numéro de diapositive 3">
            <a:extLst>
              <a:ext uri="{FF2B5EF4-FFF2-40B4-BE49-F238E27FC236}">
                <a16:creationId xmlns:a16="http://schemas.microsoft.com/office/drawing/2014/main" id="{2C4AA7F8-D770-38F3-C2F3-273CE66CAE59}"/>
              </a:ext>
            </a:extLst>
          </p:cNvPr>
          <p:cNvSpPr>
            <a:spLocks noGrp="1"/>
          </p:cNvSpPr>
          <p:nvPr>
            <p:ph type="sldNum" sz="quarter" idx="12"/>
          </p:nvPr>
        </p:nvSpPr>
        <p:spPr>
          <a:xfrm>
            <a:off x="110598" y="4543907"/>
            <a:ext cx="779767" cy="365125"/>
          </a:xfrm>
        </p:spPr>
        <p:txBody>
          <a:bodyPr>
            <a:normAutofit/>
          </a:bodyPr>
          <a:lstStyle/>
          <a:p>
            <a:pPr rtl="0">
              <a:lnSpc>
                <a:spcPct val="90000"/>
              </a:lnSpc>
              <a:spcAft>
                <a:spcPts val="600"/>
              </a:spcAft>
            </a:pPr>
            <a:fld id="{401CF334-2D5C-4859-84A6-CA7E6E43FAEB}" type="slidenum">
              <a:rPr lang="fr-FR" sz="1900" noProof="0" smtClean="0"/>
              <a:pPr rtl="0">
                <a:lnSpc>
                  <a:spcPct val="90000"/>
                </a:lnSpc>
                <a:spcAft>
                  <a:spcPts val="600"/>
                </a:spcAft>
              </a:pPr>
              <a:t>91</a:t>
            </a:fld>
            <a:endParaRPr lang="fr-FR" sz="1900" noProof="0"/>
          </a:p>
        </p:txBody>
      </p:sp>
    </p:spTree>
    <p:extLst>
      <p:ext uri="{BB962C8B-B14F-4D97-AF65-F5344CB8AC3E}">
        <p14:creationId xmlns:p14="http://schemas.microsoft.com/office/powerpoint/2010/main" val="13988061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9993AD-4CDC-6BC8-A58D-1CC5F7FB8D3E}"/>
              </a:ext>
            </a:extLst>
          </p:cNvPr>
          <p:cNvSpPr>
            <a:spLocks noGrp="1"/>
          </p:cNvSpPr>
          <p:nvPr>
            <p:ph type="title"/>
          </p:nvPr>
        </p:nvSpPr>
        <p:spPr/>
        <p:txBody>
          <a:bodyPr/>
          <a:lstStyle/>
          <a:p>
            <a:r>
              <a:rPr lang="fr-FR" dirty="0"/>
              <a:t>Mesures DAX</a:t>
            </a:r>
            <a:br>
              <a:rPr lang="fr-FR" dirty="0"/>
            </a:br>
            <a:r>
              <a:rPr lang="fr-FR" dirty="0"/>
              <a:t>Intérêt ?</a:t>
            </a:r>
          </a:p>
        </p:txBody>
      </p:sp>
      <p:sp>
        <p:nvSpPr>
          <p:cNvPr id="3" name="Espace réservé du contenu 2">
            <a:extLst>
              <a:ext uri="{FF2B5EF4-FFF2-40B4-BE49-F238E27FC236}">
                <a16:creationId xmlns:a16="http://schemas.microsoft.com/office/drawing/2014/main" id="{375820AB-7FB3-F214-ED84-D0E98474D098}"/>
              </a:ext>
            </a:extLst>
          </p:cNvPr>
          <p:cNvSpPr>
            <a:spLocks noGrp="1"/>
          </p:cNvSpPr>
          <p:nvPr>
            <p:ph idx="1"/>
          </p:nvPr>
        </p:nvSpPr>
        <p:spPr>
          <a:xfrm>
            <a:off x="2589212" y="2305878"/>
            <a:ext cx="8915400" cy="3605344"/>
          </a:xfrm>
        </p:spPr>
        <p:txBody>
          <a:bodyPr/>
          <a:lstStyle/>
          <a:p>
            <a:r>
              <a:rPr lang="fr-FR" b="1" dirty="0"/>
              <a:t>Pour filtrer un calcul sur une ou plusieurs conditions </a:t>
            </a:r>
            <a:r>
              <a:rPr lang="fr-FR" dirty="0"/>
              <a:t>spécifiques lorsqu’on ne peut pas directement appliquer un filtre sur le visuel (car d’autres mesures utilisées n’ayant pas les mêmes filtres, etc.)</a:t>
            </a:r>
          </a:p>
          <a:p>
            <a:endParaRPr lang="fr-FR" dirty="0"/>
          </a:p>
          <a:p>
            <a:r>
              <a:rPr lang="fr-FR" dirty="0"/>
              <a:t>Pour </a:t>
            </a:r>
            <a:r>
              <a:rPr lang="fr-FR" b="1" dirty="0"/>
              <a:t>faire des titres dynamiques</a:t>
            </a:r>
            <a:r>
              <a:rPr lang="fr-FR" dirty="0"/>
              <a:t> qui vont s’actualiser en fonction des filtres choisis par l’utilisateur sur la page du rapport</a:t>
            </a:r>
          </a:p>
          <a:p>
            <a:endParaRPr lang="fr-FR" dirty="0"/>
          </a:p>
          <a:p>
            <a:r>
              <a:rPr lang="fr-FR" b="1" dirty="0"/>
              <a:t>Pour créer des tables temporaires / en mémoire </a:t>
            </a:r>
            <a:r>
              <a:rPr lang="fr-FR" dirty="0"/>
              <a:t>afin de faire des calculs très complexes</a:t>
            </a:r>
          </a:p>
        </p:txBody>
      </p:sp>
      <p:sp>
        <p:nvSpPr>
          <p:cNvPr id="4" name="Espace réservé du numéro de diapositive 3">
            <a:extLst>
              <a:ext uri="{FF2B5EF4-FFF2-40B4-BE49-F238E27FC236}">
                <a16:creationId xmlns:a16="http://schemas.microsoft.com/office/drawing/2014/main" id="{DC77D15D-8970-2695-325F-55280AC05E42}"/>
              </a:ext>
            </a:extLst>
          </p:cNvPr>
          <p:cNvSpPr>
            <a:spLocks noGrp="1"/>
          </p:cNvSpPr>
          <p:nvPr>
            <p:ph type="sldNum" sz="quarter" idx="12"/>
          </p:nvPr>
        </p:nvSpPr>
        <p:spPr/>
        <p:txBody>
          <a:bodyPr/>
          <a:lstStyle/>
          <a:p>
            <a:pPr rtl="0"/>
            <a:fld id="{401CF334-2D5C-4859-84A6-CA7E6E43FAEB}" type="slidenum">
              <a:rPr lang="fr-FR" noProof="0" smtClean="0"/>
              <a:t>92</a:t>
            </a:fld>
            <a:endParaRPr lang="fr-FR" noProof="0"/>
          </a:p>
        </p:txBody>
      </p:sp>
    </p:spTree>
    <p:extLst>
      <p:ext uri="{BB962C8B-B14F-4D97-AF65-F5344CB8AC3E}">
        <p14:creationId xmlns:p14="http://schemas.microsoft.com/office/powerpoint/2010/main" val="1574856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35576" y="589276"/>
            <a:ext cx="9192675" cy="1280890"/>
          </a:xfrm>
        </p:spPr>
        <p:txBody>
          <a:bodyPr rtlCol="0">
            <a:normAutofit/>
          </a:bodyPr>
          <a:lstStyle/>
          <a:p>
            <a:r>
              <a:rPr lang="fr-FR" dirty="0"/>
              <a:t>Fonctions DAX</a:t>
            </a:r>
            <a:br>
              <a:rPr lang="fr-FR" dirty="0"/>
            </a:br>
            <a:r>
              <a:rPr lang="fr-FR" dirty="0"/>
              <a:t>Fonctions statistiques les plus courantes</a:t>
            </a:r>
          </a:p>
        </p:txBody>
      </p:sp>
      <p:sp>
        <p:nvSpPr>
          <p:cNvPr id="4" name="Espace réservé du numéro de diapositive 3"/>
          <p:cNvSpPr>
            <a:spLocks noGrp="1"/>
          </p:cNvSpPr>
          <p:nvPr>
            <p:ph type="sldNum" sz="quarter" idx="12"/>
          </p:nvPr>
        </p:nvSpPr>
        <p:spPr/>
        <p:txBody>
          <a:bodyPr/>
          <a:lstStyle/>
          <a:p>
            <a:pPr rtl="0"/>
            <a:fld id="{401CF334-2D5C-4859-84A6-CA7E6E43FAEB}" type="slidenum">
              <a:rPr lang="fr-FR" noProof="0" smtClean="0"/>
              <a:t>93</a:t>
            </a:fld>
            <a:endParaRPr lang="fr-FR" noProof="0"/>
          </a:p>
        </p:txBody>
      </p:sp>
      <p:sp>
        <p:nvSpPr>
          <p:cNvPr id="5" name="ZoneTexte 4"/>
          <p:cNvSpPr txBox="1"/>
          <p:nvPr/>
        </p:nvSpPr>
        <p:spPr>
          <a:xfrm>
            <a:off x="2035576" y="2056686"/>
            <a:ext cx="10058400" cy="4524315"/>
          </a:xfrm>
          <a:prstGeom prst="rect">
            <a:avLst/>
          </a:prstGeom>
          <a:noFill/>
        </p:spPr>
        <p:txBody>
          <a:bodyPr wrap="square" rtlCol="0">
            <a:spAutoFit/>
          </a:bodyPr>
          <a:lstStyle/>
          <a:p>
            <a:pPr marL="285750" indent="-285750">
              <a:buFont typeface="Wingdings" panose="05000000000000000000" pitchFamily="2" charset="2"/>
              <a:buChar char="Ø"/>
            </a:pPr>
            <a:r>
              <a:rPr lang="fr-FR" b="1" i="1" dirty="0"/>
              <a:t>Plusieurs types de fonctions DAX </a:t>
            </a:r>
            <a:r>
              <a:rPr lang="fr-FR" i="1" dirty="0"/>
              <a:t>:</a:t>
            </a:r>
          </a:p>
          <a:p>
            <a:pPr marL="285750" indent="-285750">
              <a:buFont typeface="Wingdings" panose="05000000000000000000" pitchFamily="2" charset="2"/>
              <a:buChar char="Ø"/>
            </a:pPr>
            <a:endParaRPr lang="fr-FR" i="1" dirty="0"/>
          </a:p>
          <a:p>
            <a:pPr marL="285750" indent="-285750">
              <a:buFont typeface="Wingdings" panose="05000000000000000000" pitchFamily="2" charset="2"/>
              <a:buChar char="ü"/>
            </a:pPr>
            <a:r>
              <a:rPr lang="fr-FR" i="1" dirty="0"/>
              <a:t>Les fonctions d’agrégation (</a:t>
            </a:r>
            <a:r>
              <a:rPr lang="fr-FR" sz="1600" i="1" dirty="0"/>
              <a:t>AVERAGE, SUM, SUMX, MAX, DISTINCTCOUNT</a:t>
            </a:r>
            <a:r>
              <a:rPr lang="fr-FR" i="1" dirty="0"/>
              <a:t>),</a:t>
            </a:r>
          </a:p>
          <a:p>
            <a:pPr marL="285750" indent="-285750">
              <a:buFont typeface="Wingdings" panose="05000000000000000000" pitchFamily="2" charset="2"/>
              <a:buChar char="ü"/>
            </a:pPr>
            <a:r>
              <a:rPr lang="fr-FR" i="1" dirty="0"/>
              <a:t>Les fonctions de date et heure (</a:t>
            </a:r>
            <a:r>
              <a:rPr lang="fr-FR" sz="1600" i="1" dirty="0"/>
              <a:t>CALENDAR, TODAY, MONTH, YEAR, WEEKDAY, TODAY</a:t>
            </a:r>
            <a:r>
              <a:rPr lang="fr-FR" i="1" dirty="0"/>
              <a:t>),</a:t>
            </a:r>
          </a:p>
          <a:p>
            <a:pPr marL="285750" indent="-285750">
              <a:buFont typeface="Wingdings" panose="05000000000000000000" pitchFamily="2" charset="2"/>
              <a:buChar char="ü"/>
            </a:pPr>
            <a:r>
              <a:rPr lang="fr-FR" i="1" dirty="0"/>
              <a:t>Les fonctions de filtrage (</a:t>
            </a:r>
            <a:r>
              <a:rPr lang="fr-FR" sz="1600" i="1" dirty="0"/>
              <a:t>SELECTEDVALUE, ALL, EARLIER, RANK, FILTER, CALCULATE</a:t>
            </a:r>
            <a:r>
              <a:rPr lang="fr-FR" i="1" dirty="0"/>
              <a:t>),</a:t>
            </a:r>
          </a:p>
          <a:p>
            <a:pPr marL="285750" indent="-285750">
              <a:buFont typeface="Wingdings" panose="05000000000000000000" pitchFamily="2" charset="2"/>
              <a:buChar char="ü"/>
            </a:pPr>
            <a:r>
              <a:rPr lang="fr-FR" i="1" dirty="0"/>
              <a:t>Les fonctions d’information (</a:t>
            </a:r>
            <a:r>
              <a:rPr lang="fr-FR" sz="1600" i="1" dirty="0"/>
              <a:t>ISBLANK, ISERROR, ISFILTERED, ISINSCOPE,CONTAINSSTRING</a:t>
            </a:r>
            <a:r>
              <a:rPr lang="fr-FR" i="1" dirty="0"/>
              <a:t>),</a:t>
            </a:r>
          </a:p>
          <a:p>
            <a:pPr marL="285750" indent="-285750">
              <a:buFont typeface="Wingdings" panose="05000000000000000000" pitchFamily="2" charset="2"/>
              <a:buChar char="ü"/>
            </a:pPr>
            <a:r>
              <a:rPr lang="fr-FR" i="1" dirty="0"/>
              <a:t>Les fonctions logiques (</a:t>
            </a:r>
            <a:r>
              <a:rPr lang="fr-FR" sz="1600" i="1" dirty="0"/>
              <a:t>AND, IF, NOT, OR</a:t>
            </a:r>
            <a:r>
              <a:rPr lang="fr-FR" i="1" dirty="0"/>
              <a:t>),</a:t>
            </a:r>
          </a:p>
          <a:p>
            <a:pPr marL="285750" indent="-285750">
              <a:buFont typeface="Wingdings" panose="05000000000000000000" pitchFamily="2" charset="2"/>
              <a:buChar char="ü"/>
            </a:pPr>
            <a:r>
              <a:rPr lang="fr-FR" i="1" dirty="0"/>
              <a:t>Les fonctions mathématiques (</a:t>
            </a:r>
            <a:r>
              <a:rPr lang="fr-FR" sz="1600" i="1" dirty="0"/>
              <a:t>DIVIDE, ROUND, TRUNC</a:t>
            </a:r>
            <a:r>
              <a:rPr lang="fr-FR" i="1" dirty="0"/>
              <a:t>),</a:t>
            </a:r>
          </a:p>
          <a:p>
            <a:pPr marL="285750" indent="-285750">
              <a:buFont typeface="Wingdings" panose="05000000000000000000" pitchFamily="2" charset="2"/>
              <a:buChar char="ü"/>
            </a:pPr>
            <a:r>
              <a:rPr lang="fr-FR" i="1" dirty="0"/>
              <a:t>Les fonctions de relation (</a:t>
            </a:r>
            <a:r>
              <a:rPr lang="fr-FR" sz="1600" i="1" dirty="0"/>
              <a:t>RELATED, RELATEDTABLE, USERELATIONSHIP, CROSSFILTER</a:t>
            </a:r>
            <a:r>
              <a:rPr lang="fr-FR" i="1" dirty="0"/>
              <a:t>),</a:t>
            </a:r>
          </a:p>
          <a:p>
            <a:pPr marL="285750" indent="-285750">
              <a:buFont typeface="Wingdings" panose="05000000000000000000" pitchFamily="2" charset="2"/>
              <a:buChar char="ü"/>
            </a:pPr>
            <a:r>
              <a:rPr lang="fr-FR" i="1" dirty="0"/>
              <a:t>Les fonctions statistiques (</a:t>
            </a:r>
            <a:r>
              <a:rPr lang="fr-FR" sz="1600" i="1" dirty="0"/>
              <a:t>MIEDAN, RANKX, CHISQ.INV</a:t>
            </a:r>
            <a:r>
              <a:rPr lang="fr-FR" i="1" dirty="0"/>
              <a:t>),</a:t>
            </a:r>
          </a:p>
          <a:p>
            <a:pPr marL="285750" indent="-285750">
              <a:buFont typeface="Wingdings" panose="05000000000000000000" pitchFamily="2" charset="2"/>
              <a:buChar char="ü"/>
            </a:pPr>
            <a:r>
              <a:rPr lang="fr-FR" i="1" dirty="0"/>
              <a:t>Les fonctions de manipulation de tables (</a:t>
            </a:r>
            <a:r>
              <a:rPr lang="fr-FR" sz="1600" i="1" dirty="0"/>
              <a:t>ADDCOLUMNS, SUMMARIZECOLUMNS, DISTINCT</a:t>
            </a:r>
            <a:r>
              <a:rPr lang="fr-FR" i="1" dirty="0"/>
              <a:t>),</a:t>
            </a:r>
          </a:p>
          <a:p>
            <a:pPr marL="285750" indent="-285750">
              <a:buFont typeface="Wingdings" panose="05000000000000000000" pitchFamily="2" charset="2"/>
              <a:buChar char="ü"/>
            </a:pPr>
            <a:r>
              <a:rPr lang="fr-FR" i="1" dirty="0"/>
              <a:t>Les fonctions de texte (</a:t>
            </a:r>
            <a:r>
              <a:rPr lang="fr-FR" sz="1600" i="1" dirty="0"/>
              <a:t>CONCATENEX, LEN, LEFT, REPLACE, TRIM</a:t>
            </a:r>
            <a:r>
              <a:rPr lang="fr-FR" i="1" dirty="0"/>
              <a:t>),</a:t>
            </a:r>
          </a:p>
          <a:p>
            <a:pPr marL="285750" indent="-285750">
              <a:buFont typeface="Wingdings" panose="05000000000000000000" pitchFamily="2" charset="2"/>
              <a:buChar char="ü"/>
            </a:pPr>
            <a:r>
              <a:rPr lang="fr-FR" i="1" dirty="0"/>
              <a:t>Les fonctions d’intelligence temporelle (</a:t>
            </a:r>
            <a:r>
              <a:rPr lang="fr-FR" sz="1600" i="1" dirty="0"/>
              <a:t>SAMEPERIODLASTYEAR, DATEADD, DATESYTD, DATESINPERIOD</a:t>
            </a:r>
            <a:r>
              <a:rPr lang="fr-FR" i="1" dirty="0"/>
              <a:t>).</a:t>
            </a:r>
          </a:p>
          <a:p>
            <a:pPr marL="285750" indent="-285750">
              <a:buFont typeface="Wingdings" panose="05000000000000000000" pitchFamily="2" charset="2"/>
              <a:buChar char="Ø"/>
            </a:pPr>
            <a:endParaRPr lang="fr-FR" i="1" dirty="0"/>
          </a:p>
          <a:p>
            <a:r>
              <a:rPr lang="fr-FR" dirty="0">
                <a:solidFill>
                  <a:srgbClr val="FF0000"/>
                </a:solidFill>
              </a:rPr>
              <a:t>Les fonctions statistiques </a:t>
            </a:r>
            <a:r>
              <a:rPr lang="fr-FR" dirty="0"/>
              <a:t>: </a:t>
            </a:r>
            <a:r>
              <a:rPr lang="fr-FR" dirty="0">
                <a:hlinkClick r:id="rId3"/>
              </a:rPr>
              <a:t>https://learn.microsoft.com/fr-fr/dax/dax-function-reference</a:t>
            </a:r>
            <a:r>
              <a:rPr lang="fr-FR" dirty="0"/>
              <a:t> </a:t>
            </a:r>
          </a:p>
        </p:txBody>
      </p:sp>
    </p:spTree>
    <p:extLst>
      <p:ext uri="{BB962C8B-B14F-4D97-AF65-F5344CB8AC3E}">
        <p14:creationId xmlns:p14="http://schemas.microsoft.com/office/powerpoint/2010/main" val="2831631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9993AD-4CDC-6BC8-A58D-1CC5F7FB8D3E}"/>
              </a:ext>
            </a:extLst>
          </p:cNvPr>
          <p:cNvSpPr>
            <a:spLocks noGrp="1"/>
          </p:cNvSpPr>
          <p:nvPr>
            <p:ph type="title"/>
          </p:nvPr>
        </p:nvSpPr>
        <p:spPr/>
        <p:txBody>
          <a:bodyPr>
            <a:normAutofit/>
          </a:bodyPr>
          <a:lstStyle/>
          <a:p>
            <a:r>
              <a:rPr lang="fr-FR" dirty="0"/>
              <a:t>Mesures DAX</a:t>
            </a:r>
            <a:br>
              <a:rPr lang="fr-FR" dirty="0"/>
            </a:br>
            <a:r>
              <a:rPr lang="fr-FR" dirty="0"/>
              <a:t>Création table de mesures (1/2) </a:t>
            </a:r>
          </a:p>
        </p:txBody>
      </p:sp>
      <p:sp>
        <p:nvSpPr>
          <p:cNvPr id="3" name="Espace réservé du contenu 2">
            <a:extLst>
              <a:ext uri="{FF2B5EF4-FFF2-40B4-BE49-F238E27FC236}">
                <a16:creationId xmlns:a16="http://schemas.microsoft.com/office/drawing/2014/main" id="{375820AB-7FB3-F214-ED84-D0E98474D098}"/>
              </a:ext>
            </a:extLst>
          </p:cNvPr>
          <p:cNvSpPr>
            <a:spLocks noGrp="1"/>
          </p:cNvSpPr>
          <p:nvPr>
            <p:ph idx="1"/>
          </p:nvPr>
        </p:nvSpPr>
        <p:spPr>
          <a:xfrm>
            <a:off x="2072377" y="2047460"/>
            <a:ext cx="5256471" cy="4186429"/>
          </a:xfrm>
        </p:spPr>
        <p:txBody>
          <a:bodyPr/>
          <a:lstStyle/>
          <a:p>
            <a:pPr algn="just"/>
            <a:r>
              <a:rPr lang="fr-FR" b="1" dirty="0"/>
              <a:t>Les mesures doivent être rangées par type d’indicateurs / thématique afin d’éviter qu’elles soient éparpillées dans toutes les tables. </a:t>
            </a:r>
            <a:r>
              <a:rPr lang="fr-FR" i="1" dirty="0"/>
              <a:t>Le but n’est pas de faire perdre du temps au concepteur du rapport mais de lui en faire gagner.</a:t>
            </a:r>
          </a:p>
          <a:p>
            <a:pPr algn="just"/>
            <a:endParaRPr lang="fr-FR" i="1" dirty="0"/>
          </a:p>
          <a:p>
            <a:pPr algn="just"/>
            <a:r>
              <a:rPr lang="fr-FR" dirty="0"/>
              <a:t>La méthode la plus simple consiste à cliquer sur </a:t>
            </a:r>
            <a:r>
              <a:rPr lang="fr-FR" b="1" dirty="0"/>
              <a:t>« Entrer des données » </a:t>
            </a:r>
            <a:r>
              <a:rPr lang="fr-FR" dirty="0"/>
              <a:t>dans l’onglet « accueil » afin de créer une </a:t>
            </a:r>
            <a:r>
              <a:rPr lang="fr-FR" b="1" dirty="0"/>
              <a:t>table intitulée « MESURES » </a:t>
            </a:r>
            <a:r>
              <a:rPr lang="fr-FR" dirty="0"/>
              <a:t>:</a:t>
            </a:r>
          </a:p>
          <a:p>
            <a:pPr algn="just">
              <a:buFont typeface="Wingdings" panose="05000000000000000000" pitchFamily="2" charset="2"/>
              <a:buChar char="Ø"/>
            </a:pPr>
            <a:endParaRPr lang="fr-FR" dirty="0"/>
          </a:p>
        </p:txBody>
      </p:sp>
      <p:sp>
        <p:nvSpPr>
          <p:cNvPr id="4" name="Espace réservé du numéro de diapositive 3">
            <a:extLst>
              <a:ext uri="{FF2B5EF4-FFF2-40B4-BE49-F238E27FC236}">
                <a16:creationId xmlns:a16="http://schemas.microsoft.com/office/drawing/2014/main" id="{DC77D15D-8970-2695-325F-55280AC05E42}"/>
              </a:ext>
            </a:extLst>
          </p:cNvPr>
          <p:cNvSpPr>
            <a:spLocks noGrp="1"/>
          </p:cNvSpPr>
          <p:nvPr>
            <p:ph type="sldNum" sz="quarter" idx="12"/>
          </p:nvPr>
        </p:nvSpPr>
        <p:spPr/>
        <p:txBody>
          <a:bodyPr/>
          <a:lstStyle/>
          <a:p>
            <a:pPr rtl="0"/>
            <a:fld id="{401CF334-2D5C-4859-84A6-CA7E6E43FAEB}" type="slidenum">
              <a:rPr lang="fr-FR" noProof="0" smtClean="0"/>
              <a:t>94</a:t>
            </a:fld>
            <a:endParaRPr lang="fr-FR" noProof="0"/>
          </a:p>
        </p:txBody>
      </p:sp>
      <p:pic>
        <p:nvPicPr>
          <p:cNvPr id="6" name="Image 5">
            <a:extLst>
              <a:ext uri="{FF2B5EF4-FFF2-40B4-BE49-F238E27FC236}">
                <a16:creationId xmlns:a16="http://schemas.microsoft.com/office/drawing/2014/main" id="{D1FA43A8-14B0-75D7-D9B3-3B4220579AEE}"/>
              </a:ext>
            </a:extLst>
          </p:cNvPr>
          <p:cNvPicPr>
            <a:picLocks noChangeAspect="1"/>
          </p:cNvPicPr>
          <p:nvPr/>
        </p:nvPicPr>
        <p:blipFill>
          <a:blip r:embed="rId2"/>
          <a:stretch>
            <a:fillRect/>
          </a:stretch>
        </p:blipFill>
        <p:spPr>
          <a:xfrm>
            <a:off x="7506307" y="2402006"/>
            <a:ext cx="4527576" cy="3173535"/>
          </a:xfrm>
          <a:prstGeom prst="rect">
            <a:avLst/>
          </a:prstGeom>
        </p:spPr>
      </p:pic>
    </p:spTree>
    <p:extLst>
      <p:ext uri="{BB962C8B-B14F-4D97-AF65-F5344CB8AC3E}">
        <p14:creationId xmlns:p14="http://schemas.microsoft.com/office/powerpoint/2010/main" val="4128991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9993AD-4CDC-6BC8-A58D-1CC5F7FB8D3E}"/>
              </a:ext>
            </a:extLst>
          </p:cNvPr>
          <p:cNvSpPr>
            <a:spLocks noGrp="1"/>
          </p:cNvSpPr>
          <p:nvPr>
            <p:ph type="title"/>
          </p:nvPr>
        </p:nvSpPr>
        <p:spPr/>
        <p:txBody>
          <a:bodyPr>
            <a:normAutofit/>
          </a:bodyPr>
          <a:lstStyle/>
          <a:p>
            <a:r>
              <a:rPr lang="fr-FR" dirty="0"/>
              <a:t>Mesures DAX</a:t>
            </a:r>
            <a:br>
              <a:rPr lang="fr-FR" dirty="0"/>
            </a:br>
            <a:r>
              <a:rPr lang="fr-FR" dirty="0"/>
              <a:t>Création table de mesures (2/2) </a:t>
            </a:r>
          </a:p>
        </p:txBody>
      </p:sp>
      <p:sp>
        <p:nvSpPr>
          <p:cNvPr id="3" name="Espace réservé du contenu 2">
            <a:extLst>
              <a:ext uri="{FF2B5EF4-FFF2-40B4-BE49-F238E27FC236}">
                <a16:creationId xmlns:a16="http://schemas.microsoft.com/office/drawing/2014/main" id="{375820AB-7FB3-F214-ED84-D0E98474D098}"/>
              </a:ext>
            </a:extLst>
          </p:cNvPr>
          <p:cNvSpPr>
            <a:spLocks noGrp="1"/>
          </p:cNvSpPr>
          <p:nvPr>
            <p:ph idx="1"/>
          </p:nvPr>
        </p:nvSpPr>
        <p:spPr>
          <a:xfrm>
            <a:off x="2072377" y="2135875"/>
            <a:ext cx="5256471" cy="4098014"/>
          </a:xfrm>
        </p:spPr>
        <p:txBody>
          <a:bodyPr/>
          <a:lstStyle/>
          <a:p>
            <a:pPr algn="just"/>
            <a:r>
              <a:rPr lang="fr-FR" b="1" dirty="0"/>
              <a:t>La nouvelle table apparaît à droite et ne contient qu’une seule colonne =</a:t>
            </a:r>
            <a:endParaRPr lang="fr-FR" i="1" dirty="0"/>
          </a:p>
          <a:p>
            <a:pPr algn="just"/>
            <a:endParaRPr lang="fr-FR" i="1" dirty="0"/>
          </a:p>
          <a:p>
            <a:pPr algn="just"/>
            <a:endParaRPr lang="fr-FR" i="1" dirty="0"/>
          </a:p>
          <a:p>
            <a:pPr algn="just"/>
            <a:r>
              <a:rPr lang="fr-FR" dirty="0"/>
              <a:t>Après avoir </a:t>
            </a:r>
            <a:r>
              <a:rPr lang="fr-FR" b="1" dirty="0"/>
              <a:t>créé une première mesure</a:t>
            </a:r>
            <a:r>
              <a:rPr lang="fr-FR" dirty="0"/>
              <a:t>, on peut </a:t>
            </a:r>
            <a:r>
              <a:rPr lang="fr-FR" b="1" dirty="0"/>
              <a:t>supprimer la colonne</a:t>
            </a:r>
            <a:r>
              <a:rPr lang="fr-FR" dirty="0"/>
              <a:t> inutile.</a:t>
            </a:r>
          </a:p>
          <a:p>
            <a:pPr algn="just"/>
            <a:endParaRPr lang="fr-FR" dirty="0"/>
          </a:p>
          <a:p>
            <a:pPr algn="just"/>
            <a:endParaRPr lang="fr-FR" dirty="0"/>
          </a:p>
          <a:p>
            <a:pPr algn="just"/>
            <a:r>
              <a:rPr lang="fr-FR" b="1" dirty="0"/>
              <a:t>La table remonte tout en haut</a:t>
            </a:r>
            <a:r>
              <a:rPr lang="fr-FR" dirty="0"/>
              <a:t>, au-dessus de la liste des tables afin d’être bien visible.</a:t>
            </a:r>
          </a:p>
          <a:p>
            <a:pPr algn="just">
              <a:buFont typeface="Wingdings" panose="05000000000000000000" pitchFamily="2" charset="2"/>
              <a:buChar char="Ø"/>
            </a:pPr>
            <a:endParaRPr lang="fr-FR" dirty="0"/>
          </a:p>
        </p:txBody>
      </p:sp>
      <p:sp>
        <p:nvSpPr>
          <p:cNvPr id="4" name="Espace réservé du numéro de diapositive 3">
            <a:extLst>
              <a:ext uri="{FF2B5EF4-FFF2-40B4-BE49-F238E27FC236}">
                <a16:creationId xmlns:a16="http://schemas.microsoft.com/office/drawing/2014/main" id="{DC77D15D-8970-2695-325F-55280AC05E42}"/>
              </a:ext>
            </a:extLst>
          </p:cNvPr>
          <p:cNvSpPr>
            <a:spLocks noGrp="1"/>
          </p:cNvSpPr>
          <p:nvPr>
            <p:ph type="sldNum" sz="quarter" idx="12"/>
          </p:nvPr>
        </p:nvSpPr>
        <p:spPr/>
        <p:txBody>
          <a:bodyPr/>
          <a:lstStyle/>
          <a:p>
            <a:pPr rtl="0"/>
            <a:fld id="{401CF334-2D5C-4859-84A6-CA7E6E43FAEB}" type="slidenum">
              <a:rPr lang="fr-FR" noProof="0" smtClean="0"/>
              <a:t>95</a:t>
            </a:fld>
            <a:endParaRPr lang="fr-FR" noProof="0"/>
          </a:p>
        </p:txBody>
      </p:sp>
      <p:pic>
        <p:nvPicPr>
          <p:cNvPr id="7" name="Image 6">
            <a:extLst>
              <a:ext uri="{FF2B5EF4-FFF2-40B4-BE49-F238E27FC236}">
                <a16:creationId xmlns:a16="http://schemas.microsoft.com/office/drawing/2014/main" id="{09421214-E228-D61A-76FF-56F650C9355E}"/>
              </a:ext>
            </a:extLst>
          </p:cNvPr>
          <p:cNvPicPr>
            <a:picLocks noChangeAspect="1"/>
          </p:cNvPicPr>
          <p:nvPr/>
        </p:nvPicPr>
        <p:blipFill>
          <a:blip r:embed="rId2"/>
          <a:stretch>
            <a:fillRect/>
          </a:stretch>
        </p:blipFill>
        <p:spPr>
          <a:xfrm>
            <a:off x="8868063" y="2198311"/>
            <a:ext cx="2636549" cy="2148968"/>
          </a:xfrm>
          <a:prstGeom prst="rect">
            <a:avLst/>
          </a:prstGeom>
          <a:ln>
            <a:noFill/>
          </a:ln>
          <a:effectLst>
            <a:outerShdw blurRad="292100" dist="139700" dir="2700000" algn="tl" rotWithShape="0">
              <a:srgbClr val="333333">
                <a:alpha val="65000"/>
              </a:srgbClr>
            </a:outerShdw>
          </a:effectLst>
        </p:spPr>
      </p:pic>
      <p:pic>
        <p:nvPicPr>
          <p:cNvPr id="9" name="Image 8">
            <a:extLst>
              <a:ext uri="{FF2B5EF4-FFF2-40B4-BE49-F238E27FC236}">
                <a16:creationId xmlns:a16="http://schemas.microsoft.com/office/drawing/2014/main" id="{F74DD41D-7076-A7B0-8BAC-8106BD0306AB}"/>
              </a:ext>
            </a:extLst>
          </p:cNvPr>
          <p:cNvPicPr>
            <a:picLocks noChangeAspect="1"/>
          </p:cNvPicPr>
          <p:nvPr/>
        </p:nvPicPr>
        <p:blipFill>
          <a:blip r:embed="rId3"/>
          <a:stretch>
            <a:fillRect/>
          </a:stretch>
        </p:blipFill>
        <p:spPr>
          <a:xfrm>
            <a:off x="9452780" y="4831783"/>
            <a:ext cx="1333686" cy="1209844"/>
          </a:xfrm>
          <a:prstGeom prst="rect">
            <a:avLst/>
          </a:prstGeom>
        </p:spPr>
      </p:pic>
    </p:spTree>
    <p:extLst>
      <p:ext uri="{BB962C8B-B14F-4D97-AF65-F5344CB8AC3E}">
        <p14:creationId xmlns:p14="http://schemas.microsoft.com/office/powerpoint/2010/main" val="117798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9993AD-4CDC-6BC8-A58D-1CC5F7FB8D3E}"/>
              </a:ext>
            </a:extLst>
          </p:cNvPr>
          <p:cNvSpPr>
            <a:spLocks noGrp="1"/>
          </p:cNvSpPr>
          <p:nvPr>
            <p:ph type="title"/>
          </p:nvPr>
        </p:nvSpPr>
        <p:spPr/>
        <p:txBody>
          <a:bodyPr>
            <a:normAutofit/>
          </a:bodyPr>
          <a:lstStyle/>
          <a:p>
            <a:r>
              <a:rPr lang="fr-FR" dirty="0"/>
              <a:t>Mesures DAX</a:t>
            </a:r>
            <a:br>
              <a:rPr lang="fr-FR" dirty="0"/>
            </a:br>
            <a:r>
              <a:rPr lang="fr-FR" dirty="0"/>
              <a:t>Rangement des mesures (1/2) </a:t>
            </a:r>
          </a:p>
        </p:txBody>
      </p:sp>
      <p:sp>
        <p:nvSpPr>
          <p:cNvPr id="3" name="Espace réservé du contenu 2">
            <a:extLst>
              <a:ext uri="{FF2B5EF4-FFF2-40B4-BE49-F238E27FC236}">
                <a16:creationId xmlns:a16="http://schemas.microsoft.com/office/drawing/2014/main" id="{375820AB-7FB3-F214-ED84-D0E98474D098}"/>
              </a:ext>
            </a:extLst>
          </p:cNvPr>
          <p:cNvSpPr>
            <a:spLocks noGrp="1"/>
          </p:cNvSpPr>
          <p:nvPr>
            <p:ph idx="1"/>
          </p:nvPr>
        </p:nvSpPr>
        <p:spPr>
          <a:xfrm>
            <a:off x="2072377" y="2135875"/>
            <a:ext cx="4537145" cy="4098014"/>
          </a:xfrm>
        </p:spPr>
        <p:txBody>
          <a:bodyPr>
            <a:normAutofit/>
          </a:bodyPr>
          <a:lstStyle/>
          <a:p>
            <a:pPr algn="just"/>
            <a:r>
              <a:rPr lang="fr-FR" dirty="0"/>
              <a:t>Cliquer sur l’onglet de gauche </a:t>
            </a:r>
            <a:r>
              <a:rPr lang="fr-FR" b="1" dirty="0"/>
              <a:t>« Vue de modèle »</a:t>
            </a:r>
            <a:r>
              <a:rPr lang="fr-FR" dirty="0"/>
              <a:t> puis ouvrir </a:t>
            </a:r>
            <a:r>
              <a:rPr lang="fr-FR" b="1" dirty="0"/>
              <a:t>la fenêtre « propriétés » à droite </a:t>
            </a:r>
            <a:r>
              <a:rPr lang="fr-FR" dirty="0"/>
              <a:t>en plus de la fenêtre « données » si elle n’est pas déjà ouverte.</a:t>
            </a:r>
          </a:p>
          <a:p>
            <a:pPr algn="just"/>
            <a:endParaRPr lang="fr-FR" i="1" dirty="0"/>
          </a:p>
          <a:p>
            <a:pPr algn="just"/>
            <a:r>
              <a:rPr lang="fr-FR" b="1" dirty="0"/>
              <a:t>Sélection des mesures </a:t>
            </a:r>
            <a:r>
              <a:rPr lang="fr-FR" dirty="0"/>
              <a:t>à ranger dans un dossier à droite, dans </a:t>
            </a:r>
            <a:r>
              <a:rPr lang="fr-FR" b="1" dirty="0"/>
              <a:t>la fenêtre « données » </a:t>
            </a:r>
            <a:r>
              <a:rPr lang="fr-FR" dirty="0"/>
              <a:t>puis dans la fenêtre « propriétés », marquer le nom du dossier avant d’appuyer sur </a:t>
            </a:r>
            <a:r>
              <a:rPr lang="fr-FR" b="1" dirty="0"/>
              <a:t>Entrée sur le clavier</a:t>
            </a:r>
            <a:r>
              <a:rPr lang="fr-FR" dirty="0"/>
              <a:t>.</a:t>
            </a:r>
          </a:p>
          <a:p>
            <a:pPr algn="just">
              <a:buFont typeface="Wingdings" panose="05000000000000000000" pitchFamily="2" charset="2"/>
              <a:buChar char="Ø"/>
            </a:pPr>
            <a:endParaRPr lang="fr-FR" dirty="0"/>
          </a:p>
        </p:txBody>
      </p:sp>
      <p:sp>
        <p:nvSpPr>
          <p:cNvPr id="4" name="Espace réservé du numéro de diapositive 3">
            <a:extLst>
              <a:ext uri="{FF2B5EF4-FFF2-40B4-BE49-F238E27FC236}">
                <a16:creationId xmlns:a16="http://schemas.microsoft.com/office/drawing/2014/main" id="{DC77D15D-8970-2695-325F-55280AC05E42}"/>
              </a:ext>
            </a:extLst>
          </p:cNvPr>
          <p:cNvSpPr>
            <a:spLocks noGrp="1"/>
          </p:cNvSpPr>
          <p:nvPr>
            <p:ph type="sldNum" sz="quarter" idx="12"/>
          </p:nvPr>
        </p:nvSpPr>
        <p:spPr/>
        <p:txBody>
          <a:bodyPr/>
          <a:lstStyle/>
          <a:p>
            <a:pPr rtl="0"/>
            <a:fld id="{401CF334-2D5C-4859-84A6-CA7E6E43FAEB}" type="slidenum">
              <a:rPr lang="fr-FR" noProof="0" smtClean="0"/>
              <a:t>96</a:t>
            </a:fld>
            <a:endParaRPr lang="fr-FR" noProof="0"/>
          </a:p>
        </p:txBody>
      </p:sp>
      <p:pic>
        <p:nvPicPr>
          <p:cNvPr id="10" name="Image 9">
            <a:extLst>
              <a:ext uri="{FF2B5EF4-FFF2-40B4-BE49-F238E27FC236}">
                <a16:creationId xmlns:a16="http://schemas.microsoft.com/office/drawing/2014/main" id="{78B9092A-DCF3-7F77-33BC-50D51EB1EF66}"/>
              </a:ext>
            </a:extLst>
          </p:cNvPr>
          <p:cNvPicPr>
            <a:picLocks noChangeAspect="1"/>
          </p:cNvPicPr>
          <p:nvPr/>
        </p:nvPicPr>
        <p:blipFill>
          <a:blip r:embed="rId2"/>
          <a:stretch>
            <a:fillRect/>
          </a:stretch>
        </p:blipFill>
        <p:spPr>
          <a:xfrm>
            <a:off x="6910614" y="2471530"/>
            <a:ext cx="4067087" cy="30229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35962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9993AD-4CDC-6BC8-A58D-1CC5F7FB8D3E}"/>
              </a:ext>
            </a:extLst>
          </p:cNvPr>
          <p:cNvSpPr>
            <a:spLocks noGrp="1"/>
          </p:cNvSpPr>
          <p:nvPr>
            <p:ph type="title"/>
          </p:nvPr>
        </p:nvSpPr>
        <p:spPr/>
        <p:txBody>
          <a:bodyPr>
            <a:normAutofit/>
          </a:bodyPr>
          <a:lstStyle/>
          <a:p>
            <a:r>
              <a:rPr lang="fr-FR" dirty="0"/>
              <a:t>Mesures DAX</a:t>
            </a:r>
            <a:br>
              <a:rPr lang="fr-FR" dirty="0"/>
            </a:br>
            <a:r>
              <a:rPr lang="fr-FR" dirty="0"/>
              <a:t>Rangement des mesures (2/2) </a:t>
            </a:r>
          </a:p>
        </p:txBody>
      </p:sp>
      <p:sp>
        <p:nvSpPr>
          <p:cNvPr id="3" name="Espace réservé du contenu 2">
            <a:extLst>
              <a:ext uri="{FF2B5EF4-FFF2-40B4-BE49-F238E27FC236}">
                <a16:creationId xmlns:a16="http://schemas.microsoft.com/office/drawing/2014/main" id="{375820AB-7FB3-F214-ED84-D0E98474D098}"/>
              </a:ext>
            </a:extLst>
          </p:cNvPr>
          <p:cNvSpPr>
            <a:spLocks noGrp="1"/>
          </p:cNvSpPr>
          <p:nvPr>
            <p:ph idx="1"/>
          </p:nvPr>
        </p:nvSpPr>
        <p:spPr>
          <a:xfrm>
            <a:off x="2072377" y="2135875"/>
            <a:ext cx="4646475" cy="3469795"/>
          </a:xfrm>
        </p:spPr>
        <p:txBody>
          <a:bodyPr>
            <a:normAutofit/>
          </a:bodyPr>
          <a:lstStyle/>
          <a:p>
            <a:pPr algn="just"/>
            <a:r>
              <a:rPr lang="fr-FR" dirty="0"/>
              <a:t>Le </a:t>
            </a:r>
            <a:r>
              <a:rPr lang="fr-FR" b="1" dirty="0"/>
              <a:t>dossier « Montant des ventes »</a:t>
            </a:r>
            <a:r>
              <a:rPr lang="fr-FR" dirty="0"/>
              <a:t> contenant les indicateurs/mesures en lien avec la thématique a été créé.</a:t>
            </a:r>
          </a:p>
          <a:p>
            <a:pPr algn="just"/>
            <a:endParaRPr lang="fr-FR" i="1" dirty="0"/>
          </a:p>
          <a:p>
            <a:pPr algn="just"/>
            <a:r>
              <a:rPr lang="fr-FR" dirty="0"/>
              <a:t>Si j’ai oublié d’y insérer des mesures ou que j’en ai mis en trop, je peux cliquer sur une mesure et </a:t>
            </a:r>
            <a:r>
              <a:rPr lang="fr-FR" b="1" dirty="0"/>
              <a:t>venir la glisser et la déposer dans le dossier simplement avec la souris. </a:t>
            </a:r>
          </a:p>
          <a:p>
            <a:pPr algn="just">
              <a:buFont typeface="Wingdings" panose="05000000000000000000" pitchFamily="2" charset="2"/>
              <a:buChar char="Ø"/>
            </a:pPr>
            <a:endParaRPr lang="fr-FR" dirty="0"/>
          </a:p>
        </p:txBody>
      </p:sp>
      <p:sp>
        <p:nvSpPr>
          <p:cNvPr id="4" name="Espace réservé du numéro de diapositive 3">
            <a:extLst>
              <a:ext uri="{FF2B5EF4-FFF2-40B4-BE49-F238E27FC236}">
                <a16:creationId xmlns:a16="http://schemas.microsoft.com/office/drawing/2014/main" id="{DC77D15D-8970-2695-325F-55280AC05E42}"/>
              </a:ext>
            </a:extLst>
          </p:cNvPr>
          <p:cNvSpPr>
            <a:spLocks noGrp="1"/>
          </p:cNvSpPr>
          <p:nvPr>
            <p:ph type="sldNum" sz="quarter" idx="12"/>
          </p:nvPr>
        </p:nvSpPr>
        <p:spPr/>
        <p:txBody>
          <a:bodyPr/>
          <a:lstStyle/>
          <a:p>
            <a:pPr rtl="0"/>
            <a:fld id="{401CF334-2D5C-4859-84A6-CA7E6E43FAEB}" type="slidenum">
              <a:rPr lang="fr-FR" noProof="0" smtClean="0"/>
              <a:t>97</a:t>
            </a:fld>
            <a:endParaRPr lang="fr-FR" noProof="0"/>
          </a:p>
        </p:txBody>
      </p:sp>
      <p:pic>
        <p:nvPicPr>
          <p:cNvPr id="6" name="Image 5">
            <a:extLst>
              <a:ext uri="{FF2B5EF4-FFF2-40B4-BE49-F238E27FC236}">
                <a16:creationId xmlns:a16="http://schemas.microsoft.com/office/drawing/2014/main" id="{26ECD8A4-F7FE-2FB4-1662-7347C21B5AAC}"/>
              </a:ext>
            </a:extLst>
          </p:cNvPr>
          <p:cNvPicPr>
            <a:picLocks noChangeAspect="1"/>
          </p:cNvPicPr>
          <p:nvPr/>
        </p:nvPicPr>
        <p:blipFill>
          <a:blip r:embed="rId3"/>
          <a:stretch>
            <a:fillRect/>
          </a:stretch>
        </p:blipFill>
        <p:spPr>
          <a:xfrm>
            <a:off x="8016792" y="2271742"/>
            <a:ext cx="2181529" cy="2553056"/>
          </a:xfrm>
          <a:prstGeom prst="rect">
            <a:avLst/>
          </a:prstGeom>
          <a:ln>
            <a:noFill/>
          </a:ln>
          <a:effectLst>
            <a:outerShdw blurRad="292100" dist="139700" dir="2700000" algn="tl" rotWithShape="0">
              <a:srgbClr val="333333">
                <a:alpha val="65000"/>
              </a:srgbClr>
            </a:outerShdw>
          </a:effectLst>
        </p:spPr>
      </p:pic>
      <p:cxnSp>
        <p:nvCxnSpPr>
          <p:cNvPr id="8" name="Connecteur droit avec flèche 7">
            <a:extLst>
              <a:ext uri="{FF2B5EF4-FFF2-40B4-BE49-F238E27FC236}">
                <a16:creationId xmlns:a16="http://schemas.microsoft.com/office/drawing/2014/main" id="{C90572BE-E6D7-E80E-02BB-561A5AF055F6}"/>
              </a:ext>
            </a:extLst>
          </p:cNvPr>
          <p:cNvCxnSpPr>
            <a:cxnSpLocks/>
          </p:cNvCxnSpPr>
          <p:nvPr/>
        </p:nvCxnSpPr>
        <p:spPr>
          <a:xfrm>
            <a:off x="6818243" y="2604052"/>
            <a:ext cx="1361661" cy="137160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4750800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433CC70C-681F-F57E-6D1A-8689C891BCDC}"/>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9B7E42C8-0EC3-BD36-D0D2-21057E1E0BC6}"/>
              </a:ext>
            </a:extLst>
          </p:cNvPr>
          <p:cNvSpPr>
            <a:spLocks noGrp="1"/>
          </p:cNvSpPr>
          <p:nvPr>
            <p:ph type="ctrTitle"/>
          </p:nvPr>
        </p:nvSpPr>
        <p:spPr>
          <a:xfrm>
            <a:off x="3350394" y="2599617"/>
            <a:ext cx="8131550" cy="2440919"/>
          </a:xfrm>
        </p:spPr>
        <p:txBody>
          <a:bodyPr>
            <a:normAutofit/>
          </a:bodyPr>
          <a:lstStyle/>
          <a:p>
            <a:pPr>
              <a:lnSpc>
                <a:spcPct val="90000"/>
              </a:lnSpc>
            </a:pPr>
            <a:r>
              <a:rPr lang="fr-FR" sz="5400" dirty="0">
                <a:solidFill>
                  <a:schemeClr val="tx1"/>
                </a:solidFill>
                <a:effectLst/>
              </a:rPr>
              <a:t>Utiliser les variables en DAX pour réaliser un calendrier</a:t>
            </a:r>
            <a:endParaRPr lang="fr-FR" sz="5000" dirty="0"/>
          </a:p>
        </p:txBody>
      </p:sp>
      <p:sp>
        <p:nvSpPr>
          <p:cNvPr id="4" name="Espace réservé du numéro de diapositive 3">
            <a:extLst>
              <a:ext uri="{FF2B5EF4-FFF2-40B4-BE49-F238E27FC236}">
                <a16:creationId xmlns:a16="http://schemas.microsoft.com/office/drawing/2014/main" id="{DF293DF4-C420-93E0-724A-AB665438FABC}"/>
              </a:ext>
            </a:extLst>
          </p:cNvPr>
          <p:cNvSpPr>
            <a:spLocks noGrp="1"/>
          </p:cNvSpPr>
          <p:nvPr>
            <p:ph type="sldNum" sz="quarter" idx="12"/>
          </p:nvPr>
        </p:nvSpPr>
        <p:spPr>
          <a:xfrm>
            <a:off x="110598" y="4543907"/>
            <a:ext cx="779767" cy="365125"/>
          </a:xfrm>
        </p:spPr>
        <p:txBody>
          <a:bodyPr>
            <a:normAutofit/>
          </a:bodyPr>
          <a:lstStyle/>
          <a:p>
            <a:pPr rtl="0">
              <a:lnSpc>
                <a:spcPct val="90000"/>
              </a:lnSpc>
              <a:spcAft>
                <a:spcPts val="600"/>
              </a:spcAft>
            </a:pPr>
            <a:fld id="{401CF334-2D5C-4859-84A6-CA7E6E43FAEB}" type="slidenum">
              <a:rPr lang="fr-FR" sz="1900" noProof="0" smtClean="0"/>
              <a:pPr rtl="0">
                <a:lnSpc>
                  <a:spcPct val="90000"/>
                </a:lnSpc>
                <a:spcAft>
                  <a:spcPts val="600"/>
                </a:spcAft>
              </a:pPr>
              <a:t>98</a:t>
            </a:fld>
            <a:endParaRPr lang="fr-FR" sz="1900" noProof="0"/>
          </a:p>
        </p:txBody>
      </p:sp>
    </p:spTree>
    <p:extLst>
      <p:ext uri="{BB962C8B-B14F-4D97-AF65-F5344CB8AC3E}">
        <p14:creationId xmlns:p14="http://schemas.microsoft.com/office/powerpoint/2010/main" val="21181206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DFBBF7-6768-B89D-2144-ECECF23D4FD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4A4F247-9636-3755-011C-2E90F116ADC1}"/>
              </a:ext>
            </a:extLst>
          </p:cNvPr>
          <p:cNvSpPr>
            <a:spLocks noGrp="1"/>
          </p:cNvSpPr>
          <p:nvPr>
            <p:ph type="title"/>
          </p:nvPr>
        </p:nvSpPr>
        <p:spPr>
          <a:xfrm>
            <a:off x="2249905" y="624110"/>
            <a:ext cx="9757611" cy="1144532"/>
          </a:xfrm>
        </p:spPr>
        <p:txBody>
          <a:bodyPr rtlCol="0">
            <a:noAutofit/>
          </a:bodyPr>
          <a:lstStyle/>
          <a:p>
            <a:pPr rtl="0"/>
            <a:r>
              <a:rPr lang="fr-FR" dirty="0"/>
              <a:t>Créer un calendrier avec DAX</a:t>
            </a:r>
            <a:br>
              <a:rPr lang="fr-FR" dirty="0"/>
            </a:br>
            <a:r>
              <a:rPr lang="fr-FR" dirty="0"/>
              <a:t>Code standard (1/2)</a:t>
            </a:r>
          </a:p>
        </p:txBody>
      </p:sp>
      <p:sp>
        <p:nvSpPr>
          <p:cNvPr id="3" name="Rectangle 2">
            <a:extLst>
              <a:ext uri="{FF2B5EF4-FFF2-40B4-BE49-F238E27FC236}">
                <a16:creationId xmlns:a16="http://schemas.microsoft.com/office/drawing/2014/main" id="{56476629-7A37-A017-BE35-6EFAA356AB02}"/>
              </a:ext>
            </a:extLst>
          </p:cNvPr>
          <p:cNvSpPr/>
          <p:nvPr/>
        </p:nvSpPr>
        <p:spPr>
          <a:xfrm>
            <a:off x="2249905" y="2045692"/>
            <a:ext cx="9451473" cy="4247317"/>
          </a:xfrm>
          <a:prstGeom prst="rect">
            <a:avLst/>
          </a:prstGeom>
        </p:spPr>
        <p:txBody>
          <a:bodyPr wrap="square">
            <a:spAutoFit/>
          </a:bodyPr>
          <a:lstStyle/>
          <a:p>
            <a:pPr marL="285750" indent="-285750" algn="just">
              <a:buFont typeface="Wingdings" panose="05000000000000000000" pitchFamily="2" charset="2"/>
              <a:buChar char="Ø"/>
            </a:pPr>
            <a:r>
              <a:rPr lang="fr-FR" b="1" dirty="0">
                <a:solidFill>
                  <a:schemeClr val="accent4"/>
                </a:solidFill>
              </a:rPr>
              <a:t>Créer une table (je vais créer ma table de dates dans la partie DAX : </a:t>
            </a:r>
          </a:p>
          <a:p>
            <a:pPr marL="285750" indent="-285750">
              <a:buFont typeface="Wingdings" panose="05000000000000000000" pitchFamily="2" charset="2"/>
              <a:buChar char="ü"/>
            </a:pPr>
            <a:r>
              <a:rPr lang="fr-FR" dirty="0"/>
              <a:t>Spécifier tout d’abord qu’il y aura </a:t>
            </a:r>
            <a:r>
              <a:rPr lang="fr-FR" b="1" dirty="0"/>
              <a:t>plusieurs colonnes </a:t>
            </a:r>
            <a:r>
              <a:rPr lang="fr-FR" dirty="0"/>
              <a:t>= </a:t>
            </a:r>
            <a:r>
              <a:rPr lang="fr-FR" b="0" dirty="0">
                <a:solidFill>
                  <a:srgbClr val="3165BB"/>
                </a:solidFill>
                <a:effectLst/>
                <a:latin typeface="Consolas" panose="020B0609020204030204" pitchFamily="49" charset="0"/>
              </a:rPr>
              <a:t>ADDCOLUMNS</a:t>
            </a:r>
            <a:endParaRPr lang="fr-FR" b="0" dirty="0">
              <a:solidFill>
                <a:srgbClr val="000000"/>
              </a:solidFill>
              <a:effectLst/>
              <a:latin typeface="Consolas" panose="020B0609020204030204" pitchFamily="49" charset="0"/>
            </a:endParaRPr>
          </a:p>
          <a:p>
            <a:pPr marL="285750" indent="-285750" algn="just">
              <a:buFont typeface="Wingdings" panose="05000000000000000000" pitchFamily="2" charset="2"/>
              <a:buChar char="ü"/>
            </a:pPr>
            <a:r>
              <a:rPr lang="fr-FR" dirty="0"/>
              <a:t>Créer une </a:t>
            </a:r>
            <a:r>
              <a:rPr lang="fr-FR" b="1" dirty="0"/>
              <a:t>1</a:t>
            </a:r>
            <a:r>
              <a:rPr lang="fr-FR" b="1" baseline="30000" dirty="0"/>
              <a:t>ère</a:t>
            </a:r>
            <a:r>
              <a:rPr lang="fr-FR" b="1" dirty="0"/>
              <a:t> colonne qui crée un listing dynamique </a:t>
            </a:r>
            <a:r>
              <a:rPr lang="fr-FR" dirty="0"/>
              <a:t>entre une date de début et une date de fin = </a:t>
            </a:r>
            <a:r>
              <a:rPr lang="fr-FR" b="0" dirty="0">
                <a:solidFill>
                  <a:srgbClr val="3165BB"/>
                </a:solidFill>
                <a:effectLst/>
                <a:latin typeface="Consolas" panose="020B0609020204030204" pitchFamily="49" charset="0"/>
              </a:rPr>
              <a:t>CALENDAR</a:t>
            </a:r>
            <a:endParaRPr lang="fr-FR" b="0" dirty="0">
              <a:solidFill>
                <a:srgbClr val="000000"/>
              </a:solidFill>
              <a:effectLst/>
              <a:latin typeface="Consolas" panose="020B0609020204030204" pitchFamily="49" charset="0"/>
            </a:endParaRPr>
          </a:p>
          <a:p>
            <a:pPr marL="285750" indent="-285750" algn="just">
              <a:buFont typeface="Wingdings" panose="05000000000000000000" pitchFamily="2" charset="2"/>
              <a:buChar char="ü"/>
            </a:pPr>
            <a:r>
              <a:rPr lang="fr-FR" dirty="0"/>
              <a:t>Créer ensuite l’année, le trimestre, les mois, les jours, etc.</a:t>
            </a:r>
          </a:p>
          <a:p>
            <a:pPr marL="285750" indent="-285750" algn="just">
              <a:buFont typeface="Wingdings" panose="05000000000000000000" pitchFamily="2" charset="2"/>
              <a:buChar char="Ø"/>
            </a:pPr>
            <a:endParaRPr lang="fr-FR" dirty="0"/>
          </a:p>
          <a:p>
            <a:pPr marL="285750" indent="-285750" algn="just">
              <a:buFont typeface="Wingdings" panose="05000000000000000000" pitchFamily="2" charset="2"/>
              <a:buChar char="Ø"/>
            </a:pPr>
            <a:r>
              <a:rPr lang="fr-FR" b="1" dirty="0">
                <a:solidFill>
                  <a:schemeClr val="accent4"/>
                </a:solidFill>
              </a:rPr>
              <a:t>Spécificités du code standard</a:t>
            </a:r>
            <a:r>
              <a:rPr lang="fr-FR" dirty="0"/>
              <a:t> :</a:t>
            </a:r>
          </a:p>
          <a:p>
            <a:pPr marL="285750" indent="-285750" algn="just">
              <a:buFont typeface="Wingdings" panose="05000000000000000000" pitchFamily="2" charset="2"/>
              <a:buChar char="ü"/>
            </a:pPr>
            <a:r>
              <a:rPr lang="fr-FR" dirty="0"/>
              <a:t>Concernant la fonction </a:t>
            </a:r>
            <a:r>
              <a:rPr lang="fr-FR" b="1" dirty="0"/>
              <a:t>CALENDAR,</a:t>
            </a:r>
            <a:r>
              <a:rPr lang="fr-FR" dirty="0"/>
              <a:t> on va chercher la 1</a:t>
            </a:r>
            <a:r>
              <a:rPr lang="fr-FR" baseline="30000" dirty="0"/>
              <a:t>ère</a:t>
            </a:r>
            <a:r>
              <a:rPr lang="fr-FR" dirty="0"/>
              <a:t> Date de vente et la dernière date de vente = </a:t>
            </a:r>
            <a:r>
              <a:rPr lang="fr-FR" b="1" dirty="0"/>
              <a:t>mise à jour automatique quand actualisation de la table ventes,</a:t>
            </a:r>
          </a:p>
          <a:p>
            <a:pPr marL="285750" indent="-285750" algn="just">
              <a:buFont typeface="Wingdings" panose="05000000000000000000" pitchFamily="2" charset="2"/>
              <a:buChar char="ü"/>
            </a:pPr>
            <a:r>
              <a:rPr lang="fr-FR" dirty="0"/>
              <a:t>Concernant la fonction </a:t>
            </a:r>
            <a:r>
              <a:rPr lang="fr-FR" b="1" dirty="0"/>
              <a:t>WEEKNUM</a:t>
            </a:r>
            <a:r>
              <a:rPr lang="fr-FR" dirty="0"/>
              <a:t> (numéro de semaine) : le </a:t>
            </a:r>
            <a:r>
              <a:rPr lang="fr-FR" b="1" dirty="0"/>
              <a:t>bon numéro ISO </a:t>
            </a:r>
            <a:r>
              <a:rPr lang="fr-FR" dirty="0"/>
              <a:t>est obtenu en indiquant </a:t>
            </a:r>
            <a:r>
              <a:rPr lang="fr-FR" b="1" dirty="0">
                <a:solidFill>
                  <a:schemeClr val="accent4"/>
                </a:solidFill>
              </a:rPr>
              <a:t>21</a:t>
            </a:r>
            <a:r>
              <a:rPr lang="fr-FR" dirty="0"/>
              <a:t> dans la fonction,</a:t>
            </a:r>
          </a:p>
          <a:p>
            <a:pPr marL="285750" indent="-285750" algn="just">
              <a:buFont typeface="Wingdings" panose="05000000000000000000" pitchFamily="2" charset="2"/>
              <a:buChar char="ü"/>
            </a:pPr>
            <a:r>
              <a:rPr lang="fr-FR" dirty="0"/>
              <a:t>Concernant la fonction </a:t>
            </a:r>
            <a:r>
              <a:rPr lang="fr-FR" b="1" dirty="0"/>
              <a:t>WEEKDAY </a:t>
            </a:r>
            <a:r>
              <a:rPr lang="fr-FR" dirty="0"/>
              <a:t>(numéro du jour de la semaine), mettre </a:t>
            </a:r>
            <a:r>
              <a:rPr lang="fr-FR" b="1" dirty="0">
                <a:solidFill>
                  <a:schemeClr val="accent4"/>
                </a:solidFill>
              </a:rPr>
              <a:t>2</a:t>
            </a:r>
            <a:r>
              <a:rPr lang="fr-FR" dirty="0"/>
              <a:t> pour indiquer que l’on souhaite le format Français (le 1</a:t>
            </a:r>
            <a:r>
              <a:rPr lang="fr-FR" baseline="30000" dirty="0"/>
              <a:t>er</a:t>
            </a:r>
            <a:r>
              <a:rPr lang="fr-FR" dirty="0"/>
              <a:t> jour est bien le lundi)</a:t>
            </a:r>
          </a:p>
          <a:p>
            <a:pPr marL="285750" indent="-285750" algn="just">
              <a:buFont typeface="Wingdings" panose="05000000000000000000" pitchFamily="2" charset="2"/>
              <a:buChar char="Ø"/>
            </a:pPr>
            <a:endParaRPr lang="fr-FR" dirty="0"/>
          </a:p>
        </p:txBody>
      </p:sp>
      <p:sp>
        <p:nvSpPr>
          <p:cNvPr id="5" name="Espace réservé du numéro de diapositive 4">
            <a:extLst>
              <a:ext uri="{FF2B5EF4-FFF2-40B4-BE49-F238E27FC236}">
                <a16:creationId xmlns:a16="http://schemas.microsoft.com/office/drawing/2014/main" id="{973C09A0-3246-0C5C-19CD-E1C655B516EE}"/>
              </a:ext>
            </a:extLst>
          </p:cNvPr>
          <p:cNvSpPr>
            <a:spLocks noGrp="1"/>
          </p:cNvSpPr>
          <p:nvPr>
            <p:ph type="sldNum" sz="quarter" idx="12"/>
          </p:nvPr>
        </p:nvSpPr>
        <p:spPr/>
        <p:txBody>
          <a:bodyPr/>
          <a:lstStyle/>
          <a:p>
            <a:pPr rtl="0"/>
            <a:fld id="{401CF334-2D5C-4859-84A6-CA7E6E43FAEB}" type="slidenum">
              <a:rPr lang="fr-FR" noProof="0" smtClean="0"/>
              <a:t>99</a:t>
            </a:fld>
            <a:endParaRPr lang="fr-FR" noProof="0"/>
          </a:p>
        </p:txBody>
      </p:sp>
    </p:spTree>
    <p:extLst>
      <p:ext uri="{BB962C8B-B14F-4D97-AF65-F5344CB8AC3E}">
        <p14:creationId xmlns:p14="http://schemas.microsoft.com/office/powerpoint/2010/main" val="3305835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rin">
  <a:themeElements>
    <a:clrScheme name="Jaune">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hème Offic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Jaune">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themeOverride>
</file>

<file path=ppt/theme/themeOverride10.xml><?xml version="1.0" encoding="utf-8"?>
<a:themeOverride xmlns:a="http://schemas.openxmlformats.org/drawingml/2006/main">
  <a:clrScheme name="Jaune">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themeOverride>
</file>

<file path=ppt/theme/themeOverride11.xml><?xml version="1.0" encoding="utf-8"?>
<a:themeOverride xmlns:a="http://schemas.openxmlformats.org/drawingml/2006/main">
  <a:clrScheme name="Jaune">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themeOverride>
</file>

<file path=ppt/theme/themeOverride12.xml><?xml version="1.0" encoding="utf-8"?>
<a:themeOverride xmlns:a="http://schemas.openxmlformats.org/drawingml/2006/main">
  <a:clrScheme name="Jaune">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themeOverride>
</file>

<file path=ppt/theme/themeOverride13.xml><?xml version="1.0" encoding="utf-8"?>
<a:themeOverride xmlns:a="http://schemas.openxmlformats.org/drawingml/2006/main">
  <a:clrScheme name="Jaune">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themeOverride>
</file>

<file path=ppt/theme/themeOverride14.xml><?xml version="1.0" encoding="utf-8"?>
<a:themeOverride xmlns:a="http://schemas.openxmlformats.org/drawingml/2006/main">
  <a:clrScheme name="Jaune">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themeOverride>
</file>

<file path=ppt/theme/themeOverride15.xml><?xml version="1.0" encoding="utf-8"?>
<a:themeOverride xmlns:a="http://schemas.openxmlformats.org/drawingml/2006/main">
  <a:clrScheme name="Jaune">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themeOverride>
</file>

<file path=ppt/theme/themeOverride16.xml><?xml version="1.0" encoding="utf-8"?>
<a:themeOverride xmlns:a="http://schemas.openxmlformats.org/drawingml/2006/main">
  <a:clrScheme name="Jaune">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themeOverride>
</file>

<file path=ppt/theme/themeOverride17.xml><?xml version="1.0" encoding="utf-8"?>
<a:themeOverride xmlns:a="http://schemas.openxmlformats.org/drawingml/2006/main">
  <a:clrScheme name="Jaune">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themeOverride>
</file>

<file path=ppt/theme/themeOverride18.xml><?xml version="1.0" encoding="utf-8"?>
<a:themeOverride xmlns:a="http://schemas.openxmlformats.org/drawingml/2006/main">
  <a:clrScheme name="Jaune">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themeOverride>
</file>

<file path=ppt/theme/themeOverride19.xml><?xml version="1.0" encoding="utf-8"?>
<a:themeOverride xmlns:a="http://schemas.openxmlformats.org/drawingml/2006/main">
  <a:clrScheme name="Jaune">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themeOverride>
</file>

<file path=ppt/theme/themeOverride2.xml><?xml version="1.0" encoding="utf-8"?>
<a:themeOverride xmlns:a="http://schemas.openxmlformats.org/drawingml/2006/main">
  <a:clrScheme name="Jaune">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themeOverride>
</file>

<file path=ppt/theme/themeOverride20.xml><?xml version="1.0" encoding="utf-8"?>
<a:themeOverride xmlns:a="http://schemas.openxmlformats.org/drawingml/2006/main">
  <a:clrScheme name="Jaune">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themeOverride>
</file>

<file path=ppt/theme/themeOverride21.xml><?xml version="1.0" encoding="utf-8"?>
<a:themeOverride xmlns:a="http://schemas.openxmlformats.org/drawingml/2006/main">
  <a:clrScheme name="Jaune">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themeOverride>
</file>

<file path=ppt/theme/themeOverride22.xml><?xml version="1.0" encoding="utf-8"?>
<a:themeOverride xmlns:a="http://schemas.openxmlformats.org/drawingml/2006/main">
  <a:clrScheme name="Jaune">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themeOverride>
</file>

<file path=ppt/theme/themeOverride23.xml><?xml version="1.0" encoding="utf-8"?>
<a:themeOverride xmlns:a="http://schemas.openxmlformats.org/drawingml/2006/main">
  <a:clrScheme name="Jaune">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themeOverride>
</file>

<file path=ppt/theme/themeOverride24.xml><?xml version="1.0" encoding="utf-8"?>
<a:themeOverride xmlns:a="http://schemas.openxmlformats.org/drawingml/2006/main">
  <a:clrScheme name="Jaune">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themeOverride>
</file>

<file path=ppt/theme/themeOverride25.xml><?xml version="1.0" encoding="utf-8"?>
<a:themeOverride xmlns:a="http://schemas.openxmlformats.org/drawingml/2006/main">
  <a:clrScheme name="Jaune">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themeOverride>
</file>

<file path=ppt/theme/themeOverride26.xml><?xml version="1.0" encoding="utf-8"?>
<a:themeOverride xmlns:a="http://schemas.openxmlformats.org/drawingml/2006/main">
  <a:clrScheme name="Jaune">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themeOverride>
</file>

<file path=ppt/theme/themeOverride27.xml><?xml version="1.0" encoding="utf-8"?>
<a:themeOverride xmlns:a="http://schemas.openxmlformats.org/drawingml/2006/main">
  <a:clrScheme name="Jaune">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themeOverride>
</file>

<file path=ppt/theme/themeOverride28.xml><?xml version="1.0" encoding="utf-8"?>
<a:themeOverride xmlns:a="http://schemas.openxmlformats.org/drawingml/2006/main">
  <a:clrScheme name="Jaune">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themeOverride>
</file>

<file path=ppt/theme/themeOverride29.xml><?xml version="1.0" encoding="utf-8"?>
<a:themeOverride xmlns:a="http://schemas.openxmlformats.org/drawingml/2006/main">
  <a:clrScheme name="Jaune">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themeOverride>
</file>

<file path=ppt/theme/themeOverride3.xml><?xml version="1.0" encoding="utf-8"?>
<a:themeOverride xmlns:a="http://schemas.openxmlformats.org/drawingml/2006/main">
  <a:clrScheme name="Jaune">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themeOverride>
</file>

<file path=ppt/theme/themeOverride30.xml><?xml version="1.0" encoding="utf-8"?>
<a:themeOverride xmlns:a="http://schemas.openxmlformats.org/drawingml/2006/main">
  <a:clrScheme name="Jaune">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themeOverride>
</file>

<file path=ppt/theme/themeOverride31.xml><?xml version="1.0" encoding="utf-8"?>
<a:themeOverride xmlns:a="http://schemas.openxmlformats.org/drawingml/2006/main">
  <a:clrScheme name="Jaune">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themeOverride>
</file>

<file path=ppt/theme/themeOverride32.xml><?xml version="1.0" encoding="utf-8"?>
<a:themeOverride xmlns:a="http://schemas.openxmlformats.org/drawingml/2006/main">
  <a:clrScheme name="Jaune">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themeOverride>
</file>

<file path=ppt/theme/themeOverride33.xml><?xml version="1.0" encoding="utf-8"?>
<a:themeOverride xmlns:a="http://schemas.openxmlformats.org/drawingml/2006/main">
  <a:clrScheme name="Jaune">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themeOverride>
</file>

<file path=ppt/theme/themeOverride34.xml><?xml version="1.0" encoding="utf-8"?>
<a:themeOverride xmlns:a="http://schemas.openxmlformats.org/drawingml/2006/main">
  <a:clrScheme name="Jaune">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themeOverride>
</file>

<file path=ppt/theme/themeOverride35.xml><?xml version="1.0" encoding="utf-8"?>
<a:themeOverride xmlns:a="http://schemas.openxmlformats.org/drawingml/2006/main">
  <a:clrScheme name="Jaune">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themeOverride>
</file>

<file path=ppt/theme/themeOverride36.xml><?xml version="1.0" encoding="utf-8"?>
<a:themeOverride xmlns:a="http://schemas.openxmlformats.org/drawingml/2006/main">
  <a:clrScheme name="Jaune">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themeOverride>
</file>

<file path=ppt/theme/themeOverride37.xml><?xml version="1.0" encoding="utf-8"?>
<a:themeOverride xmlns:a="http://schemas.openxmlformats.org/drawingml/2006/main">
  <a:clrScheme name="Jaune">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themeOverride>
</file>

<file path=ppt/theme/themeOverride38.xml><?xml version="1.0" encoding="utf-8"?>
<a:themeOverride xmlns:a="http://schemas.openxmlformats.org/drawingml/2006/main">
  <a:clrScheme name="Jaune">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themeOverride>
</file>

<file path=ppt/theme/themeOverride4.xml><?xml version="1.0" encoding="utf-8"?>
<a:themeOverride xmlns:a="http://schemas.openxmlformats.org/drawingml/2006/main">
  <a:clrScheme name="Jaune">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themeOverride>
</file>

<file path=ppt/theme/themeOverride5.xml><?xml version="1.0" encoding="utf-8"?>
<a:themeOverride xmlns:a="http://schemas.openxmlformats.org/drawingml/2006/main">
  <a:clrScheme name="Jaune">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themeOverride>
</file>

<file path=ppt/theme/themeOverride6.xml><?xml version="1.0" encoding="utf-8"?>
<a:themeOverride xmlns:a="http://schemas.openxmlformats.org/drawingml/2006/main">
  <a:clrScheme name="Jaune">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themeOverride>
</file>

<file path=ppt/theme/themeOverride7.xml><?xml version="1.0" encoding="utf-8"?>
<a:themeOverride xmlns:a="http://schemas.openxmlformats.org/drawingml/2006/main">
  <a:clrScheme name="Jaune">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themeOverride>
</file>

<file path=ppt/theme/themeOverride8.xml><?xml version="1.0" encoding="utf-8"?>
<a:themeOverride xmlns:a="http://schemas.openxmlformats.org/drawingml/2006/main">
  <a:clrScheme name="Jaune">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themeOverride>
</file>

<file path=ppt/theme/themeOverride9.xml><?xml version="1.0" encoding="utf-8"?>
<a:themeOverride xmlns:a="http://schemas.openxmlformats.org/drawingml/2006/main">
  <a:clrScheme name="Jaune">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CD01BC0E6FADB4D9DABAA4D15F7E13A" ma:contentTypeVersion="12" ma:contentTypeDescription="Crée un document." ma:contentTypeScope="" ma:versionID="3a817ab184508cb533a3ef5dc066bd53">
  <xsd:schema xmlns:xsd="http://www.w3.org/2001/XMLSchema" xmlns:xs="http://www.w3.org/2001/XMLSchema" xmlns:p="http://schemas.microsoft.com/office/2006/metadata/properties" xmlns:ns3="c127c402-9948-4c5e-935a-315616e99122" xmlns:ns4="3ea3ae64-eae4-48af-bd40-7b0feb4bdf06" targetNamespace="http://schemas.microsoft.com/office/2006/metadata/properties" ma:root="true" ma:fieldsID="0a4f27e8f9bb0b0f2cd515a5e4fbd214" ns3:_="" ns4:_="">
    <xsd:import namespace="c127c402-9948-4c5e-935a-315616e99122"/>
    <xsd:import namespace="3ea3ae64-eae4-48af-bd40-7b0feb4bdf0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LengthInSeconds" minOccurs="0"/>
                <xsd:element ref="ns3:_activity" minOccurs="0"/>
                <xsd:element ref="ns3:MediaServiceAutoTag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27c402-9948-4c5e-935a-315616e991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_activity" ma:index="17" nillable="true" ma:displayName="_activity" ma:hidden="true" ma:internalName="_activity">
      <xsd:simpleType>
        <xsd:restriction base="dms:Note"/>
      </xsd:simpleType>
    </xsd:element>
    <xsd:element name="MediaServiceAutoTags" ma:index="18" nillable="true" ma:displayName="Tags" ma:internalName="MediaServiceAutoTags"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ea3ae64-eae4-48af-bd40-7b0feb4bdf06"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SharingHintHash" ma:index="12"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c127c402-9948-4c5e-935a-315616e99122" xsi:nil="true"/>
  </documentManagement>
</p:properties>
</file>

<file path=customXml/itemProps1.xml><?xml version="1.0" encoding="utf-8"?>
<ds:datastoreItem xmlns:ds="http://schemas.openxmlformats.org/officeDocument/2006/customXml" ds:itemID="{7B199BD5-B3FA-4740-8FF3-0F4DCB2F74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27c402-9948-4c5e-935a-315616e99122"/>
    <ds:schemaRef ds:uri="3ea3ae64-eae4-48af-bd40-7b0feb4bdf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8C3A7AB-AFED-4F5D-A738-65EDAD940C05}">
  <ds:schemaRefs>
    <ds:schemaRef ds:uri="http://schemas.microsoft.com/sharepoint/v3/contenttype/forms"/>
  </ds:schemaRefs>
</ds:datastoreItem>
</file>

<file path=customXml/itemProps3.xml><?xml version="1.0" encoding="utf-8"?>
<ds:datastoreItem xmlns:ds="http://schemas.openxmlformats.org/officeDocument/2006/customXml" ds:itemID="{1B146E72-AF70-431A-AF1B-CE420C44946E}">
  <ds:schemaRefs>
    <ds:schemaRef ds:uri="c127c402-9948-4c5e-935a-315616e99122"/>
    <ds:schemaRef ds:uri="http://purl.org/dc/terms/"/>
    <ds:schemaRef ds:uri="http://purl.org/dc/elements/1.1/"/>
    <ds:schemaRef ds:uri="http://www.w3.org/XML/1998/namespac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3ea3ae64-eae4-48af-bd40-7b0feb4bdf06"/>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12021</TotalTime>
  <Words>31020</Words>
  <Application>Microsoft Office PowerPoint</Application>
  <PresentationFormat>Grand écran</PresentationFormat>
  <Paragraphs>2869</Paragraphs>
  <Slides>235</Slides>
  <Notes>186</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235</vt:i4>
      </vt:variant>
    </vt:vector>
  </HeadingPairs>
  <TitlesOfParts>
    <vt:vector size="246" baseType="lpstr">
      <vt:lpstr>Arial</vt:lpstr>
      <vt:lpstr>Bell MT</vt:lpstr>
      <vt:lpstr>Calibri</vt:lpstr>
      <vt:lpstr>Century Gothic</vt:lpstr>
      <vt:lpstr>Consolas</vt:lpstr>
      <vt:lpstr>Courier New</vt:lpstr>
      <vt:lpstr>Segoe UI</vt:lpstr>
      <vt:lpstr>Times New Roman</vt:lpstr>
      <vt:lpstr>Wingdings</vt:lpstr>
      <vt:lpstr>Wingdings 3</vt:lpstr>
      <vt:lpstr>Brin</vt:lpstr>
      <vt:lpstr>Power BI</vt:lpstr>
      <vt:lpstr>Introduction</vt:lpstr>
      <vt:lpstr>Public concerné et prérequis</vt:lpstr>
      <vt:lpstr>La Formatrice</vt:lpstr>
      <vt:lpstr>Objectifs de la formation</vt:lpstr>
      <vt:lpstr>Plan de formation</vt:lpstr>
      <vt:lpstr>Présentation, rappels et bonnes pratiques</vt:lpstr>
      <vt:lpstr>Présentation, rappels et bonnes pratiques</vt:lpstr>
      <vt:lpstr>La Business Intelligence Qu’est-ce que c’est ?</vt:lpstr>
      <vt:lpstr>Rappel du cycle de conception d’un rapport Power BI </vt:lpstr>
      <vt:lpstr>Le cycle de conception : Expression besoins &amp; sources</vt:lpstr>
      <vt:lpstr>Le cycle de conception : Connexion aux sources</vt:lpstr>
      <vt:lpstr>Le cycle de conception : Préparation de données</vt:lpstr>
      <vt:lpstr>Le cycle de conception : Organisation des tables</vt:lpstr>
      <vt:lpstr>Le cycle de conception : Organisation des relations</vt:lpstr>
      <vt:lpstr>Le cycle de conception : Modèle de données</vt:lpstr>
      <vt:lpstr>Le cycle de conception :  Gestion des relations </vt:lpstr>
      <vt:lpstr>Le cycle de conception : Définition mesures et autres</vt:lpstr>
      <vt:lpstr>Le cycle de conception : Visualisation</vt:lpstr>
      <vt:lpstr>Comprendre l'organisation d'un modèle en étoile</vt:lpstr>
      <vt:lpstr>Comprendre le modèle en étoile Tables de faits et de dimensions</vt:lpstr>
      <vt:lpstr>Comprendre le modèle en étoile Vue globale et questionnements ?</vt:lpstr>
      <vt:lpstr>Comprendre le modèle en étoile Construction : matrice de bus</vt:lpstr>
      <vt:lpstr>Comprendre l’intérêt et l’utilisation d’une table de Date / Calendrier</vt:lpstr>
      <vt:lpstr>Comprendre l’intérêt d’une table de date / calendrier</vt:lpstr>
      <vt:lpstr>Utiliser les requêtes pour concevoir un modèle adéquat &amp; performant</vt:lpstr>
      <vt:lpstr>Présentation, rappels et bonnes pratiques</vt:lpstr>
      <vt:lpstr>Rappels</vt:lpstr>
      <vt:lpstr>Rappels : Power Query Les différents types de transformations</vt:lpstr>
      <vt:lpstr>Rappels : Power Query Quels sont tous les outils possibles ?</vt:lpstr>
      <vt:lpstr>Rappels : Power Query La préparation : les modifications de base</vt:lpstr>
      <vt:lpstr>Rappels : Power Query Les transformations/création de colonnes</vt:lpstr>
      <vt:lpstr>Rappels : Power Query Les fusions de tables / sources de données</vt:lpstr>
      <vt:lpstr>Rappels : Power Query Les fusions de tables / sources de données</vt:lpstr>
      <vt:lpstr>Rappels : Power Query Vigilance : Colonnes conditionnelles </vt:lpstr>
      <vt:lpstr>Rappels : Power Query Désactiver/activer le chargement</vt:lpstr>
      <vt:lpstr>Rappels : Power Query Inclure dans l’actualisation du rapport</vt:lpstr>
      <vt:lpstr>Rappels : Power Query Dupliquer et Référence de requête</vt:lpstr>
      <vt:lpstr>Fusionner les requêtes pour réduire les flocons</vt:lpstr>
      <vt:lpstr>Concevoir un modèle adéquat Fusionner des requêtes pour réduire flocons</vt:lpstr>
      <vt:lpstr>Concevoir un modèle adéquat Fusionner des requêtes pour réduire flocons</vt:lpstr>
      <vt:lpstr>Concevoir un modèle adéquat Fusionner des requêtes pour réduire flocons</vt:lpstr>
      <vt:lpstr>Concevoir un modèle adéquat Fusionner des requêtes pour réduire flocons</vt:lpstr>
      <vt:lpstr>Concevoir un modèle adéquat Démonstration – Fusion et création de liste</vt:lpstr>
      <vt:lpstr>Agréger et empiler les sources</vt:lpstr>
      <vt:lpstr>Concevoir un modèle adéquat Agréger et empiler les sources</vt:lpstr>
      <vt:lpstr>Concevoir un modèle adéquat Regrouper pour agréger le fichier final</vt:lpstr>
      <vt:lpstr>Concevoir un modèle adéquat Regrouper pour agréger le fichier final</vt:lpstr>
      <vt:lpstr>Concevoir un modèle adéquat Exercices (1/4)</vt:lpstr>
      <vt:lpstr>Concevoir un modèle adéquat Exercices (2/4)</vt:lpstr>
      <vt:lpstr>Concevoir un modèle adéquat Exercices (3/4)</vt:lpstr>
      <vt:lpstr>Concevoir un modèle adéquat Exercices (4/4)</vt:lpstr>
      <vt:lpstr>Importer des données à partir d’une liste de sources</vt:lpstr>
      <vt:lpstr>Concevoir un modèle adéquat Importer liste de sources : Connexion Dossier</vt:lpstr>
      <vt:lpstr>Concevoir un modèle adéquat Importer liste de sources : Connexion Dossier</vt:lpstr>
      <vt:lpstr>Concevoir un modèle adéquat Importer liste de sources : Connexion Dossier</vt:lpstr>
      <vt:lpstr>Concevoir un modèle adéquat Importer liste de sources : Connexion Dossier</vt:lpstr>
      <vt:lpstr>Concevoir un modèle adéquat Editeur avancé</vt:lpstr>
      <vt:lpstr>Personnaliser des fonctions et passage de paramètres en langage M</vt:lpstr>
      <vt:lpstr>Concevoir un modèle adéquat Transformations personnalisées Fonctions M</vt:lpstr>
      <vt:lpstr>Concevoir un modèle adéquat Fonctions personnalisées et paramètres</vt:lpstr>
      <vt:lpstr>Concevoir un modèle adéquat Fonctions personnalisées et paramètres</vt:lpstr>
      <vt:lpstr>Gérer les erreurs</vt:lpstr>
      <vt:lpstr>Concevoir un modèle adéquat Les ERREURS (1/3)</vt:lpstr>
      <vt:lpstr>Concevoir un modèle adéquat Les ERREURS (2/3)</vt:lpstr>
      <vt:lpstr>Concevoir un modèle adéquat Les ERREURS (3/3) et exercice</vt:lpstr>
      <vt:lpstr>Concevoir un modèle performant (perf+)</vt:lpstr>
      <vt:lpstr>Concevoir un modèle performant (1/3) Connexion à la table</vt:lpstr>
      <vt:lpstr>Concevoir un modèle performant (2/3) Choix des colonnes avant l’import</vt:lpstr>
      <vt:lpstr>Concevoir un modèle performant (3/3) Filtres avant l’import</vt:lpstr>
      <vt:lpstr>Travailler avec la dimension Temps</vt:lpstr>
      <vt:lpstr>Travailler avec la dimension Temps</vt:lpstr>
      <vt:lpstr>Utiliser les listes et les fonctions pour réaliser un calendrier en M</vt:lpstr>
      <vt:lpstr>Créer un calendrier sur M Créer table de dates sur table de faits (1/6)</vt:lpstr>
      <vt:lpstr>Créer un calendrier sur M Fonction List.Dates (2/6)</vt:lpstr>
      <vt:lpstr>Créer un calendrier sur M Code avec dates fixes (3/6)</vt:lpstr>
      <vt:lpstr>Créer un calendrier sur M Code avec dates dynamiques (4/6)</vt:lpstr>
      <vt:lpstr>Créer un calendrier sur M Génération table finale (5/6)</vt:lpstr>
      <vt:lpstr>Créer un calendrier sur M Numéro du jour de la semaine (6/6)</vt:lpstr>
      <vt:lpstr>Créer un calendrier sur M Gestion des jours fériés (France) (1/2)</vt:lpstr>
      <vt:lpstr>Créer un calendrier sur M Gestion des jours fériés (France) (2/2)</vt:lpstr>
      <vt:lpstr>Créer un calendrier sur M – Perf + Gestion des jours ouvrés (France) 1/5 (Perf +)</vt:lpstr>
      <vt:lpstr>Créer un calendrier sur M – Perf + Gestion des jours ouvrés (France) 2/5 (Perf +) </vt:lpstr>
      <vt:lpstr>Créer un calendrier sur M – Perf + Gestion des jours ouvrés (France) 3/5 (Perf +)</vt:lpstr>
      <vt:lpstr>Créer un calendrier sur M – Perf + Gestion des jours ouvrés (France) 4/5 (Perf +)</vt:lpstr>
      <vt:lpstr>Créer un calendrier sur M – Perf + Gestion des jours ouvrés (France) 5/5 (Perf +)</vt:lpstr>
      <vt:lpstr>Rappels outils de table et création/identification table de Date/Calendrier</vt:lpstr>
      <vt:lpstr>Les outils de table Possibilités</vt:lpstr>
      <vt:lpstr>Les outils de table Notions de temporalité et table DATE</vt:lpstr>
      <vt:lpstr>Les outils de table Création et détermination de la table DATE</vt:lpstr>
      <vt:lpstr>Intérêt des mesures Création de table de mesures et rangement</vt:lpstr>
      <vt:lpstr>Mesures DAX Intérêt ?</vt:lpstr>
      <vt:lpstr>Fonctions DAX Fonctions statistiques les plus courantes</vt:lpstr>
      <vt:lpstr>Mesures DAX Création table de mesures (1/2) </vt:lpstr>
      <vt:lpstr>Mesures DAX Création table de mesures (2/2) </vt:lpstr>
      <vt:lpstr>Mesures DAX Rangement des mesures (1/2) </vt:lpstr>
      <vt:lpstr>Mesures DAX Rangement des mesures (2/2) </vt:lpstr>
      <vt:lpstr>Utiliser les variables en DAX pour réaliser un calendrier</vt:lpstr>
      <vt:lpstr>Créer un calendrier avec DAX Code standard (1/2)</vt:lpstr>
      <vt:lpstr>Créer un calendrier avec DAX Code standard (2/2)</vt:lpstr>
      <vt:lpstr>Créer un calendrier avec DAX Ajout WE et jours fériés (1/3) (Perf +)</vt:lpstr>
      <vt:lpstr>Créer un calendrier avec DAX Ajout WE et jours fériés (2/3) (Perf +) </vt:lpstr>
      <vt:lpstr>Créer un calendrier avec DAX Ajout WE et jours fériés (3/3) (Perf +)</vt:lpstr>
      <vt:lpstr>Créer un calendrier avec DAX Autres possibilités sur fonction NetworkDays</vt:lpstr>
      <vt:lpstr>Fonctions Time Intelligence : Comparaisons, cumuls et périodes glissantes</vt:lpstr>
      <vt:lpstr>Fonctions DAX Time Intelligence Importance des filtres pour ces fonctions (1/2)</vt:lpstr>
      <vt:lpstr>Fonctions DAX Time Intelligence Importance des filtres pour ces fonctions (2/2)</vt:lpstr>
      <vt:lpstr>Fonctions DAX Time Intelligence Réutilisation de mesures existantes (1/2)</vt:lpstr>
      <vt:lpstr>Fonctions DAX Time Intelligence Réutilisation de mesures existantes (1/2)</vt:lpstr>
      <vt:lpstr>Fonctions DAX Time Intelligence Création de variables après contrôle (Perf +)</vt:lpstr>
      <vt:lpstr>Fonctions DAX Time Intelligence SAMEPERIODLASTYEAR/DATEADD</vt:lpstr>
      <vt:lpstr>Fonctions DAX Time Intelligence PARALLELEPERIOD = La moins utilisée</vt:lpstr>
      <vt:lpstr>Fonctions DAX Time Intelligence DATESYTD et les divers cumuls</vt:lpstr>
      <vt:lpstr>Fonctions DAX Time Intelligence DATESBETWEEN : cumul entre deux dates</vt:lpstr>
      <vt:lpstr>Fonctions DAX Time Intelligence DATESINPERIOD : cumul sur période glissante</vt:lpstr>
      <vt:lpstr>Fonctions DAX Time Intelligence OPENING /CLOSINGBALANCEMONTH</vt:lpstr>
      <vt:lpstr>Fonctions DAX Time Intelligence Cumul à l’année VS cumul mois glissants</vt:lpstr>
      <vt:lpstr>Fonctions DAX Time Intelligence Préciser calcul selon niveau hiérarchie (Perf +)</vt:lpstr>
      <vt:lpstr>Fonctions DAX Time Intelligence Cumul sans fin (Perf + )</vt:lpstr>
      <vt:lpstr>Concevoir un modèle adéquat Exercices</vt:lpstr>
      <vt:lpstr>Concevoir un modèle adéquat Exercices avec corrections</vt:lpstr>
      <vt:lpstr>Filtrer les données sur la période en cours</vt:lpstr>
      <vt:lpstr>Fonctions DAX Time Intelligence Filtrer sans DAX TIME</vt:lpstr>
      <vt:lpstr>Travailler avec plusieurs dates et plusieurs relations avec USERELATIONSHIP</vt:lpstr>
      <vt:lpstr>Les multiples relations de dates Fonction USERELATIONSHIP (1/3)</vt:lpstr>
      <vt:lpstr>Les multiples relations de dates Fonction USERELATIONSHIP (2/3)</vt:lpstr>
      <vt:lpstr>Les multiples relations de dates Fonction USERELATIONSHIP (3/3)</vt:lpstr>
      <vt:lpstr>Concevoir un modèle adéquat Exercices (en plus – si le temps)</vt:lpstr>
      <vt:lpstr>Concevoir un modèle adéquat Exercices avec corrections</vt:lpstr>
      <vt:lpstr>Les multiples relations de dates Fonction CROSSFILTER (1/3) (Perf +)</vt:lpstr>
      <vt:lpstr>Les multiples relations de dates Fonction CROSSFILTER (1/3) (Perf +)</vt:lpstr>
      <vt:lpstr>Exploiter les fonctions DAX avancées</vt:lpstr>
      <vt:lpstr>Exploiter les fonctions DAX avancées</vt:lpstr>
      <vt:lpstr>La fonction CALCULATE VS Sumx/Averagex etc + FILTER.</vt:lpstr>
      <vt:lpstr>Fonction CALCULATE Rappel : Filtres et gestion des ET et OU</vt:lpstr>
      <vt:lpstr>Fonctions DAX avec filtre en ligne SUMX / AVERAGEX / MINX, etc. = MESURE</vt:lpstr>
      <vt:lpstr>Fonctions DAX avec filtre en ligne SUMX / AVERAGEX / MINX, etc. = COLONNE</vt:lpstr>
      <vt:lpstr>Fonctions DAX avec filtre en ligne SUMX / AVERAGEX / MINX avec FILTER</vt:lpstr>
      <vt:lpstr>Fonctions DAX avec filtre en ligne Perfectionnement du OU et performances</vt:lpstr>
      <vt:lpstr>Le calcul de cumul avec la fonction EARLIER</vt:lpstr>
      <vt:lpstr>Les fonctions avancées itératives Fonction EARLIER (1/3)</vt:lpstr>
      <vt:lpstr>Les fonctions avancées itératives Fonction EARLIER (2/3)</vt:lpstr>
      <vt:lpstr>Les fonctions avancées itératives Fonction EARLIER (3/3)</vt:lpstr>
      <vt:lpstr>Les fonctions avancées VS Ranks</vt:lpstr>
      <vt:lpstr>La fonction de gestion des valeurs vides : ISBLANK</vt:lpstr>
      <vt:lpstr>Fonctions avancées Précautions : ISBLANK et autres</vt:lpstr>
      <vt:lpstr>Les fonctions DAX de création de tables</vt:lpstr>
      <vt:lpstr>Les fonctions de création de tables SUMMARIZECOLUMNS (1/2)</vt:lpstr>
      <vt:lpstr>Les fonctions de création de tables SUMMARIZECOLUMNS (2/2)</vt:lpstr>
      <vt:lpstr>Les fonctions de création de tables CALCULATE TABLE  avec SummarizeColumns</vt:lpstr>
      <vt:lpstr>Les fonctions de création de tables CALCULATE TABLE dans une MESURE</vt:lpstr>
      <vt:lpstr>Les fonctions de création de tables UNION : ajout de lignes</vt:lpstr>
      <vt:lpstr>Les fonctions de filtres : SELECTEDVALUE, HASONFILTER et ISFILTERED</vt:lpstr>
      <vt:lpstr>Les fonctions avancées de filtrage SELECTEDVALUE pour les Titres dynamiques</vt:lpstr>
      <vt:lpstr>Les fonctions avancées de filtrage CONCATENEX et multi sélection</vt:lpstr>
      <vt:lpstr>Les fonctions avancées de filtrage ISFILTERED : calcul différent si utilisation filtre</vt:lpstr>
      <vt:lpstr>Les fonctions avancées de filtrage Paramétrage : choix nombre mois glissants</vt:lpstr>
      <vt:lpstr>Les fonctions avancées de filtrage Paramétrage : choix nombre mois glissants</vt:lpstr>
      <vt:lpstr>Les fonctions avancées de filtrage Paramétrage : choix colonnes via segment</vt:lpstr>
      <vt:lpstr>Les fonctions avancées de filtrage Paramétrage : choix colonnes via segment</vt:lpstr>
      <vt:lpstr>Les fonctions avancées de filtrage ISINSCOPE : calcul différent niveau du visuel</vt:lpstr>
      <vt:lpstr>Les fonctions avancées de filtrage ISINSCOPE : calcul différent niveau du visuel</vt:lpstr>
      <vt:lpstr>Les fonctions avancées de filtrage Synthèse des fonctions de filtre</vt:lpstr>
      <vt:lpstr>Exercices sur la création de mesures</vt:lpstr>
      <vt:lpstr>Affichage, navigation et visualisation</vt:lpstr>
      <vt:lpstr>Rappels :  Synchroniser des segments entre les pages</vt:lpstr>
      <vt:lpstr>Rappels : Synchroniser des segments entre les pages</vt:lpstr>
      <vt:lpstr>Rappels : Modifier les interactions</vt:lpstr>
      <vt:lpstr>Affichage, navigation et visualisation </vt:lpstr>
      <vt:lpstr>Créer un fond de page, un thème, un modèle de rapport</vt:lpstr>
      <vt:lpstr>Affichage, navigation et visualisation Créer un fond de page</vt:lpstr>
      <vt:lpstr>Affichage, navigation et visualisation Utilisation et création de thèmes</vt:lpstr>
      <vt:lpstr>Affichage, navigation et visualisation Personnaliser un thème</vt:lpstr>
      <vt:lpstr>Affichage, navigation et visualisation Créer un modèle de rapport</vt:lpstr>
      <vt:lpstr>Créer des rapports "Maître-Détail" en utilisant les filtres d’extractions</vt:lpstr>
      <vt:lpstr>Affichage, navigation et visualisation Les filtres d’extractions (1/3)</vt:lpstr>
      <vt:lpstr>Affichage, navigation et visualisation Les filtres d’extractions (2/3)</vt:lpstr>
      <vt:lpstr>Affichage, navigation et visualisation Les filtres d’extractions (3/3)</vt:lpstr>
      <vt:lpstr>Utiliser les signets pour la navigation et le Storytelling</vt:lpstr>
      <vt:lpstr>Affichage, navigation et visualisation Utilisation des signets – Cas exemple</vt:lpstr>
      <vt:lpstr>Affichage, navigation et visualisation Utilisation des signets – Création (1/2) </vt:lpstr>
      <vt:lpstr>Affichage, navigation et visualisation Utilisation des signets - Création (2/2) </vt:lpstr>
      <vt:lpstr>Affichage, navigation et visualisation Utilisation des signets - Boutons (1/3) </vt:lpstr>
      <vt:lpstr>Affichage, navigation et visualisation Utilisation des signets - Boutons (2/3) </vt:lpstr>
      <vt:lpstr>Affichage, navigation et visualisation Utilisation des signets - Boutons (3/3) </vt:lpstr>
      <vt:lpstr>Utiliser l’onglet des filtres et l’onglet sélection</vt:lpstr>
      <vt:lpstr>Affichage, navigation et visualisation Fenêtre des filtres (1/2)</vt:lpstr>
      <vt:lpstr>Affichage, navigation et visualisation Fenêtre des filtres (2/2)</vt:lpstr>
      <vt:lpstr>Affichage, navigation et visualisation Fenêtre de sélection – Cas exemple</vt:lpstr>
      <vt:lpstr>Affichage, navigation et visualisation Fenêtre de sélection – Création (1/2) </vt:lpstr>
      <vt:lpstr>Affichage, navigation et visualisation Fenêtre de sélection – Création (2/2) </vt:lpstr>
      <vt:lpstr>Représenter avec des images. Préparer des commentaires dynamiques et personnaliser info-bulles. </vt:lpstr>
      <vt:lpstr>Affichage, navigation et visualisation Insertion d’image et action/sélection</vt:lpstr>
      <vt:lpstr>Affichage, navigation et visualisation Insertion de commentaires dynamiques</vt:lpstr>
      <vt:lpstr>Affichage, navigation et visualisation Insertion de commentaires dynamiques</vt:lpstr>
      <vt:lpstr>Affichage, navigation et visualisation Personnaliser info-bulles</vt:lpstr>
      <vt:lpstr>Définir un visuel personnalisé avec le Synoptic Pannel</vt:lpstr>
      <vt:lpstr>Définir un visuel personnalisé avec le Synoptic Pannel</vt:lpstr>
      <vt:lpstr>Définir un visuel personnalisé avec le Synoptic Pannel</vt:lpstr>
      <vt:lpstr>Définir un visuel personnalisé avec le Synoptic Pannel</vt:lpstr>
      <vt:lpstr>Définir un visuel personnalisé avec le Synoptic Pannel</vt:lpstr>
      <vt:lpstr>Exercices sur la création de mesures</vt:lpstr>
      <vt:lpstr>Annexes</vt:lpstr>
      <vt:lpstr>Sommaire détaillé (1/3)</vt:lpstr>
      <vt:lpstr>Sommaire détaillé (2/3)</vt:lpstr>
      <vt:lpstr>Sommaire détaillé (3/3)</vt:lpstr>
      <vt:lpstr>Annexes</vt:lpstr>
      <vt:lpstr>Interface Power BI : Où et quoi ? Chargement et transformation</vt:lpstr>
      <vt:lpstr>Interface Power BI : Où et quoi ? Optimisation du jeu de données et création des rapports</vt:lpstr>
      <vt:lpstr>La Business Intelligence Création d’un bon jeu de données</vt:lpstr>
      <vt:lpstr>La Business Intelligence Création d’un bon jeu de données</vt:lpstr>
      <vt:lpstr>Annexes</vt:lpstr>
      <vt:lpstr>Interface Power BI : Ruban, onglets de gauche, etc.</vt:lpstr>
      <vt:lpstr>Obtenir des données :  Connexion aux sources</vt:lpstr>
      <vt:lpstr>Annexes</vt:lpstr>
      <vt:lpstr>Créer un calendrier sur M Créer table de dates sur table de faits (1/6)</vt:lpstr>
      <vt:lpstr>Créer un calendrier sur M Déterminer dates de début et de fin (2/6)</vt:lpstr>
      <vt:lpstr>Créer un calendrier sur M Déterminer dates de début et de fin (3/6)</vt:lpstr>
      <vt:lpstr>Créer un calendrier sur M Fonction List.Dates (4/6)</vt:lpstr>
      <vt:lpstr>Créer un calendrier sur M Génération de la liste de dates (5/6)</vt:lpstr>
      <vt:lpstr>Créer un calendrier sur M Génération table finale (6/6)</vt:lpstr>
      <vt:lpstr>Annexes</vt:lpstr>
      <vt:lpstr>Onglet Données/Rapport Masquer des éléments</vt:lpstr>
      <vt:lpstr>Onglet Données/Rapport Les outils de colonne</vt:lpstr>
      <vt:lpstr>Onglet Données/Rapport Format – Devise et séparateur de milliers</vt:lpstr>
      <vt:lpstr>Onglet Données/Rapport Le résumé</vt:lpstr>
      <vt:lpstr>Onglet Données/Rapport Catégoriser une donnée :</vt:lpstr>
      <vt:lpstr>Onglet Données/Rapport Trier les mois</vt:lpstr>
      <vt:lpstr>Onglet Données/Rapport Les hiérarchies : définition</vt:lpstr>
      <vt:lpstr>Onglet Données/Rapport Les hiérarchies : à quoi ça sert ?</vt:lpstr>
      <vt:lpstr>Onglet Données/Rapport Les hiérarchies dans un tableau</vt:lpstr>
      <vt:lpstr>Onglet Données/Rapport Les hiérarchies dans un graphique</vt:lpstr>
      <vt:lpstr>Onglet Données/Rapport Les hiérarchies : les créer !!!</vt:lpstr>
      <vt:lpstr>Liens utiles</vt:lpstr>
      <vt:lpstr>Sources du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BI</dc:title>
  <dc:creator>Laure Berenguer</dc:creator>
  <cp:lastModifiedBy>Laure BERENGUER</cp:lastModifiedBy>
  <cp:revision>1684</cp:revision>
  <cp:lastPrinted>2023-05-31T12:09:44Z</cp:lastPrinted>
  <dcterms:created xsi:type="dcterms:W3CDTF">2018-07-01T11:40:18Z</dcterms:created>
  <dcterms:modified xsi:type="dcterms:W3CDTF">2024-03-07T19:41:12Z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0x010100CCD01BC0E6FADB4D9DABAA4D15F7E13A</vt:lpwstr>
  </property>
</Properties>
</file>